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4" r:id="rId3"/>
    <p:sldId id="316" r:id="rId4"/>
    <p:sldId id="318" r:id="rId5"/>
    <p:sldId id="289" r:id="rId6"/>
    <p:sldId id="259" r:id="rId7"/>
    <p:sldId id="262" r:id="rId8"/>
    <p:sldId id="267" r:id="rId9"/>
    <p:sldId id="271" r:id="rId10"/>
    <p:sldId id="287" r:id="rId11"/>
    <p:sldId id="288" r:id="rId12"/>
    <p:sldId id="272" r:id="rId13"/>
    <p:sldId id="324" r:id="rId14"/>
    <p:sldId id="273" r:id="rId15"/>
    <p:sldId id="274" r:id="rId16"/>
    <p:sldId id="320" r:id="rId17"/>
    <p:sldId id="325" r:id="rId18"/>
    <p:sldId id="266" r:id="rId19"/>
    <p:sldId id="291" r:id="rId20"/>
    <p:sldId id="321" r:id="rId21"/>
    <p:sldId id="323" r:id="rId22"/>
    <p:sldId id="322" r:id="rId23"/>
    <p:sldId id="295" r:id="rId24"/>
    <p:sldId id="326" r:id="rId25"/>
    <p:sldId id="327" r:id="rId26"/>
    <p:sldId id="328" r:id="rId27"/>
    <p:sldId id="329" r:id="rId28"/>
    <p:sldId id="313" r:id="rId29"/>
  </p:sldIdLst>
  <p:sldSz cx="9144000" cy="5143500" type="screen16x9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58" autoAdjust="0"/>
  </p:normalViewPr>
  <p:slideViewPr>
    <p:cSldViewPr>
      <p:cViewPr varScale="1">
        <p:scale>
          <a:sx n="79" d="100"/>
          <a:sy n="79" d="100"/>
        </p:scale>
        <p:origin x="-111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963" cy="497284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407" y="0"/>
            <a:ext cx="2971963" cy="497284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AFAF4CFC-49AE-48A8-B05C-7BEF8E44AF88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384"/>
            <a:ext cx="2971963" cy="49728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407" y="9448384"/>
            <a:ext cx="2971963" cy="49728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0B9A6C67-2068-40B0-8282-A492662E4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4026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97363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2"/>
            <a:ext cx="2971800" cy="497363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1EEC641D-45D3-47CE-93FD-3324CC30B3EB}" type="datetimeFigureOut">
              <a:rPr lang="ru-RU" smtClean="0"/>
              <a:pPr/>
              <a:t>12.12.2017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5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8186"/>
            <a:ext cx="2971800" cy="49736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6"/>
            <a:ext cx="2971800" cy="49736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F15B4D9E-FCC2-457D-81E8-E6FAA5917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09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2020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502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530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Нужен паспорт гражданина РФ или временное удостоверение личности – на период замены паспорта;</a:t>
            </a:r>
          </a:p>
          <a:p>
            <a:r>
              <a:rPr lang="ru-RU" dirty="0" smtClean="0"/>
              <a:t>Можно</a:t>
            </a:r>
            <a:r>
              <a:rPr lang="ru-RU" baseline="0" dirty="0" smtClean="0"/>
              <a:t> подавать только один раз. Действует первое! Возможна отмена подачи путём прихода на свой участок.</a:t>
            </a:r>
          </a:p>
          <a:p>
            <a:r>
              <a:rPr lang="ru-RU" baseline="0" dirty="0" smtClean="0"/>
              <a:t>Участок для голосования определён жёстко!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1202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8806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264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46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839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9283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529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4D9E-FCC2-457D-81E8-E6FAA5917A5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48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6C6A-D5D4-4381-ABDA-10697335CACE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560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3459-6EE6-4305-A608-F2B61DE1B391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111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2774-BDB8-449D-9F2E-3B2442F6E347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001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1"/>
            <a:ext cx="8229600" cy="648072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53504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err="1" smtClean="0"/>
              <a:t>Четвертый</a:t>
            </a:r>
            <a:r>
              <a:rPr lang="ru-RU" dirty="0" smtClean="0"/>
              <a:t>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CFBF-5529-4FF8-8F23-36CA6222CCB4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4248" y="19548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A8FA763-56A0-480C-9D71-0B41C20225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2861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6D2D-905B-47C0-A25B-2E098A54D3C5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977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FD44-9C83-4BC2-A536-7C12A49DEE37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522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378A6-1018-4ED8-BD9F-7D1D68DA6A9E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874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F6F8-5086-43F9-AA0F-FD15B916F600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632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708F-2450-49C1-966C-9BE3C75E15B6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694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C195-F036-496D-8A69-6729BD447858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346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1E07-4591-4767-A438-3810D8DEE606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51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76750-08F4-4249-BC8C-A64AE60992CE}" type="datetime1">
              <a:rPr lang="ru-RU" smtClean="0"/>
              <a:pPr/>
              <a:t>12.12.2017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FA763-56A0-480C-9D71-0B41C2022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646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75606"/>
            <a:ext cx="7772400" cy="338437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00"/>
                </a:solidFill>
              </a:rPr>
              <a:t>Порядок подачи заявления о включении избирателя </a:t>
            </a:r>
            <a:r>
              <a:rPr lang="ru-RU" b="1" smtClean="0">
                <a:solidFill>
                  <a:srgbClr val="FFFF00"/>
                </a:solidFill>
              </a:rPr>
              <a:t>в список </a:t>
            </a:r>
            <a:r>
              <a:rPr lang="ru-RU" b="1" dirty="0" smtClean="0">
                <a:solidFill>
                  <a:srgbClr val="FFFF00"/>
                </a:solidFill>
              </a:rPr>
              <a:t>избирателей по месту нахождения на выборах Президента РФ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9982"/>
            <a:ext cx="6400800" cy="144016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 descr="C:\Мои документы\Место нахождения\vo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571750"/>
            <a:ext cx="858838" cy="1819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Логотипы\ИКСО\logo_ik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23478"/>
            <a:ext cx="1224136" cy="1296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6c3ce9f49c22bc785b4b35e57f8baf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3478"/>
            <a:ext cx="2160240" cy="1224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60454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заявления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0" name="Picture 2" descr="C:\Users\user\Desktop\14.11.2017 ТИК  Материал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47724"/>
            <a:ext cx="8280920" cy="3812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96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заявления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074" name="Picture 2" descr="C:\Users\user\Desktop\14.11.2017 ТИК  Материалы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688" y="1346200"/>
            <a:ext cx="7031037" cy="2451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58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Регистрация заявления в журнале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9459" name="Picture 3" descr="C:\Мои документы\Место нахождения\материалы\Журнал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09" t="10617" r="4422" b="36676"/>
          <a:stretch/>
        </p:blipFill>
        <p:spPr bwMode="auto">
          <a:xfrm>
            <a:off x="148002" y="987574"/>
            <a:ext cx="8786526" cy="3600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9542"/>
            <a:ext cx="8964488" cy="4227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203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2880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843558"/>
            <a:ext cx="8640960" cy="39604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Избиратель, который не может по уважительным причинам (по состоянию здоровья, инвалидности) самостоятельно подать заявление, может устно или письменно (в том числе при содействии социального работника или иных лиц) в те же сроки обратиться в ТИК либо УИК для предоставления ему возможности подать заявление вне ППЗ. </a:t>
            </a:r>
          </a:p>
          <a:p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УИК, в том числе по поручению вышестоящей ТИК, не позднее чем за пять дней до дня голосования (понедельник) обеспечивает посещение избирателя с целью предоставления ему такой возможности. В этом случае заявление избирателя регистрируется в Журнале регистрации заявлений с пометкой «вне ППЗ» в графе «Примечание».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Однократная подача заявления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9582"/>
            <a:ext cx="4762872" cy="3535041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 smtClean="0"/>
              <a:t>Заявление о голосовании </a:t>
            </a:r>
            <a:br>
              <a:rPr lang="ru-RU" sz="2800" b="1" dirty="0" smtClean="0"/>
            </a:br>
            <a:r>
              <a:rPr lang="ru-RU" sz="2800" b="1" dirty="0" smtClean="0"/>
              <a:t>по месту нахождения может быть подано избирателем только один раз!</a:t>
            </a:r>
          </a:p>
          <a:p>
            <a:pPr marL="0" indent="0">
              <a:buNone/>
            </a:pPr>
            <a:r>
              <a:rPr lang="ru-RU" sz="2800" b="1" dirty="0" smtClean="0"/>
              <a:t>В заявлении фиксируется время и дата.</a:t>
            </a:r>
          </a:p>
          <a:p>
            <a:pPr marL="0" indent="0">
              <a:buNone/>
            </a:pPr>
            <a:r>
              <a:rPr lang="ru-RU" sz="2800" b="1" dirty="0" smtClean="0"/>
              <a:t>Обрабатывается только первое заявление.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20482" name="Picture 2" descr="&amp;Kcy;&amp;acy;&amp;rcy;&amp;tcy;&amp;icy;&amp;ncy;&amp;kcy;&amp;icy; &amp;pcy;&amp;ocy; &amp;zcy;&amp;acy;&amp;pcy;&amp;rcy;&amp;ocy;&amp;scy;&amp;ucy; &amp;vcy;&amp;ncy;&amp;icy;&amp;mcy;&amp;acy;&amp;ncy;&amp;i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31590"/>
            <a:ext cx="3312368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7082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Движение заявлений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9582"/>
            <a:ext cx="5338936" cy="3535041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Отрывной талон отдаётся избирателю;</a:t>
            </a:r>
          </a:p>
          <a:p>
            <a:r>
              <a:rPr lang="ru-RU" b="1" dirty="0" smtClean="0"/>
              <a:t>Верхняя часть заявления сохраняется в пункте приёма;</a:t>
            </a:r>
          </a:p>
          <a:p>
            <a:r>
              <a:rPr lang="ru-RU" b="1" dirty="0" smtClean="0"/>
              <a:t>Заявления из  УИК передаются в ТИК для обработки.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1506" name="Picture 2" descr="C:\Мои документы\Место нахождения\материалы\2_Порядок оформления заявления в МФЦ_Pag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898"/>
          <a:stretch/>
        </p:blipFill>
        <p:spPr bwMode="auto">
          <a:xfrm>
            <a:off x="6084167" y="986978"/>
            <a:ext cx="2546081" cy="27756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Мои документы\Место нахождения\материалы\2_Порядок оформления заявления в МФЦ_Pag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162"/>
          <a:stretch/>
        </p:blipFill>
        <p:spPr bwMode="auto">
          <a:xfrm>
            <a:off x="6084168" y="3939902"/>
            <a:ext cx="2546081" cy="82218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Мои документы\Место нахождения\fullcut_cut_scissors_4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28" y="3579862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868144" y="3835301"/>
            <a:ext cx="2880321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8" name="Picture 4" descr="C:\Мои документы\Место нахождения\voter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6153"/>
            <a:ext cx="211475" cy="449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670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6870700" y="842963"/>
            <a:ext cx="2089150" cy="10874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  <a:cs typeface="Times New Roman" pitchFamily="18" charset="0"/>
              </a:rPr>
              <a:t>База</a:t>
            </a:r>
          </a:p>
          <a:p>
            <a:pPr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  <a:cs typeface="Times New Roman" pitchFamily="18" charset="0"/>
              </a:rPr>
              <a:t>обработки заявлений</a:t>
            </a:r>
          </a:p>
          <a:p>
            <a:pPr algn="ctr" defTabSz="1066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  <a:cs typeface="Times New Roman" pitchFamily="18" charset="0"/>
              </a:rPr>
              <a:t>ГАС «Выборы»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52413" y="3292475"/>
            <a:ext cx="3095625" cy="790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387" tIns="34195" rIns="68387" bIns="34195" anchor="ctr"/>
          <a:lstStyle/>
          <a:p>
            <a:pPr algn="ctr" defTabSz="1071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Книга списка избирателей со </a:t>
            </a:r>
            <a:r>
              <a:rPr lang="ru-RU" sz="110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сведениями избирателей, </a:t>
            </a: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подавших заявления </a:t>
            </a:r>
            <a:b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</a:b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о включении в список избирателей </a:t>
            </a:r>
            <a:b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</a:b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по месту нахождения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795963" y="3292475"/>
            <a:ext cx="3095625" cy="790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68387" tIns="34195" rIns="68387" bIns="34195" anchor="ctr"/>
          <a:lstStyle/>
          <a:p>
            <a:pPr algn="ctr" defTabSz="1071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Реестр избирателей, </a:t>
            </a:r>
            <a:b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</a:b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подлежащих исключению </a:t>
            </a:r>
            <a:b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</a:br>
            <a:r>
              <a:rPr lang="ru-RU" sz="1100" dirty="0">
                <a:solidFill>
                  <a:prstClr val="black"/>
                </a:solidFill>
                <a:latin typeface="Franklin Gothic Book" pitchFamily="34" charset="0"/>
                <a:cs typeface="Times New Roman" pitchFamily="18" charset="0"/>
              </a:rPr>
              <a:t>из списка избирателей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50825" y="842963"/>
            <a:ext cx="1008063" cy="433387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УИК</a:t>
            </a: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50825" y="1708150"/>
            <a:ext cx="1008063" cy="433388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МФЦ</a:t>
            </a: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779838" y="1708150"/>
            <a:ext cx="1008062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ТИК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50825" y="2355850"/>
            <a:ext cx="1008063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ЕПГУ</a:t>
            </a: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cxnSp>
        <p:nvCxnSpPr>
          <p:cNvPr id="3" name="Соединительная линия уступом 2"/>
          <p:cNvCxnSpPr>
            <a:stCxn id="51" idx="3"/>
          </p:cNvCxnSpPr>
          <p:nvPr/>
        </p:nvCxnSpPr>
        <p:spPr>
          <a:xfrm>
            <a:off x="1258888" y="1058863"/>
            <a:ext cx="2520950" cy="865187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Соединительная линия уступом 4"/>
          <p:cNvCxnSpPr>
            <a:stCxn id="52" idx="3"/>
          </p:cNvCxnSpPr>
          <p:nvPr/>
        </p:nvCxnSpPr>
        <p:spPr>
          <a:xfrm flipV="1">
            <a:off x="1258888" y="1924050"/>
            <a:ext cx="2520950" cy="1588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Прямоугольник 7"/>
          <p:cNvSpPr>
            <a:spLocks noChangeArrowheads="1"/>
          </p:cNvSpPr>
          <p:nvPr/>
        </p:nvSpPr>
        <p:spPr bwMode="auto">
          <a:xfrm>
            <a:off x="1619250" y="944563"/>
            <a:ext cx="2089150" cy="835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Не позднее 10.00 </a:t>
            </a:r>
          </a:p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по местному времени</a:t>
            </a:r>
          </a:p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за 4 дня до дня голосования</a:t>
            </a:r>
          </a:p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(13 марта, вторник) 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79388" y="0"/>
            <a:ext cx="8785225" cy="700088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484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800" b="1" dirty="0" smtClean="0">
                <a:solidFill>
                  <a:srgbClr val="002060"/>
                </a:solidFill>
                <a:latin typeface="Franklin Gothic Medium Cond"/>
                <a:cs typeface="Tahoma" pitchFamily="34" charset="0"/>
              </a:rPr>
              <a:t>ОБРАБОТКА ЗАЯВЛЕНИЙ</a:t>
            </a:r>
            <a:br>
              <a:rPr lang="ru-RU" altLang="ru-RU" sz="1800" b="1" dirty="0" smtClean="0">
                <a:solidFill>
                  <a:srgbClr val="002060"/>
                </a:solidFill>
                <a:latin typeface="Franklin Gothic Medium Cond"/>
                <a:cs typeface="Tahoma" pitchFamily="34" charset="0"/>
              </a:rPr>
            </a:br>
            <a:r>
              <a:rPr lang="ru-RU" altLang="ru-RU" sz="1800" b="1" dirty="0" smtClean="0">
                <a:solidFill>
                  <a:srgbClr val="002060"/>
                </a:solidFill>
                <a:latin typeface="Franklin Gothic Medium Cond"/>
                <a:cs typeface="Tahoma" pitchFamily="34" charset="0"/>
              </a:rPr>
              <a:t>О ВКЛЮЧЕНИИ В СПИСОК ИЗБИРАТЕЛЕЙ ПО МЕСТУ НАХОЖДЕНИЯ</a:t>
            </a:r>
            <a:endParaRPr lang="ru-RU" altLang="ru-RU" sz="1800" b="1" dirty="0" smtClean="0">
              <a:solidFill>
                <a:srgbClr val="002060"/>
              </a:solidFill>
              <a:latin typeface="Franklin Gothic Medium Cond"/>
              <a:cs typeface="Times New Roman" pitchFamily="18" charset="0"/>
            </a:endParaRPr>
          </a:p>
        </p:txBody>
      </p:sp>
      <p:cxnSp>
        <p:nvCxnSpPr>
          <p:cNvPr id="13" name="Соединительная линия уступом 12"/>
          <p:cNvCxnSpPr>
            <a:stCxn id="56" idx="0"/>
          </p:cNvCxnSpPr>
          <p:nvPr/>
        </p:nvCxnSpPr>
        <p:spPr>
          <a:xfrm rot="5400000" flipH="1" flipV="1">
            <a:off x="5255419" y="88107"/>
            <a:ext cx="649287" cy="2590800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flipV="1">
            <a:off x="1258888" y="1930400"/>
            <a:ext cx="6013450" cy="569913"/>
          </a:xfrm>
          <a:prstGeom prst="bentConnector3">
            <a:avLst>
              <a:gd name="adj1" fmla="val 100005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/>
          <p:cNvSpPr/>
          <p:nvPr/>
        </p:nvSpPr>
        <p:spPr>
          <a:xfrm>
            <a:off x="4859338" y="1203325"/>
            <a:ext cx="1728787" cy="1063625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/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latin typeface="Franklin Gothic Book" pitchFamily="34" charset="0"/>
                <a:cs typeface="Times New Roman" pitchFamily="18" charset="0"/>
              </a:rPr>
              <a:t>Не позднее  9.00 </a:t>
            </a:r>
          </a:p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spc="-30" dirty="0">
                <a:latin typeface="Franklin Gothic Book" pitchFamily="34" charset="0"/>
                <a:cs typeface="Times New Roman" pitchFamily="18" charset="0"/>
              </a:rPr>
              <a:t>по местному времени </a:t>
            </a:r>
          </a:p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latin typeface="Franklin Gothic Book" pitchFamily="34" charset="0"/>
                <a:cs typeface="Times New Roman" pitchFamily="18" charset="0"/>
              </a:rPr>
              <a:t>за 3 дня до дня голосования</a:t>
            </a:r>
          </a:p>
          <a:p>
            <a:pPr algn="ctr" defTabSz="8016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latin typeface="Franklin Gothic Book" pitchFamily="34" charset="0"/>
                <a:cs typeface="Times New Roman" pitchFamily="18" charset="0"/>
              </a:rPr>
              <a:t>(14 марта, среда) </a:t>
            </a:r>
          </a:p>
        </p:txBody>
      </p:sp>
      <p:sp>
        <p:nvSpPr>
          <p:cNvPr id="8209" name="Прямоугольник 105"/>
          <p:cNvSpPr>
            <a:spLocks noChangeArrowheads="1"/>
          </p:cNvSpPr>
          <p:nvPr/>
        </p:nvSpPr>
        <p:spPr bwMode="auto">
          <a:xfrm>
            <a:off x="3563938" y="3363838"/>
            <a:ext cx="2016125" cy="719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Не позднее чем за 1 день </a:t>
            </a:r>
            <a:br>
              <a:rPr lang="ru-RU" altLang="ru-RU" sz="1100" b="1" dirty="0">
                <a:latin typeface="Franklin Gothic Book"/>
                <a:cs typeface="Times New Roman" pitchFamily="18" charset="0"/>
              </a:rPr>
            </a:br>
            <a:r>
              <a:rPr lang="ru-RU" altLang="ru-RU" sz="1100" b="1" dirty="0">
                <a:latin typeface="Franklin Gothic Book"/>
                <a:cs typeface="Times New Roman" pitchFamily="18" charset="0"/>
              </a:rPr>
              <a:t>до дня голосования</a:t>
            </a:r>
          </a:p>
          <a:p>
            <a:pPr algn="ctr" defTabSz="801688"/>
            <a:r>
              <a:rPr lang="ru-RU" altLang="ru-RU" sz="1100" b="1" dirty="0">
                <a:latin typeface="Franklin Gothic Book"/>
                <a:cs typeface="Times New Roman" pitchFamily="18" charset="0"/>
              </a:rPr>
              <a:t>(16 марта, пятница)</a:t>
            </a:r>
          </a:p>
        </p:txBody>
      </p:sp>
      <p:cxnSp>
        <p:nvCxnSpPr>
          <p:cNvPr id="81" name="Соединительная линия уступом 80"/>
          <p:cNvCxnSpPr>
            <a:stCxn id="46" idx="2"/>
            <a:endCxn id="49" idx="0"/>
          </p:cNvCxnSpPr>
          <p:nvPr/>
        </p:nvCxnSpPr>
        <p:spPr>
          <a:xfrm rot="5400000">
            <a:off x="4176712" y="-446087"/>
            <a:ext cx="1362075" cy="6115050"/>
          </a:xfrm>
          <a:prstGeom prst="bentConnector3">
            <a:avLst>
              <a:gd name="adj1" fmla="val 81701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ная линия уступом 83"/>
          <p:cNvCxnSpPr>
            <a:stCxn id="46" idx="2"/>
            <a:endCxn id="50" idx="0"/>
          </p:cNvCxnSpPr>
          <p:nvPr/>
        </p:nvCxnSpPr>
        <p:spPr>
          <a:xfrm rot="5400000">
            <a:off x="6948487" y="2325688"/>
            <a:ext cx="1362075" cy="571500"/>
          </a:xfrm>
          <a:prstGeom prst="bentConnector3">
            <a:avLst>
              <a:gd name="adj1" fmla="val 81701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Скругленный прямоугольник 120"/>
          <p:cNvSpPr/>
          <p:nvPr/>
        </p:nvSpPr>
        <p:spPr>
          <a:xfrm>
            <a:off x="2411413" y="4300538"/>
            <a:ext cx="612775" cy="287337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ТИК</a:t>
            </a:r>
            <a:endParaRPr lang="ru-RU" sz="10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6119813" y="4300538"/>
            <a:ext cx="612775" cy="287337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ТИК</a:t>
            </a:r>
            <a:endParaRPr lang="ru-RU" sz="10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3041650" y="4732338"/>
            <a:ext cx="611188" cy="287337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УИК</a:t>
            </a:r>
            <a:endParaRPr lang="ru-RU" sz="10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5472113" y="4732338"/>
            <a:ext cx="612775" cy="287337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УИК</a:t>
            </a:r>
            <a:endParaRPr lang="ru-RU" sz="10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cxnSp>
        <p:nvCxnSpPr>
          <p:cNvPr id="110" name="Соединительная линия уступом 109"/>
          <p:cNvCxnSpPr>
            <a:stCxn id="49" idx="2"/>
            <a:endCxn id="121" idx="1"/>
          </p:cNvCxnSpPr>
          <p:nvPr/>
        </p:nvCxnSpPr>
        <p:spPr>
          <a:xfrm rot="16200000" flipH="1">
            <a:off x="1925637" y="3957638"/>
            <a:ext cx="360363" cy="611188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121" idx="2"/>
            <a:endCxn id="123" idx="1"/>
          </p:cNvCxnSpPr>
          <p:nvPr/>
        </p:nvCxnSpPr>
        <p:spPr>
          <a:xfrm rot="16200000" flipH="1">
            <a:off x="2736056" y="4569619"/>
            <a:ext cx="287338" cy="323850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Соединительная линия уступом 128"/>
          <p:cNvCxnSpPr>
            <a:stCxn id="50" idx="2"/>
            <a:endCxn id="122" idx="3"/>
          </p:cNvCxnSpPr>
          <p:nvPr/>
        </p:nvCxnSpPr>
        <p:spPr>
          <a:xfrm rot="5400000">
            <a:off x="6858000" y="3957638"/>
            <a:ext cx="360363" cy="611187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Соединительная линия уступом 130"/>
          <p:cNvCxnSpPr>
            <a:stCxn id="122" idx="2"/>
            <a:endCxn id="124" idx="3"/>
          </p:cNvCxnSpPr>
          <p:nvPr/>
        </p:nvCxnSpPr>
        <p:spPr>
          <a:xfrm rot="5400000">
            <a:off x="6111875" y="4560888"/>
            <a:ext cx="287338" cy="341312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>
            <a:off x="3402013" y="4443413"/>
            <a:ext cx="2339975" cy="0"/>
          </a:xfrm>
          <a:prstGeom prst="line">
            <a:avLst/>
          </a:prstGeom>
          <a:ln w="38100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>
            <a:off x="3959225" y="4875213"/>
            <a:ext cx="1225550" cy="0"/>
          </a:xfrm>
          <a:prstGeom prst="line">
            <a:avLst/>
          </a:prstGeom>
          <a:ln w="38100" cap="rnd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2880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15566"/>
            <a:ext cx="8424936" cy="38164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Заявления на бумажном носителе, поданные в УИК, передаются в вышестоящую ТИК не реже чем раз в три дня в период за 20–10 дней до дня голосования, а за 9–5 дней до дня голосования – ежедневно, но не позднее 10.00 по местному времени за четыре дня до дня голосования (вторник).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Голосование по заявлению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203598"/>
            <a:ext cx="5112568" cy="3312368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r>
              <a:rPr lang="ru-RU" b="1" dirty="0" smtClean="0"/>
              <a:t>Избиратель голосует на участке, указанном в отрывном талоне.</a:t>
            </a:r>
          </a:p>
          <a:p>
            <a:r>
              <a:rPr lang="ru-RU" b="1" dirty="0" smtClean="0"/>
              <a:t>Талон рекомендуется принести на голосование.</a:t>
            </a:r>
          </a:p>
          <a:p>
            <a:r>
              <a:rPr lang="ru-RU" b="1" dirty="0" smtClean="0"/>
              <a:t>Нужен паспорт.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5122" name="Picture 2" descr="C:\Мои документы\Место нахождения\vo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7653"/>
            <a:ext cx="2852737" cy="2130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8594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435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Специальное заявление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15566"/>
            <a:ext cx="8136904" cy="3888432"/>
          </a:xfrm>
          <a:noFill/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  13 марта до 14 часов 17 марта 2018 года  избиратель, может оформить в УИК избирательного участка, где он включен или имеет право быть включенным в список     избирателей,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                  специальное заявление.</a:t>
            </a:r>
          </a:p>
        </p:txBody>
      </p:sp>
      <p:pic>
        <p:nvPicPr>
          <p:cNvPr id="1026" name="Рисунок 2" descr="E:\12.jpe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9782"/>
            <a:ext cx="288032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62260" y="74711"/>
            <a:ext cx="8194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15943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50405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Основание: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771550"/>
            <a:ext cx="8280920" cy="3816424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Федеральный закон от </a:t>
            </a:r>
          </a:p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10.01.2003 г. № 19-ФЗ «О выборах Президента Российской Федерации»; </a:t>
            </a:r>
          </a:p>
          <a:p>
            <a:pPr algn="l">
              <a:lnSpc>
                <a:spcPct val="90000"/>
              </a:lnSpc>
              <a:defRPr/>
            </a:pPr>
            <a:endParaRPr lang="ru-RU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</a:endParaRPr>
          </a:p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Порядок подачи заявления о включении      избирателя в список избирателей по месту нахождения на выборах Президента </a:t>
            </a:r>
          </a:p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Российской Федерации, </a:t>
            </a:r>
          </a:p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утвержденный Постановлением </a:t>
            </a:r>
          </a:p>
          <a:p>
            <a:pPr algn="l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ЦИК РФ 01.11.2017 г. № 108/900-7 </a:t>
            </a:r>
          </a:p>
          <a:p>
            <a:endParaRPr lang="ru-RU" dirty="0"/>
          </a:p>
        </p:txBody>
      </p:sp>
      <p:pic>
        <p:nvPicPr>
          <p:cNvPr id="1026" name="Picture 2" descr="C:\Users\user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824" y="195486"/>
            <a:ext cx="1584176" cy="2016224"/>
          </a:xfrm>
          <a:prstGeom prst="rect">
            <a:avLst/>
          </a:prstGeom>
          <a:noFill/>
        </p:spPr>
      </p:pic>
      <p:pic>
        <p:nvPicPr>
          <p:cNvPr id="1027" name="Picture 3" descr="C:\Users\user\Desktop\1398804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219822"/>
            <a:ext cx="2232248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Образец заполнения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специального заявления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Picture 2" descr="C:\Users\user\Desktop\14.11.2017 ТИК  Материалы\спецзаявление 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532" y="1059582"/>
            <a:ext cx="2842900" cy="3672408"/>
          </a:xfrm>
          <a:prstGeom prst="rect">
            <a:avLst/>
          </a:prstGeom>
          <a:noFill/>
        </p:spPr>
      </p:pic>
      <p:pic>
        <p:nvPicPr>
          <p:cNvPr id="9" name="Рисунок 2" descr="E:\12.jpeg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51670"/>
            <a:ext cx="23762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 rot="20337359">
            <a:off x="2679917" y="1792465"/>
            <a:ext cx="3210481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user\Desktop\13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643758"/>
            <a:ext cx="1800200" cy="1427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2880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15566"/>
            <a:ext cx="8208912" cy="331353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Специальное заявление регистрируется в Журнале регистрации заявлений с проставлением подписи избирателя в соответствующей графе, в графе «Примечание» делается пометка «Специальное заявление»и указывается номер наклеенной на специальное заявление марки.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Избиратель исключается из списка избирателей данного избирательного участка, а в графе «Особые отметки» списка избирателей указывается номер наклеенной на специальное заявление марки.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216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131590"/>
            <a:ext cx="6400800" cy="30975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Для обеспечения сохранности от повреждений специальное заявление в присутствии избирателя помещается в конверт и передается избирателю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203598"/>
            <a:ext cx="7772400" cy="3123134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Сведения о количестве выданных специальных заявлений ежедневно передаются в ТИК.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95487"/>
            <a:ext cx="7772400" cy="36004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216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915566"/>
            <a:ext cx="8280920" cy="38884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 ВНИМАНИЕ!!!  Не позднее чем за один день до дня голосования (пятница) на КСА ТИК на основании информации, содержащейся в базе обработки заявлений, для каждой нижестоящей УИК  формируется Реестр избирателей, подлежащих исключению из списка избирателей (</a:t>
            </a:r>
            <a:r>
              <a:rPr lang="ru-RU" sz="2800" b="1" dirty="0" smtClean="0">
                <a:solidFill>
                  <a:srgbClr val="C00000"/>
                </a:solidFill>
              </a:rPr>
              <a:t>приложение № 5 к Порядку</a:t>
            </a:r>
            <a:r>
              <a:rPr lang="ru-RU" sz="2800" b="1" dirty="0" smtClean="0">
                <a:solidFill>
                  <a:schemeClr val="tx1"/>
                </a:solidFill>
              </a:rPr>
              <a:t>), который в тот же срок передается в соответствующую УИК. 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4320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7574"/>
            <a:ext cx="8784976" cy="3816424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1026" name="Picture 2" descr="C:\Users\user\Desktop\14.11.2017 ТИК  Материалы\Scan_20171211_083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9542"/>
            <a:ext cx="878497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2160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15566"/>
            <a:ext cx="8424936" cy="3888432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ВНИМАНИЕ !!!  Не позднее чем за один день до дня голосования (пятница) на КСА ТИК на основании информации, содержащейся в базе обработки заявлений, для каждой нижестоящей УИК формируются дополнительные вкладные листы списка избирателей с внесенными в них сведениями об избирателях, подавших заявления о включении в список избирателей по месту нахождения на соответствующем избирательном участке, а также Реестр избирателей, подавших неучтенные заявления о включении в список избирателей по месту нахождения (</a:t>
            </a:r>
            <a:r>
              <a:rPr lang="ru-RU" sz="2400" b="1" dirty="0" smtClean="0">
                <a:solidFill>
                  <a:srgbClr val="C00000"/>
                </a:solidFill>
              </a:rPr>
              <a:t>приложение № 6 к Порядку</a:t>
            </a:r>
            <a:r>
              <a:rPr lang="ru-RU" sz="2400" b="1" dirty="0" smtClean="0">
                <a:solidFill>
                  <a:schemeClr val="tx1"/>
                </a:solidFill>
              </a:rPr>
              <a:t>). Сформированные дополнительные вкладные листы брошюруются в отдельную книгу списка избирателей и в тот же срок передаются в соответствующую УИК вместе с указанным Реестром.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3479"/>
            <a:ext cx="7772400" cy="2880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15566"/>
            <a:ext cx="8352928" cy="3888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14.11.2017 ТИК  Материалы\Scan_20171211_08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43558"/>
            <a:ext cx="864096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5487"/>
            <a:ext cx="7772400" cy="3600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771550"/>
            <a:ext cx="7560840" cy="3816424"/>
          </a:xfrm>
        </p:spPr>
        <p:txBody>
          <a:bodyPr>
            <a:noAutofit/>
          </a:bodyPr>
          <a:lstStyle/>
          <a:p>
            <a:r>
              <a:rPr lang="ru-RU" sz="8000" b="1" smtClean="0">
                <a:solidFill>
                  <a:srgbClr val="00B050"/>
                </a:solidFill>
                <a:latin typeface="Segoe Script" pitchFamily="34" charset="0"/>
              </a:rPr>
              <a:t>Спасибо </a:t>
            </a:r>
          </a:p>
          <a:p>
            <a:r>
              <a:rPr lang="ru-RU" sz="8000" b="1" smtClean="0">
                <a:solidFill>
                  <a:srgbClr val="00B050"/>
                </a:solidFill>
                <a:latin typeface="Segoe Script" pitchFamily="34" charset="0"/>
              </a:rPr>
              <a:t>за </a:t>
            </a:r>
            <a:r>
              <a:rPr lang="ru-RU" sz="8000" b="1" dirty="0" smtClean="0">
                <a:solidFill>
                  <a:srgbClr val="00B050"/>
                </a:solidFill>
                <a:latin typeface="Segoe Script" pitchFamily="34" charset="0"/>
              </a:rPr>
              <a:t>внимание!</a:t>
            </a:r>
            <a:endParaRPr lang="ru-RU" sz="8000" b="1" dirty="0">
              <a:solidFill>
                <a:srgbClr val="00B050"/>
              </a:solidFill>
              <a:latin typeface="Segoe Script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>
          <a:xfrm>
            <a:off x="2195513" y="411163"/>
            <a:ext cx="6491287" cy="410527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           </a:t>
            </a: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Вправе подать заявления избиратели, которые будут находиться в день голосования вне места своего жительства, в том числе:</a:t>
            </a:r>
            <a:b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за пределами территории РФ, </a:t>
            </a:r>
            <a:b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в местах временного пребывания, </a:t>
            </a:r>
            <a:b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а также лица, не имеющие регистрации по месту жительства в пределах территории РФ.</a:t>
            </a:r>
          </a:p>
        </p:txBody>
      </p:sp>
      <p:pic>
        <p:nvPicPr>
          <p:cNvPr id="81" name="Рисунок 48" descr="radacina-men-in-black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088" y="1492250"/>
            <a:ext cx="865187" cy="23034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>
            <a:endCxn id="94" idx="1"/>
          </p:cNvCxnSpPr>
          <p:nvPr/>
        </p:nvCxnSpPr>
        <p:spPr>
          <a:xfrm>
            <a:off x="611188" y="3724275"/>
            <a:ext cx="2159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611188" y="3003550"/>
            <a:ext cx="215900" cy="1588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/>
          <p:nvPr/>
        </p:nvCxnSpPr>
        <p:spPr>
          <a:xfrm>
            <a:off x="611188" y="2284413"/>
            <a:ext cx="215900" cy="158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5288" y="195263"/>
            <a:ext cx="8424862" cy="72072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195263"/>
            <a:ext cx="8675688" cy="720725"/>
          </a:xfrm>
          <a:solidFill>
            <a:srgbClr val="EECFCE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  <a:cs typeface="Times New Roman" pitchFamily="18" charset="0"/>
              </a:rPr>
              <a:t>Пункты приема заявлений избирателей о включении в список избирателей по месту нахождения</a:t>
            </a:r>
          </a:p>
        </p:txBody>
      </p:sp>
      <p:sp>
        <p:nvSpPr>
          <p:cNvPr id="70" name="Прямоугольник 72"/>
          <p:cNvSpPr>
            <a:spLocks noChangeArrowheads="1"/>
          </p:cNvSpPr>
          <p:nvPr/>
        </p:nvSpPr>
        <p:spPr bwMode="auto">
          <a:xfrm>
            <a:off x="1979613" y="2787650"/>
            <a:ext cx="7034212" cy="6481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387" tIns="34195" rIns="68387" bIns="34195" anchor="ctr"/>
          <a:lstStyle/>
          <a:p>
            <a:pPr algn="ctr" defTabSz="801688">
              <a:lnSpc>
                <a:spcPts val="1200"/>
              </a:lnSpc>
              <a:defRPr/>
            </a:pP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За </a:t>
            </a: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Times New Roman" pitchFamily="18" charset="0"/>
              </a:rPr>
              <a:t>20–5 дней</a:t>
            </a:r>
            <a:r>
              <a:rPr lang="ru-RU" alt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до дня голосования </a:t>
            </a: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Times New Roman" pitchFamily="18" charset="0"/>
              </a:rPr>
              <a:t>с 25 февраля по 12 марта</a:t>
            </a:r>
            <a:r>
              <a:rPr lang="ru-RU" alt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altLang="ru-RU" sz="1600" b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  <a:p>
            <a:pPr algn="ctr" defTabSz="801688">
              <a:lnSpc>
                <a:spcPts val="1200"/>
              </a:lnSpc>
              <a:defRPr/>
            </a:pPr>
            <a:endParaRPr lang="ru-RU" altLang="ru-RU" sz="1600" b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  <a:p>
            <a:pPr algn="ctr" defTabSz="801688">
              <a:lnSpc>
                <a:spcPts val="1200"/>
              </a:lnSpc>
              <a:defRPr/>
            </a:pPr>
            <a:r>
              <a:rPr lang="ru-RU" altLang="ru-RU" sz="1600" b="1" dirty="0" smtClean="0">
                <a:latin typeface="Georgia" pitchFamily="18" charset="0"/>
                <a:cs typeface="Times New Roman" pitchFamily="18" charset="0"/>
              </a:rPr>
              <a:t>(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в любую УИК)</a:t>
            </a:r>
          </a:p>
        </p:txBody>
      </p:sp>
      <p:sp>
        <p:nvSpPr>
          <p:cNvPr id="71" name="Прямоугольник 46"/>
          <p:cNvSpPr>
            <a:spLocks noChangeArrowheads="1"/>
          </p:cNvSpPr>
          <p:nvPr/>
        </p:nvSpPr>
        <p:spPr bwMode="auto">
          <a:xfrm>
            <a:off x="1979613" y="2066924"/>
            <a:ext cx="7034212" cy="5768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387" tIns="34195" rIns="68387" bIns="34195" anchor="ctr"/>
          <a:lstStyle/>
          <a:p>
            <a:pPr algn="ctr" defTabSz="801688">
              <a:lnSpc>
                <a:spcPts val="1200"/>
              </a:lnSpc>
              <a:defRPr/>
            </a:pP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За </a:t>
            </a: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45–5 дней  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до дня голосования </a:t>
            </a: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Times New Roman" pitchFamily="18" charset="0"/>
              </a:rPr>
              <a:t>с 31 января по 12 марта</a:t>
            </a:r>
            <a:r>
              <a:rPr lang="ru-RU" alt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altLang="ru-RU" sz="1600" b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  <a:p>
            <a:pPr algn="ctr" defTabSz="801688">
              <a:lnSpc>
                <a:spcPts val="1200"/>
              </a:lnSpc>
              <a:defRPr/>
            </a:pPr>
            <a:endParaRPr lang="ru-RU" altLang="ru-RU" sz="1600" b="1" dirty="0" smtClean="0">
              <a:latin typeface="Georgia" pitchFamily="18" charset="0"/>
              <a:cs typeface="Times New Roman" pitchFamily="18" charset="0"/>
            </a:endParaRPr>
          </a:p>
          <a:p>
            <a:pPr algn="ctr" defTabSz="801688">
              <a:lnSpc>
                <a:spcPts val="1200"/>
              </a:lnSpc>
              <a:defRPr/>
            </a:pPr>
            <a:r>
              <a:rPr lang="ru-RU" altLang="ru-RU" sz="1600" b="1" dirty="0" smtClean="0">
                <a:latin typeface="Georgia" pitchFamily="18" charset="0"/>
                <a:cs typeface="Times New Roman" pitchFamily="18" charset="0"/>
              </a:rPr>
              <a:t>(в любую 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ТИК)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827088" y="2066925"/>
            <a:ext cx="1008062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ТИК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7088" y="2787650"/>
            <a:ext cx="1008062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УИК</a:t>
            </a: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pic>
        <p:nvPicPr>
          <p:cNvPr id="81" name="Рисунок 48" descr="radacina-men-in-black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28384" y="699542"/>
            <a:ext cx="4603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4" name="Скругленный прямоугольник 93"/>
          <p:cNvSpPr/>
          <p:nvPr/>
        </p:nvSpPr>
        <p:spPr>
          <a:xfrm>
            <a:off x="827088" y="3508375"/>
            <a:ext cx="1008062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МФЦ</a:t>
            </a: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827088" y="4156075"/>
            <a:ext cx="1008062" cy="431800"/>
          </a:xfrm>
          <a:prstGeom prst="roundRect">
            <a:avLst>
              <a:gd name="adj" fmla="val 0"/>
            </a:avLst>
          </a:prstGeom>
          <a:solidFill>
            <a:srgbClr val="8EB4E3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713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ЕПГУ</a:t>
            </a:r>
            <a:r>
              <a:rPr lang="ru-RU" sz="1600" b="1" dirty="0">
                <a:solidFill>
                  <a:schemeClr val="tx1"/>
                </a:solidFill>
                <a:latin typeface="Franklin Gothic Book" pitchFamily="34" charset="0"/>
                <a:cs typeface="Times New Roman" pitchFamily="18" charset="0"/>
              </a:rPr>
              <a:t> </a:t>
            </a:r>
            <a:endParaRPr lang="ru-RU" sz="1100" b="1" dirty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sp>
        <p:nvSpPr>
          <p:cNvPr id="56" name="Прямоугольник 46"/>
          <p:cNvSpPr>
            <a:spLocks noChangeArrowheads="1"/>
          </p:cNvSpPr>
          <p:nvPr/>
        </p:nvSpPr>
        <p:spPr bwMode="auto">
          <a:xfrm>
            <a:off x="1979613" y="3508375"/>
            <a:ext cx="7034212" cy="1087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387" tIns="34195" rIns="68387" bIns="34195" anchor="ctr"/>
          <a:lstStyle/>
          <a:p>
            <a:pPr algn="ctr" defTabSz="801688">
              <a:lnSpc>
                <a:spcPct val="150000"/>
              </a:lnSpc>
              <a:defRPr/>
            </a:pP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За </a:t>
            </a: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Times New Roman" pitchFamily="18" charset="0"/>
              </a:rPr>
              <a:t>45–5 дней</a:t>
            </a:r>
            <a:r>
              <a:rPr lang="ru-RU" alt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до дня голосования</a:t>
            </a:r>
          </a:p>
          <a:p>
            <a:pPr algn="ctr" defTabSz="801688">
              <a:lnSpc>
                <a:spcPct val="150000"/>
              </a:lnSpc>
              <a:defRPr/>
            </a:pPr>
            <a:r>
              <a:rPr lang="ru-RU" alt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  <a:cs typeface="Times New Roman" pitchFamily="18" charset="0"/>
              </a:rPr>
              <a:t>с 31 января по 12 марта</a:t>
            </a:r>
            <a:r>
              <a:rPr lang="ru-RU" altLang="ru-RU" sz="16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5135" name="Соединительная линия уступом 6"/>
          <p:cNvCxnSpPr>
            <a:cxnSpLocks noChangeShapeType="1"/>
            <a:stCxn id="95" idx="1"/>
            <a:endCxn id="96" idx="1"/>
          </p:cNvCxnSpPr>
          <p:nvPr/>
        </p:nvCxnSpPr>
        <p:spPr bwMode="auto">
          <a:xfrm rot="10800000" flipV="1">
            <a:off x="827089" y="1455627"/>
            <a:ext cx="1512665" cy="2916348"/>
          </a:xfrm>
          <a:prstGeom prst="bentConnector3">
            <a:avLst>
              <a:gd name="adj1" fmla="val 115112"/>
            </a:avLst>
          </a:prstGeom>
          <a:noFill/>
          <a:ln w="38100" algn="ctr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</p:cxnSp>
      <p:sp>
        <p:nvSpPr>
          <p:cNvPr id="95" name="Скругленный прямоугольник 94"/>
          <p:cNvSpPr/>
          <p:nvPr/>
        </p:nvSpPr>
        <p:spPr>
          <a:xfrm>
            <a:off x="2339753" y="987575"/>
            <a:ext cx="4752528" cy="936104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07136" tIns="53569" rIns="107136" bIns="53569" anchor="ctr"/>
          <a:lstStyle/>
          <a:p>
            <a:pPr algn="ctr" defTabSz="1069975">
              <a:defRPr/>
            </a:pPr>
            <a:r>
              <a:rPr lang="ru-RU" sz="1600" b="1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Заявление </a:t>
            </a:r>
          </a:p>
          <a:p>
            <a:pPr algn="ctr" defTabSz="1069975">
              <a:defRPr/>
            </a:pPr>
            <a:r>
              <a:rPr lang="ru-RU" sz="1600" b="1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о включении в список избирателей по месту нахождения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699542"/>
            <a:ext cx="7772400" cy="4104456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Графики работы ТИК и УИК по приему (оформлению)  заявлений </a:t>
            </a:r>
            <a:r>
              <a:rPr lang="ru-RU" dirty="0" smtClean="0"/>
              <a:t>В рабочие  и выходные дни  определяется  ИЗБИРАТЕЛЬНОЙ КОМИССИЕЙ СВЕРДЛОВСКОЙ ОБЛАСТИ,  не менее 4 часов в день.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11511"/>
            <a:ext cx="7772400" cy="288031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нужно знать избирателю?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075" name="Picture 3" descr="C:\Мои документы\Место нахождения\p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" y="937436"/>
            <a:ext cx="2808312" cy="366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Мои документы\Место нахождения\2000px-Korean_Traffic_sign_(No_U-Turn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46060"/>
            <a:ext cx="3319407" cy="3311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Мои документы\Место нахождения\location_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13" y="1347613"/>
            <a:ext cx="3342847" cy="3083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302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Заявление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131590"/>
            <a:ext cx="511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Заявление может быть заполнено: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/>
              <a:t>в машиночитаемом виде (на компьютере)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/>
              <a:t>вручную (на бланке)</a:t>
            </a:r>
            <a:endParaRPr lang="ru-RU" sz="3600" b="1" dirty="0"/>
          </a:p>
        </p:txBody>
      </p:sp>
      <p:pic>
        <p:nvPicPr>
          <p:cNvPr id="1026" name="Picture 2" descr="C:\Users\user\Desktop\14.11.2017 ТИК  Материалы\заявление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23478"/>
            <a:ext cx="3494713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1923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Варианты поиска участка: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15566"/>
            <a:ext cx="8496944" cy="38164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4000" b="1" dirty="0" smtClean="0"/>
          </a:p>
          <a:p>
            <a:r>
              <a:rPr lang="en-US" dirty="0" smtClean="0"/>
              <a:t>Online – </a:t>
            </a:r>
            <a:r>
              <a:rPr lang="ru-RU" dirty="0" smtClean="0"/>
              <a:t>сайт ИКСО;</a:t>
            </a:r>
          </a:p>
          <a:p>
            <a:r>
              <a:rPr lang="ru-RU" dirty="0" smtClean="0"/>
              <a:t>С помощью программного обеспечения и </a:t>
            </a:r>
          </a:p>
          <a:p>
            <a:pPr>
              <a:buNone/>
            </a:pPr>
            <a:r>
              <a:rPr lang="ru-RU" dirty="0" smtClean="0"/>
              <a:t>     справочных материалов, имеющихся в ТИК и УИК</a:t>
            </a:r>
          </a:p>
          <a:p>
            <a:pPr>
              <a:buNone/>
            </a:pPr>
            <a:endParaRPr lang="ru-RU" dirty="0" smtClean="0"/>
          </a:p>
          <a:p>
            <a:r>
              <a:rPr lang="en-US" dirty="0" smtClean="0"/>
              <a:t>Online –</a:t>
            </a:r>
            <a:r>
              <a:rPr lang="ru-RU" dirty="0" smtClean="0"/>
              <a:t> сайт ЦИК России;</a:t>
            </a:r>
          </a:p>
          <a:p>
            <a:pPr>
              <a:buNone/>
            </a:pPr>
            <a:endParaRPr lang="en-US" dirty="0" smtClean="0"/>
          </a:p>
          <a:p>
            <a:r>
              <a:rPr lang="ru-RU" dirty="0" smtClean="0"/>
              <a:t>По телефону Информационно-</a:t>
            </a:r>
          </a:p>
          <a:p>
            <a:pPr>
              <a:buNone/>
            </a:pPr>
            <a:r>
              <a:rPr lang="ru-RU" dirty="0" smtClean="0"/>
              <a:t>    справочного центра ЦИК России.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4098" name="Picture 2" descr="C:\Логотипы\ИКСО\logo_ik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03598"/>
            <a:ext cx="888281" cy="1127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Логотипы\ЦИК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571750"/>
            <a:ext cx="951472" cy="951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Мои документы\Место нахождения\pho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723878"/>
            <a:ext cx="951472" cy="951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403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Заполнение заявления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FA763-56A0-480C-9D71-0B41C20225C7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6386" name="Picture 2" descr="C:\Мои документы\Место нахождения\материалы\2_Порядок оформления заявления в МФЦ_Pag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37" b="59070"/>
          <a:stretch/>
        </p:blipFill>
        <p:spPr bwMode="auto">
          <a:xfrm>
            <a:off x="683568" y="987574"/>
            <a:ext cx="7562851" cy="383799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932040" y="1275606"/>
            <a:ext cx="3096344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2643758"/>
            <a:ext cx="1584176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51720" y="3579862"/>
            <a:ext cx="6120680" cy="124571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14.11.2017 ТИК  Материалы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9542"/>
            <a:ext cx="8352928" cy="4112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5370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692</Words>
  <Application>Microsoft Office PowerPoint</Application>
  <PresentationFormat>Экран (16:9)</PresentationFormat>
  <Paragraphs>126</Paragraphs>
  <Slides>28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Порядок подачи заявления о включении избирателя в список избирателей по месту нахождения на выборах Президента РФ</vt:lpstr>
      <vt:lpstr>Основание:</vt:lpstr>
      <vt:lpstr>           Вправе подать заявления избиратели, которые будут находиться в день голосования вне места своего жительства, в том числе: за пределами территории РФ,  в местах временного пребывания,  а также лица, не имеющие регистрации по месту жительства в пределах территории РФ.</vt:lpstr>
      <vt:lpstr>Пункты приема заявлений избирателей о включении в список избирателей по месту нахождения</vt:lpstr>
      <vt:lpstr>Графики работы ТИК и УИК по приему (оформлению)  заявлений В рабочие  и выходные дни  определяется  ИЗБИРАТЕЛЬНОЙ КОМИССИЕЙ СВЕРДЛОВСКОЙ ОБЛАСТИ,  не менее 4 часов в день.</vt:lpstr>
      <vt:lpstr>Что нужно знать избирателю?</vt:lpstr>
      <vt:lpstr>Заявление</vt:lpstr>
      <vt:lpstr>Варианты поиска участка:</vt:lpstr>
      <vt:lpstr>Заполнение заявления</vt:lpstr>
      <vt:lpstr>Заполнение заявления</vt:lpstr>
      <vt:lpstr>Заполнение заявления</vt:lpstr>
      <vt:lpstr>Регистрация заявления в журнале</vt:lpstr>
      <vt:lpstr>Слайд 13</vt:lpstr>
      <vt:lpstr>Однократная подача заявления</vt:lpstr>
      <vt:lpstr>Движение заявлений</vt:lpstr>
      <vt:lpstr>ОБРАБОТКА ЗАЯВЛЕНИЙ О ВКЛЮЧЕНИИ В СПИСОК ИЗБИРАТЕЛЕЙ ПО МЕСТУ НАХОЖДЕНИЯ</vt:lpstr>
      <vt:lpstr>Слайд 17</vt:lpstr>
      <vt:lpstr>Голосование по заявлению</vt:lpstr>
      <vt:lpstr>Специальное заявление </vt:lpstr>
      <vt:lpstr>Образец заполнения  специального заявления</vt:lpstr>
      <vt:lpstr>Слайд 21</vt:lpstr>
      <vt:lpstr>Слайд 22</vt:lpstr>
      <vt:lpstr>Сведения о количестве выданных специальных заявлений ежедневно передаются в ТИК. 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Петрович Сапцын</dc:creator>
  <cp:lastModifiedBy>user</cp:lastModifiedBy>
  <cp:revision>114</cp:revision>
  <cp:lastPrinted>2017-07-13T10:11:11Z</cp:lastPrinted>
  <dcterms:created xsi:type="dcterms:W3CDTF">2017-07-08T08:36:30Z</dcterms:created>
  <dcterms:modified xsi:type="dcterms:W3CDTF">2017-12-12T10:02:28Z</dcterms:modified>
</cp:coreProperties>
</file>