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8" r:id="rId6"/>
    <p:sldId id="270" r:id="rId7"/>
    <p:sldId id="269" r:id="rId8"/>
    <p:sldId id="271" r:id="rId9"/>
    <p:sldId id="260" r:id="rId10"/>
    <p:sldId id="261" r:id="rId11"/>
    <p:sldId id="263" r:id="rId12"/>
    <p:sldId id="265" r:id="rId13"/>
    <p:sldId id="267" r:id="rId14"/>
    <p:sldId id="272" r:id="rId15"/>
    <p:sldId id="266" r:id="rId16"/>
    <p:sldId id="27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924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314857/60dc1c108c93c107e537f5500fdb79ce7bf0b752/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492896"/>
            <a:ext cx="8458200" cy="1222375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Тема: Открытость и гласность в деятельности участковых избирательных комиссий</a:t>
            </a:r>
            <a:endParaRPr lang="ru-RU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437112"/>
            <a:ext cx="8458200" cy="914400"/>
          </a:xfrm>
        </p:spPr>
        <p:txBody>
          <a:bodyPr/>
          <a:lstStyle/>
          <a:p>
            <a:r>
              <a:rPr lang="ru-RU" b="1" dirty="0" smtClean="0"/>
              <a:t>Семинар 2. 2019 год</a:t>
            </a:r>
            <a:endParaRPr lang="ru-RU" b="1" dirty="0"/>
          </a:p>
        </p:txBody>
      </p:sp>
      <p:pic>
        <p:nvPicPr>
          <p:cNvPr id="1026" name="Picture 2" descr="C:\Users\Администратор\Desktop\kruf-grb-krug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548680"/>
            <a:ext cx="1415389" cy="936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Наблюдателями не могут быть: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buFont typeface="Franklin Gothic Book" pitchFamily="34" charset="0"/>
              <a:buChar char="×"/>
            </a:pPr>
            <a:r>
              <a:rPr lang="ru-RU" b="1" dirty="0" smtClean="0"/>
              <a:t>выборные </a:t>
            </a:r>
            <a:r>
              <a:rPr lang="ru-RU" b="1" dirty="0" smtClean="0"/>
              <a:t>должностные лица; </a:t>
            </a:r>
          </a:p>
          <a:p>
            <a:pPr lvl="0">
              <a:buFont typeface="Franklin Gothic Book" pitchFamily="34" charset="0"/>
              <a:buChar char="×"/>
            </a:pPr>
            <a:r>
              <a:rPr lang="ru-RU" b="1" dirty="0" smtClean="0"/>
              <a:t>депутаты; </a:t>
            </a:r>
          </a:p>
          <a:p>
            <a:pPr lvl="0">
              <a:buFont typeface="Franklin Gothic Book" pitchFamily="34" charset="0"/>
              <a:buChar char="×"/>
            </a:pPr>
            <a:r>
              <a:rPr lang="ru-RU" b="1" dirty="0" smtClean="0"/>
              <a:t>высшие должностные лица субъектов РФ (руководители высших исполнительных органов государственной власти субъектов РФ); </a:t>
            </a:r>
          </a:p>
          <a:p>
            <a:pPr lvl="0">
              <a:buFont typeface="Franklin Gothic Book" pitchFamily="34" charset="0"/>
              <a:buChar char="×"/>
            </a:pPr>
            <a:r>
              <a:rPr lang="ru-RU" b="1" dirty="0" smtClean="0"/>
              <a:t>главы местных администраций; </a:t>
            </a:r>
          </a:p>
          <a:p>
            <a:pPr lvl="0">
              <a:buFont typeface="Franklin Gothic Book" pitchFamily="34" charset="0"/>
              <a:buChar char="×"/>
            </a:pPr>
            <a:r>
              <a:rPr lang="ru-RU" b="1" dirty="0" smtClean="0"/>
              <a:t>лица, находящиеся в их непосредственном подчинении; </a:t>
            </a:r>
          </a:p>
          <a:p>
            <a:pPr lvl="0">
              <a:buFont typeface="Franklin Gothic Book" pitchFamily="34" charset="0"/>
              <a:buChar char="×"/>
            </a:pPr>
            <a:r>
              <a:rPr lang="ru-RU" b="1" dirty="0" smtClean="0"/>
              <a:t>судьи, прокуроры; </a:t>
            </a:r>
          </a:p>
          <a:p>
            <a:pPr lvl="0">
              <a:buFont typeface="Franklin Gothic Book" pitchFamily="34" charset="0"/>
              <a:buChar char="×"/>
            </a:pPr>
            <a:r>
              <a:rPr lang="ru-RU" b="1" dirty="0" smtClean="0"/>
              <a:t>члены избирательных комиссий с правом решающего голоса.</a:t>
            </a:r>
            <a:endParaRPr lang="ru-RU" b="1" dirty="0"/>
          </a:p>
        </p:txBody>
      </p:sp>
      <p:pic>
        <p:nvPicPr>
          <p:cNvPr id="5122" name="Picture 2" descr="http://xn-----6kccjkeyb3ad4bzaggj6d1j.xn--p1ai/d/199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3068960"/>
            <a:ext cx="1332148" cy="17761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844824"/>
            <a:ext cx="8496944" cy="452596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 smtClean="0"/>
              <a:t>Субъект, назначивший наблюдателей в участковые комиссии, не позднее чем за три дня до дня голосования (досрочного голосования) представляет список назначенных наблюдателей в соответствующую территориальную комиссию. В данном списке указываются ФИО каждого наблюдателя, адрес его места жительства, номер избирательного участка, участка референдума, наименование комиссии, куда наблюдатель направляется.</a:t>
            </a:r>
            <a:endParaRPr lang="ru-RU" b="1" dirty="0"/>
          </a:p>
        </p:txBody>
      </p:sp>
      <p:pic>
        <p:nvPicPr>
          <p:cNvPr id="3074" name="Picture 2" descr="https://moskovskaya-oblast.doski.ru/i/68/59/568599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260648"/>
            <a:ext cx="2225586" cy="14847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Права наблюдателей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4800" y="1412776"/>
            <a:ext cx="8515672" cy="4911824"/>
          </a:xfrm>
        </p:spPr>
        <p:txBody>
          <a:bodyPr>
            <a:noAutofit/>
          </a:bodyPr>
          <a:lstStyle/>
          <a:p>
            <a:pPr marL="0" indent="0">
              <a:buFont typeface="Wingdings" pitchFamily="2" charset="2"/>
              <a:buChar char="ü"/>
            </a:pPr>
            <a:r>
              <a:rPr lang="ru-RU" sz="1200" b="1" dirty="0" smtClean="0">
                <a:solidFill>
                  <a:srgbClr val="C00000"/>
                </a:solidFill>
              </a:rPr>
              <a:t>знакомиться со списками избирателей, реестром заявлений о голосовании вне помещения;</a:t>
            </a:r>
          </a:p>
          <a:p>
            <a:pPr marL="0" indent="0">
              <a:buFont typeface="Wingdings" pitchFamily="2" charset="2"/>
              <a:buChar char="ü"/>
            </a:pPr>
            <a:r>
              <a:rPr lang="ru-RU" sz="1200" b="1" dirty="0" smtClean="0">
                <a:solidFill>
                  <a:srgbClr val="C00000"/>
                </a:solidFill>
              </a:rPr>
              <a:t>находиться в помещении для голосования в день голосования, а также в дни досрочного голосования в любое время;</a:t>
            </a:r>
          </a:p>
          <a:p>
            <a:pPr marL="0" indent="0">
              <a:buFont typeface="Wingdings" pitchFamily="2" charset="2"/>
              <a:buChar char="ü"/>
            </a:pPr>
            <a:r>
              <a:rPr lang="ru-RU" sz="1200" b="1" dirty="0" smtClean="0"/>
              <a:t>наблюдать за выдачей бюллетеней избирателям, </a:t>
            </a:r>
          </a:p>
          <a:p>
            <a:pPr marL="0" indent="0">
              <a:buFont typeface="Wingdings" pitchFamily="2" charset="2"/>
              <a:buChar char="ü"/>
            </a:pPr>
            <a:r>
              <a:rPr lang="ru-RU" sz="1200" b="1" dirty="0" smtClean="0"/>
              <a:t>присутствовать при голосовании избирателей вне помещения для голосования;</a:t>
            </a:r>
          </a:p>
          <a:p>
            <a:pPr marL="0" indent="0">
              <a:buFont typeface="Wingdings" pitchFamily="2" charset="2"/>
              <a:buChar char="ü"/>
            </a:pPr>
            <a:r>
              <a:rPr lang="ru-RU" sz="1200" b="1" dirty="0" smtClean="0"/>
              <a:t>наблюдать за подсчетом числа граждан, внесенных в списки избирателей, бюллетеней, выданных избирателям, погашенных бюллетеней; </a:t>
            </a:r>
          </a:p>
          <a:p>
            <a:pPr marL="0" indent="0">
              <a:buFont typeface="Wingdings" pitchFamily="2" charset="2"/>
              <a:buChar char="ü"/>
            </a:pPr>
            <a:r>
              <a:rPr lang="ru-RU" sz="1200" b="1" dirty="0" smtClean="0"/>
              <a:t>наблюдать за подсчетом голосов избирателей на избирательном участке на расстоянии и в условиях, обеспечивающих им обозримость содержащихся в бюллетенях отметок избирателей; </a:t>
            </a:r>
          </a:p>
          <a:p>
            <a:pPr marL="0" indent="0">
              <a:buFont typeface="Wingdings" pitchFamily="2" charset="2"/>
              <a:buChar char="ü"/>
            </a:pPr>
            <a:r>
              <a:rPr lang="ru-RU" sz="1200" b="1" dirty="0" smtClean="0"/>
              <a:t>знакомиться с любым заполненным или незаполненным бюллетенем при подсчете голосов избирателей, участников референдума; </a:t>
            </a:r>
          </a:p>
          <a:p>
            <a:pPr marL="0" indent="0">
              <a:buFont typeface="Wingdings" pitchFamily="2" charset="2"/>
              <a:buChar char="ü"/>
            </a:pPr>
            <a:r>
              <a:rPr lang="ru-RU" sz="1200" b="1" dirty="0" smtClean="0"/>
              <a:t>наблюдать за составлением комиссией протокола об итогах голосования и иных документов;</a:t>
            </a:r>
          </a:p>
          <a:p>
            <a:pPr marL="0" indent="0">
              <a:buFont typeface="Wingdings" pitchFamily="2" charset="2"/>
              <a:buChar char="ü"/>
            </a:pPr>
            <a:r>
              <a:rPr lang="ru-RU" sz="1200" b="1" dirty="0" smtClean="0"/>
              <a:t>обращаться к председателю УИК, а в случае его отсутствия к лицу, его замещающему, с предложениями и замечаниями по вопросам организации голосования;</a:t>
            </a:r>
          </a:p>
          <a:p>
            <a:pPr marL="0" indent="0">
              <a:buFont typeface="Wingdings" pitchFamily="2" charset="2"/>
              <a:buChar char="ü"/>
            </a:pPr>
            <a:r>
              <a:rPr lang="ru-RU" sz="1200" b="1" dirty="0" smtClean="0"/>
              <a:t>знакомиться с протоколами соответствующей комиссии об итогах голосования и приложенными к ним документами, получать от соответствующей комиссии заверенные копии указанных протоколов;</a:t>
            </a:r>
          </a:p>
          <a:p>
            <a:pPr marL="0" indent="0">
              <a:buFont typeface="Wingdings" pitchFamily="2" charset="2"/>
              <a:buChar char="ü"/>
            </a:pPr>
            <a:r>
              <a:rPr lang="ru-RU" sz="1200" b="1" dirty="0" smtClean="0"/>
              <a:t>носить нагрудный знак с обозначением своего статуса и указанием своих фамилии, имени и отчества, а также фамилии, имени и отчества зарегистрированного кандидата или наименования избирательного объединения, общественного объединения, субъекта общественного контроля, направивших наблюдателя в комиссию. </a:t>
            </a:r>
          </a:p>
          <a:p>
            <a:pPr marL="0" indent="0">
              <a:buFont typeface="Wingdings" pitchFamily="2" charset="2"/>
              <a:buChar char="ü"/>
            </a:pPr>
            <a:r>
              <a:rPr lang="ru-RU" sz="1200" b="1" dirty="0" smtClean="0"/>
              <a:t>обжаловать в порядке, установленном </a:t>
            </a:r>
            <a:r>
              <a:rPr lang="ru-RU" sz="1200" b="1" dirty="0" smtClean="0">
                <a:hlinkClick r:id="rId2"/>
              </a:rPr>
              <a:t>ст. 75</a:t>
            </a:r>
            <a:r>
              <a:rPr lang="ru-RU" sz="1200" b="1" dirty="0" smtClean="0"/>
              <a:t> № 67-ФЗ, действия (бездействие) комиссии в вышестоящую комиссию, избирательную комиссию субъекта Российской Федерации, Центральную избирательную комиссию Российской Федерации или в суд;</a:t>
            </a:r>
          </a:p>
          <a:p>
            <a:pPr marL="0" indent="0">
              <a:buFont typeface="Wingdings" pitchFamily="2" charset="2"/>
              <a:buChar char="ü"/>
            </a:pPr>
            <a:r>
              <a:rPr lang="ru-RU" sz="1200" b="1" dirty="0" smtClean="0"/>
              <a:t>присутствовать при повторном подсчете голосов избирателей в соответствующих комиссиях;</a:t>
            </a:r>
          </a:p>
          <a:p>
            <a:pPr marL="0" indent="0">
              <a:buFont typeface="Wingdings" pitchFamily="2" charset="2"/>
              <a:buChar char="ü"/>
            </a:pPr>
            <a:r>
              <a:rPr lang="ru-RU" sz="1200" b="1" dirty="0" smtClean="0"/>
              <a:t>производить в помещении для голосования (с того места, которое определено председателем участковой комиссии) фото- и (или) видеосъемку, предварительно уведомив об этом председателя, заместителя председателя или секретаря участковой комиссии.</a:t>
            </a:r>
          </a:p>
          <a:p>
            <a:pPr>
              <a:buNone/>
            </a:pPr>
            <a:endParaRPr lang="ru-RU" sz="11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7294584" cy="84124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Наблюдатель не вправе: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Содержимое 3"/>
          <p:cNvSpPr>
            <a:spLocks noGrp="1"/>
          </p:cNvSpPr>
          <p:nvPr>
            <p:ph sz="half" idx="1"/>
          </p:nvPr>
        </p:nvSpPr>
        <p:spPr>
          <a:xfrm>
            <a:off x="539552" y="1600200"/>
            <a:ext cx="8064896" cy="4724400"/>
          </a:xfrm>
        </p:spPr>
        <p:txBody>
          <a:bodyPr>
            <a:normAutofit fontScale="47500" lnSpcReduction="20000"/>
          </a:bodyPr>
          <a:lstStyle/>
          <a:p>
            <a:pPr marL="0" indent="0">
              <a:buFont typeface="Wingdings" pitchFamily="2" charset="2"/>
              <a:buChar char="ü"/>
            </a:pPr>
            <a:r>
              <a:rPr lang="ru-RU" sz="4800" b="1" dirty="0" smtClean="0"/>
              <a:t>выдавать избирателям бюллетени;</a:t>
            </a:r>
          </a:p>
          <a:p>
            <a:pPr marL="0" indent="0">
              <a:buFont typeface="Wingdings" pitchFamily="2" charset="2"/>
              <a:buChar char="ü"/>
            </a:pPr>
            <a:r>
              <a:rPr lang="ru-RU" sz="4800" b="1" dirty="0" smtClean="0"/>
              <a:t>расписываться за избирателя, в том числе по его просьбе, в получении бюллетеней;</a:t>
            </a:r>
          </a:p>
          <a:p>
            <a:pPr marL="0" indent="0">
              <a:buFont typeface="Wingdings" pitchFamily="2" charset="2"/>
              <a:buChar char="ü"/>
            </a:pPr>
            <a:r>
              <a:rPr lang="ru-RU" sz="4800" b="1" dirty="0" smtClean="0"/>
              <a:t>заполнять за избирателя, в том числе по его просьбе, бюллетени;</a:t>
            </a:r>
          </a:p>
          <a:p>
            <a:pPr marL="0" indent="0">
              <a:buFont typeface="Wingdings" pitchFamily="2" charset="2"/>
              <a:buChar char="ü"/>
            </a:pPr>
            <a:r>
              <a:rPr lang="ru-RU" sz="4800" b="1" dirty="0" smtClean="0"/>
              <a:t>предпринимать действия, нарушающие тайну голосования;</a:t>
            </a:r>
          </a:p>
          <a:p>
            <a:pPr marL="0" indent="0">
              <a:buFont typeface="Wingdings" pitchFamily="2" charset="2"/>
              <a:buChar char="ü"/>
            </a:pPr>
            <a:r>
              <a:rPr lang="ru-RU" sz="4800" b="1" dirty="0" smtClean="0"/>
              <a:t>принимать непосредственное участие в проводимом членами комиссии с правом решающего голоса подсчете бюллетеней;</a:t>
            </a:r>
          </a:p>
          <a:p>
            <a:pPr marL="0" indent="0">
              <a:buFont typeface="Wingdings" pitchFamily="2" charset="2"/>
              <a:buChar char="ü"/>
            </a:pPr>
            <a:r>
              <a:rPr lang="ru-RU" sz="4800" b="1" dirty="0" smtClean="0"/>
              <a:t>совершать действия, препятствующие работе комиссии;</a:t>
            </a:r>
          </a:p>
          <a:p>
            <a:pPr marL="0" indent="0">
              <a:buFont typeface="Wingdings" pitchFamily="2" charset="2"/>
              <a:buChar char="ü"/>
            </a:pPr>
            <a:r>
              <a:rPr lang="ru-RU" sz="4800" b="1" dirty="0" smtClean="0"/>
              <a:t>проводить агитацию среди избирателей;</a:t>
            </a:r>
          </a:p>
          <a:p>
            <a:pPr marL="0" indent="0">
              <a:buFont typeface="Wingdings" pitchFamily="2" charset="2"/>
              <a:buChar char="ü"/>
            </a:pPr>
            <a:r>
              <a:rPr lang="ru-RU" sz="4800" b="1" dirty="0" smtClean="0"/>
              <a:t>участвовать в принятии решений соответствующей комиссией.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https://juristoff.com/images/all/014/007/0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476672"/>
            <a:ext cx="1835696" cy="13767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Представители СМИ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554162"/>
            <a:ext cx="7992888" cy="4611142"/>
          </a:xfrm>
        </p:spPr>
        <p:txBody>
          <a:bodyPr>
            <a:normAutofit fontScale="92500"/>
          </a:bodyPr>
          <a:lstStyle/>
          <a:p>
            <a:pPr marL="180975" indent="0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Группы СМИ:</a:t>
            </a:r>
            <a:endParaRPr lang="ru-RU" sz="2400" b="1" dirty="0" smtClean="0">
              <a:solidFill>
                <a:srgbClr val="C00000"/>
              </a:solidFill>
            </a:endParaRPr>
          </a:p>
          <a:p>
            <a:pPr marL="180975" indent="0">
              <a:buNone/>
            </a:pPr>
            <a:r>
              <a:rPr lang="ru-RU" sz="2400" b="1" dirty="0" smtClean="0"/>
              <a:t>- периодические печатные издания, </a:t>
            </a:r>
            <a:r>
              <a:rPr lang="ru-RU" sz="2400" b="1" dirty="0" smtClean="0"/>
              <a:t>телеканалы, радиоканалы, телепрограммы, радиопрограммы, </a:t>
            </a:r>
            <a:r>
              <a:rPr lang="ru-RU" sz="2400" b="1" dirty="0" smtClean="0"/>
              <a:t>зарегистрированные </a:t>
            </a:r>
            <a:r>
              <a:rPr lang="ru-RU" sz="2400" b="1" dirty="0" smtClean="0"/>
              <a:t>в качестве </a:t>
            </a:r>
            <a:r>
              <a:rPr lang="ru-RU" sz="2400" b="1" dirty="0" smtClean="0"/>
              <a:t>СМИ;</a:t>
            </a:r>
            <a:endParaRPr lang="ru-RU" sz="2400" b="1" dirty="0" smtClean="0"/>
          </a:p>
          <a:p>
            <a:pPr marL="180975" indent="0">
              <a:buNone/>
            </a:pPr>
            <a:r>
              <a:rPr lang="ru-RU" sz="2400" b="1" dirty="0" smtClean="0"/>
              <a:t>- сетевые издания, зарегистрированные в качестве </a:t>
            </a:r>
            <a:r>
              <a:rPr lang="ru-RU" sz="2400" b="1" dirty="0" smtClean="0"/>
              <a:t>СМИ;</a:t>
            </a:r>
            <a:endParaRPr lang="ru-RU" sz="2400" b="1" dirty="0" smtClean="0"/>
          </a:p>
          <a:p>
            <a:pPr marL="180975" indent="0">
              <a:buFontTx/>
              <a:buChar char="-"/>
            </a:pPr>
            <a:r>
              <a:rPr lang="ru-RU" sz="2400" b="1" dirty="0" smtClean="0"/>
              <a:t>средства </a:t>
            </a:r>
            <a:r>
              <a:rPr lang="ru-RU" sz="2400" b="1" dirty="0" smtClean="0"/>
              <a:t>массовой информации, регистрация которых не является обязательной</a:t>
            </a:r>
            <a:r>
              <a:rPr lang="ru-RU" sz="2400" b="1" dirty="0" smtClean="0"/>
              <a:t>.</a:t>
            </a:r>
          </a:p>
          <a:p>
            <a:pPr marL="180975" indent="0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Документы подтверждающие статус (что нужно проверить): </a:t>
            </a:r>
            <a:endParaRPr lang="ru-RU" sz="2400" b="1" dirty="0" smtClean="0">
              <a:solidFill>
                <a:srgbClr val="C00000"/>
              </a:solidFill>
            </a:endParaRPr>
          </a:p>
          <a:p>
            <a:pPr marL="180975" indent="0">
              <a:buFontTx/>
              <a:buChar char="-"/>
            </a:pPr>
            <a:r>
              <a:rPr lang="ru-RU" sz="2400" b="1" dirty="0" err="1" smtClean="0"/>
              <a:t>аккредитационное</a:t>
            </a:r>
            <a:r>
              <a:rPr lang="ru-RU" sz="2400" b="1" dirty="0" smtClean="0"/>
              <a:t> удостоверение выданное ЦИК РФ или ИКСО и паспорт (либо редакционное задание.</a:t>
            </a:r>
          </a:p>
          <a:p>
            <a:pPr marL="180975" indent="0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Срок полномочий</a:t>
            </a:r>
            <a:r>
              <a:rPr lang="ru-RU" sz="2400" b="1" dirty="0" smtClean="0">
                <a:solidFill>
                  <a:srgbClr val="C00000"/>
                </a:solidFill>
              </a:rPr>
              <a:t>: </a:t>
            </a:r>
            <a:r>
              <a:rPr lang="ru-RU" sz="2400" b="1" dirty="0" smtClean="0"/>
              <a:t>до официального </a:t>
            </a:r>
          </a:p>
          <a:p>
            <a:pPr marL="180975" indent="0">
              <a:buNone/>
            </a:pPr>
            <a:r>
              <a:rPr lang="ru-RU" sz="2400" b="1" dirty="0" smtClean="0"/>
              <a:t>завершения избирательной кампании.</a:t>
            </a:r>
            <a:endParaRPr lang="ru-RU" sz="2400" b="1" dirty="0" smtClean="0"/>
          </a:p>
          <a:p>
            <a:pPr marL="180975" indent="0">
              <a:buNone/>
            </a:pPr>
            <a:endParaRPr lang="ru-RU" sz="1800" dirty="0" smtClean="0">
              <a:solidFill>
                <a:srgbClr val="C00000"/>
              </a:solidFill>
            </a:endParaRPr>
          </a:p>
          <a:p>
            <a:pPr marL="180975" indent="0">
              <a:buFontTx/>
              <a:buChar char="-"/>
            </a:pPr>
            <a:endParaRPr lang="ru-RU" sz="1800" dirty="0" smtClean="0"/>
          </a:p>
          <a:p>
            <a:pPr marL="180975" indent="0">
              <a:buNone/>
            </a:pPr>
            <a:endParaRPr lang="ru-RU" sz="1800" dirty="0" smtClean="0"/>
          </a:p>
          <a:p>
            <a:endParaRPr lang="ru-RU" dirty="0"/>
          </a:p>
        </p:txBody>
      </p:sp>
      <p:pic>
        <p:nvPicPr>
          <p:cNvPr id="4098" name="Picture 2" descr="http://www.tumenpro.ru/wp-content/uploads/2018/09/vyibory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5085183"/>
            <a:ext cx="2424179" cy="16444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Представители </a:t>
            </a:r>
            <a:r>
              <a:rPr lang="ru-RU" dirty="0" smtClean="0">
                <a:solidFill>
                  <a:srgbClr val="FF0000"/>
                </a:solidFill>
              </a:rPr>
              <a:t>СМИ вправе: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3568" y="1600200"/>
            <a:ext cx="8280920" cy="4724400"/>
          </a:xfrm>
        </p:spPr>
        <p:txBody>
          <a:bodyPr>
            <a:normAutofit lnSpcReduction="10000"/>
          </a:bodyPr>
          <a:lstStyle/>
          <a:p>
            <a:pPr marL="0" indent="36195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ru-RU" b="1" dirty="0" smtClean="0"/>
              <a:t>знакомиться </a:t>
            </a:r>
            <a:r>
              <a:rPr lang="ru-RU" b="1" dirty="0" smtClean="0"/>
              <a:t>с протоколом участковой комиссии об итогах голосования</a:t>
            </a:r>
            <a:r>
              <a:rPr lang="ru-RU" b="1" dirty="0" smtClean="0"/>
              <a:t>, </a:t>
            </a:r>
            <a:r>
              <a:rPr lang="ru-RU" b="1" dirty="0" smtClean="0"/>
              <a:t>в том числе составляемыми повторно, получать </a:t>
            </a:r>
            <a:r>
              <a:rPr lang="ru-RU" b="1" dirty="0" smtClean="0"/>
              <a:t>копии </a:t>
            </a:r>
            <a:r>
              <a:rPr lang="ru-RU" b="1" dirty="0" smtClean="0"/>
              <a:t>указанных протоколов;</a:t>
            </a:r>
          </a:p>
          <a:p>
            <a:pPr marL="0" indent="361950">
              <a:spcBef>
                <a:spcPts val="0"/>
              </a:spcBef>
              <a:buFont typeface="Wingdings" pitchFamily="2" charset="2"/>
              <a:buChar char="ü"/>
            </a:pPr>
            <a:r>
              <a:rPr lang="ru-RU" b="1" dirty="0" smtClean="0"/>
              <a:t>присутствовать на агитационных мероприятиях, освещать их проведение;</a:t>
            </a:r>
          </a:p>
          <a:p>
            <a:pPr marL="0" indent="36195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ru-RU" b="1" dirty="0" smtClean="0"/>
              <a:t>находиться в помещении для голосования в день голосования, в дни досрочного голосования, а также </a:t>
            </a:r>
            <a:r>
              <a:rPr lang="ru-RU" b="1" dirty="0" smtClean="0"/>
              <a:t>открыто вести </a:t>
            </a:r>
            <a:r>
              <a:rPr lang="ru-RU" b="1" dirty="0" smtClean="0"/>
              <a:t>фото- и видеосъемку, предварительно уведомив об этом председателя, заместителя председателя или секретаря соответствующей </a:t>
            </a:r>
            <a:r>
              <a:rPr lang="ru-RU" b="1" dirty="0" smtClean="0"/>
              <a:t>комиссии.</a:t>
            </a:r>
            <a:endParaRPr lang="ru-RU" b="1" dirty="0" smtClean="0"/>
          </a:p>
          <a:p>
            <a:pPr marL="0" indent="0"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Представители СМИ </a:t>
            </a:r>
            <a:r>
              <a:rPr lang="ru-RU" dirty="0" smtClean="0">
                <a:solidFill>
                  <a:srgbClr val="FF0000"/>
                </a:solidFill>
              </a:rPr>
              <a:t>не вправе</a:t>
            </a:r>
            <a:r>
              <a:rPr lang="ru-RU" dirty="0" smtClean="0">
                <a:solidFill>
                  <a:srgbClr val="FF0000"/>
                </a:solidFill>
              </a:rPr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554162"/>
            <a:ext cx="7776864" cy="4525963"/>
          </a:xfrm>
        </p:spPr>
        <p:txBody>
          <a:bodyPr>
            <a:normAutofit/>
          </a:bodyPr>
          <a:lstStyle/>
          <a:p>
            <a:pPr marL="180975" indent="268288"/>
            <a:r>
              <a:rPr lang="ru-RU" b="1" dirty="0" smtClean="0"/>
              <a:t>Присутствовать при голосовании вне помещения для голосования</a:t>
            </a:r>
          </a:p>
          <a:p>
            <a:pPr marL="180975" indent="268288"/>
            <a:r>
              <a:rPr lang="ru-RU" b="1" dirty="0" smtClean="0"/>
              <a:t>Производить фото и видеосъемку мест, предназначенных для заполнения избирательных бюллетеней, заполненных бюллетеней до начала подсчета</a:t>
            </a:r>
          </a:p>
          <a:p>
            <a:pPr marL="180975" indent="268288"/>
            <a:r>
              <a:rPr lang="ru-RU" b="1" dirty="0" smtClean="0"/>
              <a:t>Не нарушать конфиденциальность персональных данных</a:t>
            </a:r>
          </a:p>
          <a:p>
            <a:endParaRPr lang="ru-RU" dirty="0" smtClean="0"/>
          </a:p>
        </p:txBody>
      </p:sp>
      <p:pic>
        <p:nvPicPr>
          <p:cNvPr id="2050" name="Picture 2" descr="https://juristoff.com/images/all/014/007/0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5229200"/>
            <a:ext cx="2016224" cy="1512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принципы деятельности УИК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844824"/>
            <a:ext cx="8136904" cy="194684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ru-RU" sz="4000" b="1" dirty="0" smtClean="0"/>
              <a:t>Принцип законности;</a:t>
            </a:r>
          </a:p>
          <a:p>
            <a:pPr>
              <a:buFont typeface="Wingdings" pitchFamily="2" charset="2"/>
              <a:buChar char="v"/>
            </a:pPr>
            <a:r>
              <a:rPr lang="ru-RU" sz="4000" b="1" dirty="0" smtClean="0"/>
              <a:t>Принцип коллегиальности</a:t>
            </a:r>
            <a:r>
              <a:rPr lang="ru-RU" sz="4000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sz="4000" b="1" dirty="0" smtClean="0"/>
              <a:t>Принцип гласности и открытости.</a:t>
            </a:r>
          </a:p>
          <a:p>
            <a:pPr>
              <a:buNone/>
            </a:pPr>
            <a:endParaRPr lang="ru-RU" sz="4000" dirty="0"/>
          </a:p>
        </p:txBody>
      </p:sp>
      <p:pic>
        <p:nvPicPr>
          <p:cNvPr id="9218" name="Picture 2" descr="https://www.firestock.ru/wp-content/uploads/2014/06/Fotolia_29282281_M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4293096"/>
            <a:ext cx="2232248" cy="2232248"/>
          </a:xfrm>
          <a:prstGeom prst="rect">
            <a:avLst/>
          </a:prstGeom>
          <a:noFill/>
        </p:spPr>
      </p:pic>
      <p:pic>
        <p:nvPicPr>
          <p:cNvPr id="9220" name="Picture 4" descr="https://d28tr4z0v6zm21.cloudfront.net/article/533/635752353225357130headerimage_1280.jpg"/>
          <p:cNvPicPr>
            <a:picLocks noChangeAspect="1" noChangeArrowheads="1"/>
          </p:cNvPicPr>
          <p:nvPr/>
        </p:nvPicPr>
        <p:blipFill>
          <a:blip r:embed="rId3" cstate="print"/>
          <a:srcRect l="6473" r="7083"/>
          <a:stretch>
            <a:fillRect/>
          </a:stretch>
        </p:blipFill>
        <p:spPr bwMode="auto">
          <a:xfrm>
            <a:off x="323528" y="4293096"/>
            <a:ext cx="3087418" cy="2232248"/>
          </a:xfrm>
          <a:prstGeom prst="rect">
            <a:avLst/>
          </a:prstGeom>
          <a:noFill/>
        </p:spPr>
      </p:pic>
      <p:pic>
        <p:nvPicPr>
          <p:cNvPr id="9222" name="Picture 6" descr="http://www.hrinasia.com/wp-content/uploads/2017/04/Depositphotos_83790050_m-201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4293096"/>
            <a:ext cx="2952328" cy="22142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Гласность в деятельности комиссий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587680" cy="4755158"/>
          </a:xfrm>
        </p:spPr>
        <p:txBody>
          <a:bodyPr>
            <a:normAutofit fontScale="62500" lnSpcReduction="20000"/>
          </a:bodyPr>
          <a:lstStyle/>
          <a:p>
            <a:pPr marL="177800" indent="0">
              <a:buNone/>
            </a:pPr>
            <a:r>
              <a:rPr lang="ru-RU" b="1" u="sng" dirty="0" smtClean="0"/>
              <a:t>Ст. 30 № 67-ФЗ «Об основных гарантиях …»:</a:t>
            </a:r>
          </a:p>
          <a:p>
            <a:pPr marL="177800" indent="357188" algn="just">
              <a:buNone/>
            </a:pPr>
            <a:r>
              <a:rPr lang="ru-RU" dirty="0" smtClean="0"/>
              <a:t>На всех заседаниях комиссии, а также при подсчете голосов избирателей и осуществлении работы со списком избирателей, с бюллетенями, протоколами об итогах голосования, вправе присутствовать:</a:t>
            </a:r>
          </a:p>
          <a:p>
            <a:pPr marL="177800" indent="357188" algn="just">
              <a:buFont typeface="Wingdings" pitchFamily="2" charset="2"/>
              <a:buChar char="Ø"/>
            </a:pPr>
            <a:r>
              <a:rPr lang="ru-RU" u="sng" dirty="0" smtClean="0"/>
              <a:t>члены вышестоящих комиссий и работники их аппаратов;</a:t>
            </a:r>
          </a:p>
          <a:p>
            <a:pPr marL="177800" indent="357188" algn="just">
              <a:buFont typeface="Wingdings" pitchFamily="2" charset="2"/>
              <a:buChar char="Ø"/>
            </a:pPr>
            <a:r>
              <a:rPr lang="ru-RU" dirty="0" smtClean="0"/>
              <a:t>зарегистрированный </a:t>
            </a:r>
            <a:r>
              <a:rPr lang="ru-RU" u="sng" dirty="0" smtClean="0"/>
              <a:t>кандидат</a:t>
            </a:r>
            <a:r>
              <a:rPr lang="ru-RU" dirty="0" smtClean="0"/>
              <a:t>, либо его </a:t>
            </a:r>
            <a:r>
              <a:rPr lang="ru-RU" u="sng" dirty="0" smtClean="0"/>
              <a:t>уполномоченный представитель по финансовым вопросам</a:t>
            </a:r>
            <a:r>
              <a:rPr lang="ru-RU" dirty="0" smtClean="0"/>
              <a:t> или </a:t>
            </a:r>
            <a:r>
              <a:rPr lang="ru-RU" u="sng" dirty="0" smtClean="0"/>
              <a:t>доверенное лицо</a:t>
            </a:r>
            <a:r>
              <a:rPr lang="ru-RU" dirty="0" smtClean="0"/>
              <a:t>;</a:t>
            </a:r>
          </a:p>
          <a:p>
            <a:pPr marL="177800" indent="357188" algn="just">
              <a:buFont typeface="Wingdings" pitchFamily="2" charset="2"/>
              <a:buChar char="Ø"/>
            </a:pPr>
            <a:r>
              <a:rPr lang="ru-RU" u="sng" dirty="0" smtClean="0"/>
              <a:t>уполномоченный представитель </a:t>
            </a:r>
            <a:r>
              <a:rPr lang="ru-RU" dirty="0" smtClean="0"/>
              <a:t>или </a:t>
            </a:r>
            <a:r>
              <a:rPr lang="ru-RU" u="sng" dirty="0" smtClean="0"/>
              <a:t>доверенное лицо избирательного объединения</a:t>
            </a:r>
            <a:r>
              <a:rPr lang="ru-RU" dirty="0" smtClean="0"/>
              <a:t>, список кандидатов которого зарегистрирован, или </a:t>
            </a:r>
            <a:r>
              <a:rPr lang="ru-RU" u="sng" dirty="0" smtClean="0"/>
              <a:t>кандидат</a:t>
            </a:r>
            <a:r>
              <a:rPr lang="ru-RU" dirty="0" smtClean="0"/>
              <a:t> </a:t>
            </a:r>
            <a:r>
              <a:rPr lang="ru-RU" u="sng" dirty="0" smtClean="0"/>
              <a:t>из</a:t>
            </a:r>
            <a:r>
              <a:rPr lang="ru-RU" dirty="0" smtClean="0"/>
              <a:t> указанного </a:t>
            </a:r>
            <a:r>
              <a:rPr lang="ru-RU" u="sng" dirty="0" smtClean="0"/>
              <a:t>списка</a:t>
            </a:r>
            <a:r>
              <a:rPr lang="ru-RU" dirty="0" smtClean="0"/>
              <a:t>;</a:t>
            </a:r>
          </a:p>
          <a:p>
            <a:pPr marL="177800" indent="357188" algn="just">
              <a:buFont typeface="Wingdings" pitchFamily="2" charset="2"/>
              <a:buChar char="Ø"/>
            </a:pPr>
            <a:r>
              <a:rPr lang="ru-RU" u="sng" dirty="0" smtClean="0"/>
              <a:t>члены УИК с правом совещательного голоса</a:t>
            </a:r>
            <a:r>
              <a:rPr lang="ru-RU" dirty="0" smtClean="0"/>
              <a:t>;</a:t>
            </a:r>
          </a:p>
          <a:p>
            <a:pPr marL="177800" indent="357188" algn="just">
              <a:buFont typeface="Wingdings" pitchFamily="2" charset="2"/>
              <a:buChar char="Ø"/>
            </a:pPr>
            <a:r>
              <a:rPr lang="ru-RU" u="sng" dirty="0" smtClean="0"/>
              <a:t>представители СМИ</a:t>
            </a:r>
            <a:r>
              <a:rPr lang="ru-RU" dirty="0" smtClean="0"/>
              <a:t>.</a:t>
            </a:r>
          </a:p>
          <a:p>
            <a:pPr marL="177800" indent="357188" algn="just">
              <a:buNone/>
            </a:pPr>
            <a:r>
              <a:rPr lang="ru-RU" dirty="0" smtClean="0"/>
              <a:t>С момента начала работы УИК в день голосования, а также в дни досрочного голосования вправе присутствовать </a:t>
            </a:r>
            <a:r>
              <a:rPr lang="ru-RU" u="sng" dirty="0" smtClean="0"/>
              <a:t>наблюдатели, иностранные (международные) наблюдатели.</a:t>
            </a:r>
            <a:endParaRPr lang="ru-RU" b="1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71800" y="1844824"/>
            <a:ext cx="6048672" cy="3819054"/>
          </a:xfrm>
        </p:spPr>
        <p:txBody>
          <a:bodyPr>
            <a:noAutofit/>
          </a:bodyPr>
          <a:lstStyle/>
          <a:p>
            <a:pPr indent="19050" algn="ctr">
              <a:buFont typeface="Wingdings" pitchFamily="2" charset="2"/>
              <a:buChar char="ü"/>
            </a:pPr>
            <a:r>
              <a:rPr lang="ru-RU" sz="2500" b="1" dirty="0" smtClean="0"/>
              <a:t>обеспечить возможность свободного доступа указанных лиц на свои заседания и в помещение, в котором проводится подсчет голосов избирателей</a:t>
            </a:r>
            <a:r>
              <a:rPr lang="ru-RU" sz="2500" b="1" dirty="0" smtClean="0"/>
              <a:t>.</a:t>
            </a:r>
          </a:p>
          <a:p>
            <a:pPr indent="19050" algn="ctr">
              <a:buFont typeface="Wingdings" pitchFamily="2" charset="2"/>
              <a:buChar char="ü"/>
            </a:pPr>
            <a:r>
              <a:rPr lang="ru-RU" sz="2500" b="1" dirty="0" smtClean="0"/>
              <a:t>внести в </a:t>
            </a:r>
            <a:r>
              <a:rPr lang="ru-RU" sz="2500" b="1" dirty="0" smtClean="0"/>
              <a:t>список лиц, присутствовавших в помещении для голосования в день голосования и при установлении его итогов, зафиксировав время </a:t>
            </a:r>
            <a:r>
              <a:rPr lang="ru-RU" sz="2500" b="1" dirty="0" smtClean="0"/>
              <a:t>их прибытия в УИК.</a:t>
            </a:r>
            <a:endParaRPr lang="ru-RU" sz="2500" b="1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Комиссия обязана: 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7170" name="Picture 2" descr="http://xn----7sban4dacdekq.xn--p1ai/wp-content/uploads/2015/12/aluminievie_dveri_tomsk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780928"/>
            <a:ext cx="2384284" cy="19442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Члены УИК с правом совещательного голоса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412776"/>
            <a:ext cx="8587680" cy="5184576"/>
          </a:xfrm>
        </p:spPr>
        <p:txBody>
          <a:bodyPr>
            <a:normAutofit fontScale="62500" lnSpcReduction="20000"/>
          </a:bodyPr>
          <a:lstStyle/>
          <a:p>
            <a:pPr indent="19050" algn="just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Кем назначаются? </a:t>
            </a:r>
          </a:p>
          <a:p>
            <a:pPr indent="19050" algn="just">
              <a:buFont typeface="Wingdings" pitchFamily="2" charset="2"/>
              <a:buChar char="§"/>
            </a:pPr>
            <a:r>
              <a:rPr lang="ru-RU" b="1" dirty="0" smtClean="0"/>
              <a:t>Кандидатом (в период избирательной кампании, </a:t>
            </a:r>
          </a:p>
          <a:p>
            <a:pPr indent="19050" algn="just">
              <a:buNone/>
            </a:pPr>
            <a:r>
              <a:rPr lang="ru-RU" b="1" dirty="0" smtClean="0"/>
              <a:t> </a:t>
            </a:r>
            <a:r>
              <a:rPr lang="ru-RU" b="1" dirty="0" smtClean="0"/>
              <a:t>                        </a:t>
            </a:r>
            <a:r>
              <a:rPr lang="ru-RU" b="1" dirty="0" smtClean="0"/>
              <a:t>в период полномочий избранного депутата)</a:t>
            </a:r>
            <a:endParaRPr lang="ru-RU" b="1" dirty="0" smtClean="0"/>
          </a:p>
          <a:p>
            <a:pPr indent="19050" algn="just">
              <a:buFont typeface="Wingdings" pitchFamily="2" charset="2"/>
              <a:buChar char="§"/>
            </a:pPr>
            <a:r>
              <a:rPr lang="ru-RU" b="1" dirty="0" smtClean="0"/>
              <a:t>Избирательным объединением, </a:t>
            </a:r>
            <a:endParaRPr lang="ru-RU" b="1" dirty="0" smtClean="0"/>
          </a:p>
          <a:p>
            <a:pPr indent="19050" algn="just">
              <a:buNone/>
            </a:pPr>
            <a:r>
              <a:rPr lang="ru-RU" b="1" dirty="0" smtClean="0"/>
              <a:t> </a:t>
            </a:r>
            <a:r>
              <a:rPr lang="ru-RU" b="1" dirty="0" smtClean="0"/>
              <a:t>после регистрации списка кандидатов, в течении полномочий депутата</a:t>
            </a:r>
            <a:endParaRPr lang="ru-RU" b="1" dirty="0" smtClean="0"/>
          </a:p>
          <a:p>
            <a:pPr indent="19050" algn="just">
              <a:buNone/>
            </a:pPr>
            <a:endParaRPr lang="ru-RU" b="1" dirty="0" smtClean="0"/>
          </a:p>
          <a:p>
            <a:pPr indent="19050" algn="just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Документы подтверждающие статус (что нужно проверить): </a:t>
            </a:r>
          </a:p>
          <a:p>
            <a:pPr indent="19050" algn="just">
              <a:buFont typeface="Wingdings" pitchFamily="2" charset="2"/>
              <a:buChar char="§"/>
            </a:pPr>
            <a:r>
              <a:rPr lang="ru-RU" b="1" dirty="0" smtClean="0"/>
              <a:t>решение (уведомление) о назначении, выданное кандидатом или ИО, </a:t>
            </a:r>
          </a:p>
          <a:p>
            <a:pPr indent="19050" algn="just">
              <a:buFont typeface="Wingdings" pitchFamily="2" charset="2"/>
              <a:buChar char="§"/>
            </a:pPr>
            <a:r>
              <a:rPr lang="ru-RU" b="1" dirty="0" smtClean="0"/>
              <a:t>заявление о согласии, </a:t>
            </a:r>
          </a:p>
          <a:p>
            <a:pPr indent="19050" algn="just">
              <a:buFont typeface="Wingdings" pitchFamily="2" charset="2"/>
              <a:buChar char="§"/>
            </a:pPr>
            <a:r>
              <a:rPr lang="ru-RU" b="1" dirty="0" smtClean="0"/>
              <a:t>паспорт.</a:t>
            </a:r>
          </a:p>
          <a:p>
            <a:pPr indent="19050" algn="just"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 indent="19050" algn="just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Срок полномочий:  </a:t>
            </a:r>
            <a:r>
              <a:rPr lang="ru-RU" dirty="0" smtClean="0"/>
              <a:t>д</a:t>
            </a:r>
            <a:r>
              <a:rPr lang="ru-RU" dirty="0" smtClean="0"/>
              <a:t>о </a:t>
            </a:r>
            <a:r>
              <a:rPr lang="ru-RU" dirty="0" smtClean="0"/>
              <a:t>окончания </a:t>
            </a:r>
            <a:r>
              <a:rPr lang="ru-RU" dirty="0" smtClean="0"/>
              <a:t>полномочий </a:t>
            </a:r>
            <a:r>
              <a:rPr lang="ru-RU" dirty="0" smtClean="0"/>
              <a:t>выдвинувшего его субъекта, </a:t>
            </a:r>
            <a:r>
              <a:rPr lang="ru-RU" dirty="0" smtClean="0"/>
              <a:t>одновременно </a:t>
            </a:r>
            <a:r>
              <a:rPr lang="ru-RU" dirty="0" smtClean="0"/>
              <a:t>с прекращением полномочий </a:t>
            </a:r>
            <a:r>
              <a:rPr lang="ru-RU" dirty="0" smtClean="0"/>
              <a:t>комиссий, в которые они назначены. </a:t>
            </a:r>
            <a:endParaRPr lang="ru-RU" dirty="0" smtClean="0"/>
          </a:p>
          <a:p>
            <a:pPr indent="19050" algn="just">
              <a:spcBef>
                <a:spcPts val="0"/>
              </a:spcBef>
              <a:buNone/>
            </a:pPr>
            <a:endParaRPr lang="ru-RU" b="1" dirty="0" smtClean="0"/>
          </a:p>
          <a:p>
            <a:pPr indent="19050" algn="just">
              <a:buNone/>
            </a:pPr>
            <a:r>
              <a:rPr lang="ru-RU" b="1" u="sng" dirty="0" smtClean="0">
                <a:solidFill>
                  <a:srgbClr val="C00000"/>
                </a:solidFill>
              </a:rPr>
              <a:t>! Вправе назначить не более одного члена с ПСГ в каждую комиссию в любой момент в том числе в день голосования.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42" name="Picture 2" descr="http://pirov-cson.bdu.su/wp-content/uploads/sites/178/2018/01/%D0%B8%D0%BD%D0%B4%D0%B5%D0%BA%D1%81%D0%B0%D1%86%D0%B8%D1%8F-1024x96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1196752"/>
            <a:ext cx="1365176" cy="12878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Права членов УИК с ПСГ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5256584"/>
          </a:xfrm>
        </p:spPr>
        <p:txBody>
          <a:bodyPr>
            <a:normAutofit fontScale="55000" lnSpcReduction="20000"/>
          </a:bodyPr>
          <a:lstStyle/>
          <a:p>
            <a:pPr marL="180975" indent="0">
              <a:buFont typeface="Wingdings" pitchFamily="2" charset="2"/>
              <a:buChar char="Ø"/>
            </a:pPr>
            <a:r>
              <a:rPr lang="ru-RU" b="1" dirty="0" smtClean="0"/>
              <a:t>вправе </a:t>
            </a:r>
            <a:r>
              <a:rPr lang="ru-RU" b="1" u="sng" dirty="0" smtClean="0"/>
              <a:t>выступать на заседании комиссии</a:t>
            </a:r>
            <a:r>
              <a:rPr lang="ru-RU" b="1" dirty="0" smtClean="0"/>
              <a:t>, вносить предложения по вопросам, отнесенным к компетенции соответствующей комиссии, и требовать проведения по данным вопросам голосования;</a:t>
            </a:r>
          </a:p>
          <a:p>
            <a:pPr marL="180975" indent="0">
              <a:buFont typeface="Wingdings" pitchFamily="2" charset="2"/>
              <a:buChar char="Ø"/>
            </a:pPr>
            <a:r>
              <a:rPr lang="ru-RU" b="1" dirty="0" smtClean="0"/>
              <a:t>вправе задавать другим участникам заседания комиссии вопросы в соответствии с повесткой дня и получать на них ответы по существу;</a:t>
            </a:r>
          </a:p>
          <a:p>
            <a:pPr marL="180975" indent="0">
              <a:buFont typeface="Wingdings" pitchFamily="2" charset="2"/>
              <a:buChar char="Ø"/>
            </a:pPr>
            <a:r>
              <a:rPr lang="ru-RU" b="1" dirty="0" smtClean="0"/>
              <a:t>вправе знакомиться с документами и материалами (в том числе со списками избирателей, сведениями об избирателях, подавших заявления о включении в список избирателей, по месту своего нахождения, бюллетенями), непосредственно связанными с выборами и получать копии этих документов и материалов (за исключением бюллетеней, списков избирателей, подписных листов, иных документов и материалов, содержащих конфиденциальную информацию), требовать заверения указанных копий;</a:t>
            </a:r>
          </a:p>
          <a:p>
            <a:pPr marL="180975" indent="0">
              <a:buFont typeface="Wingdings" pitchFamily="2" charset="2"/>
              <a:buChar char="Ø"/>
            </a:pPr>
            <a:r>
              <a:rPr lang="ru-RU" b="1" u="sng" dirty="0" smtClean="0">
                <a:solidFill>
                  <a:srgbClr val="FF0000"/>
                </a:solidFill>
              </a:rPr>
              <a:t>присутствовать при проведении голосования вне помещения для </a:t>
            </a:r>
            <a:r>
              <a:rPr lang="ru-RU" b="1" u="sng" dirty="0" smtClean="0">
                <a:solidFill>
                  <a:srgbClr val="FF0000"/>
                </a:solidFill>
              </a:rPr>
              <a:t>голосования;</a:t>
            </a:r>
            <a:endParaRPr lang="ru-RU" b="1" u="sng" dirty="0" smtClean="0">
              <a:solidFill>
                <a:srgbClr val="FF0000"/>
              </a:solidFill>
            </a:endParaRPr>
          </a:p>
          <a:p>
            <a:pPr marL="180975" indent="0">
              <a:buFont typeface="Wingdings" pitchFamily="2" charset="2"/>
              <a:buChar char="Ø"/>
            </a:pPr>
            <a:r>
              <a:rPr lang="ru-RU" b="1" dirty="0" smtClean="0"/>
              <a:t>вправе </a:t>
            </a:r>
            <a:r>
              <a:rPr lang="ru-RU" b="1" dirty="0" smtClean="0"/>
              <a:t>удостовериться в правильности подсчета по спискам избирателей, числа лиц, принявших участие в голосовании, в правильности сортировки бюллетеней по кандидатам, избирательным объединениям;</a:t>
            </a:r>
          </a:p>
          <a:p>
            <a:pPr marL="180975" indent="0">
              <a:buFont typeface="Wingdings" pitchFamily="2" charset="2"/>
              <a:buChar char="Ø"/>
            </a:pPr>
            <a:r>
              <a:rPr lang="ru-RU" b="1" dirty="0" smtClean="0"/>
              <a:t>вправе обжаловать действия (бездействие) комиссии в соответствующую вышестоящую комиссию или в </a:t>
            </a:r>
            <a:r>
              <a:rPr lang="ru-RU" b="1" dirty="0" smtClean="0"/>
              <a:t>суд;</a:t>
            </a:r>
            <a:endParaRPr lang="ru-RU" b="1" dirty="0" smtClean="0"/>
          </a:p>
          <a:p>
            <a:pPr marL="180975" indent="0">
              <a:buFont typeface="Wingdings" pitchFamily="2" charset="2"/>
              <a:buChar char="Ø"/>
            </a:pPr>
            <a:r>
              <a:rPr lang="ru-RU" b="1" u="sng" dirty="0" smtClean="0">
                <a:solidFill>
                  <a:srgbClr val="FF0000"/>
                </a:solidFill>
              </a:rPr>
              <a:t>вправе поставить свою подпись на месте склейки конверта при проведении досрочного </a:t>
            </a:r>
            <a:r>
              <a:rPr lang="ru-RU" b="1" u="sng" dirty="0" smtClean="0">
                <a:solidFill>
                  <a:srgbClr val="FF0000"/>
                </a:solidFill>
              </a:rPr>
              <a:t>голосования</a:t>
            </a:r>
            <a:r>
              <a:rPr lang="ru-RU" b="1" u="sng" dirty="0" smtClean="0">
                <a:solidFill>
                  <a:srgbClr val="FF0000"/>
                </a:solidFill>
              </a:rPr>
              <a:t>.</a:t>
            </a:r>
            <a:endParaRPr lang="ru-RU" b="1" u="sng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члены УИК с ПСГ не вправе: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755158"/>
          </a:xfrm>
        </p:spPr>
        <p:txBody>
          <a:bodyPr>
            <a:normAutofit fontScale="70000" lnSpcReduction="20000"/>
          </a:bodyPr>
          <a:lstStyle/>
          <a:p>
            <a:pPr marL="85725" indent="276225" algn="just">
              <a:buFont typeface="Franklin Gothic Book" pitchFamily="34" charset="0"/>
              <a:buChar char="×"/>
            </a:pPr>
            <a:r>
              <a:rPr lang="ru-RU" sz="3600" b="1" dirty="0" smtClean="0"/>
              <a:t>выдавать </a:t>
            </a:r>
            <a:r>
              <a:rPr lang="ru-RU" sz="3600" b="1" dirty="0" smtClean="0"/>
              <a:t>и подписывать бюллетени, открепительные удостоверения;</a:t>
            </a:r>
          </a:p>
          <a:p>
            <a:pPr marL="85725" indent="276225" algn="just">
              <a:buFont typeface="Franklin Gothic Book" pitchFamily="34" charset="0"/>
              <a:buChar char="×"/>
            </a:pPr>
            <a:r>
              <a:rPr lang="ru-RU" sz="3600" b="1" dirty="0" smtClean="0"/>
              <a:t>участвовать </a:t>
            </a:r>
            <a:r>
              <a:rPr lang="ru-RU" sz="3600" b="1" dirty="0" smtClean="0"/>
              <a:t>в сортировке, подсчете и погашении бюллетеней;</a:t>
            </a:r>
          </a:p>
          <a:p>
            <a:pPr marL="85725" indent="276225" algn="just">
              <a:buFont typeface="Franklin Gothic Book" pitchFamily="34" charset="0"/>
              <a:buChar char="×"/>
            </a:pPr>
            <a:r>
              <a:rPr lang="ru-RU" sz="3600" b="1" dirty="0" smtClean="0"/>
              <a:t>составлять </a:t>
            </a:r>
            <a:r>
              <a:rPr lang="ru-RU" sz="3600" b="1" dirty="0" smtClean="0"/>
              <a:t>протокол об итогах голосования, о результатах выборов, референдума;</a:t>
            </a:r>
          </a:p>
          <a:p>
            <a:pPr marL="85725" indent="276225" algn="just">
              <a:buFont typeface="Franklin Gothic Book" pitchFamily="34" charset="0"/>
              <a:buChar char="×"/>
            </a:pPr>
            <a:r>
              <a:rPr lang="ru-RU" sz="3600" b="1" dirty="0" smtClean="0"/>
              <a:t>участвовать </a:t>
            </a:r>
            <a:r>
              <a:rPr lang="ru-RU" sz="3600" b="1" dirty="0" smtClean="0"/>
              <a:t>в голосовании при принятии решения по вопросу, отнесенному к компетенции соответствующей комиссии, и подписывать решения комиссии;</a:t>
            </a:r>
          </a:p>
          <a:p>
            <a:pPr marL="85725" indent="276225" algn="just">
              <a:buFont typeface="Franklin Gothic Book" pitchFamily="34" charset="0"/>
              <a:buChar char="×"/>
            </a:pPr>
            <a:r>
              <a:rPr lang="ru-RU" sz="3600" b="1" dirty="0" smtClean="0"/>
              <a:t>составлять </a:t>
            </a:r>
            <a:r>
              <a:rPr lang="ru-RU" sz="3600" b="1" dirty="0" smtClean="0"/>
              <a:t>протоколы об административных правонарушениях.</a:t>
            </a:r>
          </a:p>
          <a:p>
            <a:pPr marL="85725" indent="276225" algn="just">
              <a:buNone/>
            </a:pPr>
            <a:r>
              <a:rPr lang="ru-RU" sz="3600" b="1" dirty="0" smtClean="0"/>
              <a:t>Однако это не является основанием для отказа члену комиссии с правом совещательного голоса присутствовать при совершении указанных действий.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Гарантии членов УИК с ПСГ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686800" cy="4525963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sz="4000" b="1" dirty="0" smtClean="0"/>
              <a:t>УИК обязана заблаговременно извещать о </a:t>
            </a:r>
            <a:r>
              <a:rPr lang="ru-RU" sz="4000" b="1" dirty="0" smtClean="0"/>
              <a:t>заседаниях </a:t>
            </a:r>
            <a:r>
              <a:rPr lang="ru-RU" sz="4000" b="1" dirty="0" smtClean="0"/>
              <a:t>комиссии;</a:t>
            </a:r>
          </a:p>
          <a:p>
            <a:pPr>
              <a:buFont typeface="Wingdings" pitchFamily="2" charset="2"/>
              <a:buChar char="Ø"/>
            </a:pPr>
            <a:r>
              <a:rPr lang="ru-RU" sz="4000" b="1" dirty="0" smtClean="0"/>
              <a:t>Все действия членов УИК с ПРГ в день голосования должны находиться в поле зрения членов УИК с ПСГ;</a:t>
            </a:r>
          </a:p>
          <a:p>
            <a:pPr>
              <a:buFont typeface="Wingdings" pitchFamily="2" charset="2"/>
              <a:buChar char="Ø"/>
            </a:pPr>
            <a:r>
              <a:rPr lang="ru-RU" sz="4000" b="1" dirty="0" smtClean="0"/>
              <a:t>Председатель УИК обязан объявить о проведении голосования вне помещения не позднее чем за 30 минут до выезда;</a:t>
            </a:r>
          </a:p>
          <a:p>
            <a:pPr>
              <a:buFont typeface="Wingdings" pitchFamily="2" charset="2"/>
              <a:buChar char="Ø"/>
            </a:pPr>
            <a:r>
              <a:rPr lang="ru-RU" sz="4000" b="1" dirty="0" smtClean="0"/>
              <a:t>УИК обязана обеспечить равные права с выезжающими для проведения голосования вне помещения для голосования.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>
                <a:solidFill>
                  <a:srgbClr val="FF0000"/>
                </a:solidFill>
              </a:rPr>
              <a:t>наблюдателИ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1484785"/>
            <a:ext cx="799288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263"/>
            <a:r>
              <a:rPr lang="ru-RU" b="1" dirty="0" smtClean="0">
                <a:solidFill>
                  <a:srgbClr val="C00000"/>
                </a:solidFill>
              </a:rPr>
              <a:t>Кем назначаются?:</a:t>
            </a:r>
          </a:p>
          <a:p>
            <a:pPr indent="449263" algn="just">
              <a:buFontTx/>
              <a:buChar char="-"/>
            </a:pPr>
            <a:r>
              <a:rPr lang="ru-RU" b="1" dirty="0" smtClean="0">
                <a:solidFill>
                  <a:schemeClr val="tx2"/>
                </a:solidFill>
              </a:rPr>
              <a:t> зарегистрированным кандидатом, его доверенным лицом;</a:t>
            </a:r>
          </a:p>
          <a:p>
            <a:pPr indent="449263" algn="just">
              <a:buFontTx/>
              <a:buChar char="-"/>
            </a:pPr>
            <a:r>
              <a:rPr lang="ru-RU" b="1" dirty="0" smtClean="0">
                <a:solidFill>
                  <a:schemeClr val="tx2"/>
                </a:solidFill>
              </a:rPr>
              <a:t> избирательным объединением, выдвинувшим зарегистрированного кандидата, зарегистрированных кандидатов, зарегистрировавшее список кандидатов;</a:t>
            </a:r>
          </a:p>
          <a:p>
            <a:pPr indent="449263">
              <a:buFontTx/>
              <a:buChar char="-"/>
            </a:pPr>
            <a:r>
              <a:rPr lang="ru-RU" b="1" dirty="0" smtClean="0">
                <a:solidFill>
                  <a:schemeClr val="tx2"/>
                </a:solidFill>
              </a:rPr>
              <a:t>субъектами общественного контроля.</a:t>
            </a:r>
          </a:p>
          <a:p>
            <a:pPr indent="449263"/>
            <a:r>
              <a:rPr lang="ru-RU" b="1" dirty="0" smtClean="0">
                <a:solidFill>
                  <a:srgbClr val="C00000"/>
                </a:solidFill>
              </a:rPr>
              <a:t>Документы подтверждающие статус (что нужно проверить): </a:t>
            </a:r>
          </a:p>
          <a:p>
            <a:pPr indent="449263" algn="just">
              <a:buFontTx/>
              <a:buChar char="-"/>
            </a:pPr>
            <a:r>
              <a:rPr lang="ru-RU" b="1" dirty="0" smtClean="0">
                <a:solidFill>
                  <a:schemeClr val="tx2"/>
                </a:solidFill>
              </a:rPr>
              <a:t>направление выданное кандидатом или ИО (для международных, выданное ЦИК РФ);</a:t>
            </a:r>
          </a:p>
          <a:p>
            <a:pPr indent="449263">
              <a:buFontTx/>
              <a:buChar char="-"/>
            </a:pPr>
            <a:r>
              <a:rPr lang="ru-RU" b="1" dirty="0" smtClean="0">
                <a:solidFill>
                  <a:schemeClr val="tx2"/>
                </a:solidFill>
              </a:rPr>
              <a:t>паспорт.</a:t>
            </a:r>
          </a:p>
          <a:p>
            <a:pPr indent="449263" algn="just"/>
            <a:r>
              <a:rPr lang="ru-RU" b="1" dirty="0" smtClean="0">
                <a:solidFill>
                  <a:srgbClr val="C00000"/>
                </a:solidFill>
              </a:rPr>
              <a:t>Срок полномочий: </a:t>
            </a:r>
            <a:r>
              <a:rPr lang="ru-RU" b="1" dirty="0" smtClean="0">
                <a:solidFill>
                  <a:schemeClr val="tx2"/>
                </a:solidFill>
              </a:rPr>
              <a:t>до получения сообщения о принятии вышестоящей комиссией протокола об итогах голосования (при повторном подсчете голосов избирателей).</a:t>
            </a:r>
          </a:p>
          <a:p>
            <a:pPr indent="449263" algn="ctr"/>
            <a:r>
              <a:rPr lang="ru-RU" b="1" dirty="0" smtClean="0">
                <a:solidFill>
                  <a:srgbClr val="C00000"/>
                </a:solidFill>
              </a:rPr>
              <a:t>! Вправе назначить </a:t>
            </a:r>
            <a:r>
              <a:rPr lang="ru-RU" b="1" u="sng" dirty="0" smtClean="0">
                <a:solidFill>
                  <a:srgbClr val="C00000"/>
                </a:solidFill>
              </a:rPr>
              <a:t>не более двух </a:t>
            </a:r>
            <a:r>
              <a:rPr lang="ru-RU" b="1" dirty="0" smtClean="0">
                <a:solidFill>
                  <a:srgbClr val="C00000"/>
                </a:solidFill>
              </a:rPr>
              <a:t>наблюдателем в каждую комиссию, которые имеют право </a:t>
            </a:r>
            <a:r>
              <a:rPr lang="ru-RU" b="1" u="sng" dirty="0" smtClean="0">
                <a:solidFill>
                  <a:srgbClr val="C00000"/>
                </a:solidFill>
              </a:rPr>
              <a:t>поочередно</a:t>
            </a:r>
            <a:r>
              <a:rPr lang="ru-RU" b="1" dirty="0" smtClean="0">
                <a:solidFill>
                  <a:srgbClr val="C00000"/>
                </a:solidFill>
              </a:rPr>
              <a:t> осуществлять наблюдение в помещении УИК. Одно и то же лицо может быть назначено наблюдателем только в одну комиссию. </a:t>
            </a:r>
            <a:endParaRPr lang="ru-RU" dirty="0"/>
          </a:p>
        </p:txBody>
      </p:sp>
      <p:pic>
        <p:nvPicPr>
          <p:cNvPr id="7170" name="Picture 2" descr="http://tvchernomorsk.ru/wp-content/uploads/2018/02/vybory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404664"/>
            <a:ext cx="2304256" cy="12961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1255</TotalTime>
  <Words>1311</Words>
  <Application>Microsoft Office PowerPoint</Application>
  <PresentationFormat>Экран (4:3)</PresentationFormat>
  <Paragraphs>115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Тема: Открытость и гласность в деятельности участковых избирательных комиссий</vt:lpstr>
      <vt:lpstr>принципы деятельности УИК</vt:lpstr>
      <vt:lpstr>Гласность в деятельности комиссий</vt:lpstr>
      <vt:lpstr>Комиссия обязана: </vt:lpstr>
      <vt:lpstr>Члены УИК с правом совещательного голоса</vt:lpstr>
      <vt:lpstr>Права членов УИК с ПСГ</vt:lpstr>
      <vt:lpstr>члены УИК с ПСГ не вправе:</vt:lpstr>
      <vt:lpstr>Гарантии членов УИК с ПСГ</vt:lpstr>
      <vt:lpstr>наблюдателИ</vt:lpstr>
      <vt:lpstr>Наблюдателями не могут быть:</vt:lpstr>
      <vt:lpstr>Слайд 11</vt:lpstr>
      <vt:lpstr>Права наблюдателей</vt:lpstr>
      <vt:lpstr>Наблюдатель не вправе: </vt:lpstr>
      <vt:lpstr>Представители СМИ</vt:lpstr>
      <vt:lpstr>Представители СМИ вправе:</vt:lpstr>
      <vt:lpstr>Представители СМИ не вправе: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Открытость и гласность в деятельности участковых избирательных комиссий</dc:title>
  <dc:creator>Администратор</dc:creator>
  <cp:lastModifiedBy>Администратор</cp:lastModifiedBy>
  <cp:revision>123</cp:revision>
  <dcterms:created xsi:type="dcterms:W3CDTF">2019-02-12T06:57:24Z</dcterms:created>
  <dcterms:modified xsi:type="dcterms:W3CDTF">2019-02-21T08:49:02Z</dcterms:modified>
</cp:coreProperties>
</file>