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8" r:id="rId4"/>
    <p:sldId id="275" r:id="rId5"/>
    <p:sldId id="259" r:id="rId6"/>
    <p:sldId id="279" r:id="rId7"/>
    <p:sldId id="280" r:id="rId8"/>
    <p:sldId id="261" r:id="rId9"/>
    <p:sldId id="262" r:id="rId10"/>
    <p:sldId id="281" r:id="rId11"/>
    <p:sldId id="263" r:id="rId12"/>
    <p:sldId id="264" r:id="rId13"/>
    <p:sldId id="276" r:id="rId14"/>
    <p:sldId id="282" r:id="rId15"/>
    <p:sldId id="283" r:id="rId16"/>
    <p:sldId id="284" r:id="rId17"/>
    <p:sldId id="285" r:id="rId18"/>
    <p:sldId id="286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2B603-B31A-4AFF-A2D1-B860BAD46666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35087-2D81-4F46-BE58-0FBDA03578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35087-2D81-4F46-BE58-0FBDA035783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14592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05255" y="597407"/>
            <a:ext cx="10574020" cy="866140"/>
          </a:xfrm>
          <a:custGeom>
            <a:avLst/>
            <a:gdLst/>
            <a:ahLst/>
            <a:cxnLst/>
            <a:rect l="l" t="t" r="r" b="b"/>
            <a:pathLst>
              <a:path w="10574020" h="866140">
                <a:moveTo>
                  <a:pt x="10573512" y="0"/>
                </a:moveTo>
                <a:lnTo>
                  <a:pt x="0" y="0"/>
                </a:lnTo>
                <a:lnTo>
                  <a:pt x="0" y="865632"/>
                </a:lnTo>
                <a:lnTo>
                  <a:pt x="10573512" y="865632"/>
                </a:lnTo>
                <a:lnTo>
                  <a:pt x="105735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5255" y="597407"/>
            <a:ext cx="10574020" cy="866140"/>
          </a:xfrm>
          <a:custGeom>
            <a:avLst/>
            <a:gdLst/>
            <a:ahLst/>
            <a:cxnLst/>
            <a:rect l="l" t="t" r="r" b="b"/>
            <a:pathLst>
              <a:path w="10574020" h="866140">
                <a:moveTo>
                  <a:pt x="0" y="865632"/>
                </a:moveTo>
                <a:lnTo>
                  <a:pt x="10573512" y="865632"/>
                </a:lnTo>
                <a:lnTo>
                  <a:pt x="10573512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ln w="24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8768" y="70104"/>
            <a:ext cx="1310640" cy="1603375"/>
          </a:xfrm>
          <a:custGeom>
            <a:avLst/>
            <a:gdLst/>
            <a:ahLst/>
            <a:cxnLst/>
            <a:rect l="l" t="t" r="r" b="b"/>
            <a:pathLst>
              <a:path w="1310640" h="1603375">
                <a:moveTo>
                  <a:pt x="1310640" y="0"/>
                </a:moveTo>
                <a:lnTo>
                  <a:pt x="0" y="0"/>
                </a:lnTo>
                <a:lnTo>
                  <a:pt x="0" y="1603248"/>
                </a:lnTo>
                <a:lnTo>
                  <a:pt x="1310640" y="1603248"/>
                </a:lnTo>
                <a:lnTo>
                  <a:pt x="1310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8768" y="70104"/>
            <a:ext cx="1310640" cy="1603375"/>
          </a:xfrm>
          <a:custGeom>
            <a:avLst/>
            <a:gdLst/>
            <a:ahLst/>
            <a:cxnLst/>
            <a:rect l="l" t="t" r="r" b="b"/>
            <a:pathLst>
              <a:path w="1310640" h="1603375">
                <a:moveTo>
                  <a:pt x="0" y="1603248"/>
                </a:moveTo>
                <a:lnTo>
                  <a:pt x="1310640" y="1603248"/>
                </a:lnTo>
                <a:lnTo>
                  <a:pt x="1310640" y="0"/>
                </a:lnTo>
                <a:lnTo>
                  <a:pt x="0" y="0"/>
                </a:lnTo>
                <a:lnTo>
                  <a:pt x="0" y="1603248"/>
                </a:lnTo>
                <a:close/>
              </a:path>
              <a:path w="1310640" h="1603375">
                <a:moveTo>
                  <a:pt x="0" y="1463040"/>
                </a:moveTo>
                <a:lnTo>
                  <a:pt x="1310640" y="1463040"/>
                </a:lnTo>
                <a:lnTo>
                  <a:pt x="1310640" y="3048"/>
                </a:lnTo>
                <a:lnTo>
                  <a:pt x="0" y="3048"/>
                </a:lnTo>
                <a:lnTo>
                  <a:pt x="0" y="1463040"/>
                </a:lnTo>
                <a:close/>
              </a:path>
            </a:pathLst>
          </a:custGeom>
          <a:ln w="243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26136"/>
            <a:ext cx="1359535" cy="1280160"/>
          </a:xfrm>
          <a:custGeom>
            <a:avLst/>
            <a:gdLst/>
            <a:ahLst/>
            <a:cxnLst/>
            <a:rect l="l" t="t" r="r" b="b"/>
            <a:pathLst>
              <a:path w="1359535" h="1280160">
                <a:moveTo>
                  <a:pt x="0" y="1280159"/>
                </a:moveTo>
                <a:lnTo>
                  <a:pt x="1359408" y="1280159"/>
                </a:lnTo>
                <a:lnTo>
                  <a:pt x="1359408" y="0"/>
                </a:lnTo>
                <a:lnTo>
                  <a:pt x="0" y="0"/>
                </a:lnTo>
                <a:lnTo>
                  <a:pt x="0" y="1280159"/>
                </a:lnTo>
                <a:close/>
              </a:path>
            </a:pathLst>
          </a:custGeom>
          <a:ln w="24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9810" y="567689"/>
            <a:ext cx="7612379" cy="878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9821" y="3025901"/>
            <a:ext cx="11392357" cy="196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14592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8005" y="2358085"/>
            <a:ext cx="10434955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3200" spc="-285" dirty="0" smtClean="0">
                <a:solidFill>
                  <a:srgbClr val="014592"/>
                </a:solidFill>
              </a:rPr>
              <a:t>ОРГАНИЗАЦИЯ РАБОТЫ УЧАСТКОВОЙ ИЗБИРАТЕЛЬНОЙ КОМИССИИ ПО ИНФОРМИРОВАНИЮИЗБИРАТЕЛЕЙ И КОНТРОЛЮ ЗА ПЕДВЫБОРНОЙ АГИТАЦИЕЙ В ХОДЕ ИЗБИРАТЕЛЬНОЙ КОМПАНИИ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493776" y="1447800"/>
            <a:ext cx="11396345" cy="569595"/>
            <a:chOff x="493776" y="1447800"/>
            <a:chExt cx="11396345" cy="569595"/>
          </a:xfrm>
        </p:grpSpPr>
        <p:sp>
          <p:nvSpPr>
            <p:cNvPr id="5" name="object 5"/>
            <p:cNvSpPr/>
            <p:nvPr/>
          </p:nvSpPr>
          <p:spPr>
            <a:xfrm>
              <a:off x="1037844" y="1988819"/>
              <a:ext cx="10832465" cy="8890"/>
            </a:xfrm>
            <a:custGeom>
              <a:avLst/>
              <a:gdLst/>
              <a:ahLst/>
              <a:cxnLst/>
              <a:rect l="l" t="t" r="r" b="b"/>
              <a:pathLst>
                <a:path w="10832465" h="8889">
                  <a:moveTo>
                    <a:pt x="0" y="8762"/>
                  </a:moveTo>
                  <a:lnTo>
                    <a:pt x="10832084" y="0"/>
                  </a:lnTo>
                </a:path>
              </a:pathLst>
            </a:custGeom>
            <a:ln w="39624">
              <a:solidFill>
                <a:srgbClr val="014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6" y="1447800"/>
              <a:ext cx="518160" cy="5181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39600" cy="662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0210" y="180543"/>
            <a:ext cx="319722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П</a:t>
            </a:r>
            <a:r>
              <a:rPr spc="-114" dirty="0"/>
              <a:t>Р</a:t>
            </a:r>
            <a:r>
              <a:rPr spc="-235" dirty="0"/>
              <a:t>Е</a:t>
            </a:r>
            <a:r>
              <a:rPr spc="-229" dirty="0"/>
              <a:t>Д</a:t>
            </a:r>
            <a:r>
              <a:rPr spc="-245" dirty="0"/>
              <a:t>В</a:t>
            </a:r>
            <a:r>
              <a:rPr spc="-260" dirty="0"/>
              <a:t>Ы</a:t>
            </a:r>
            <a:r>
              <a:rPr spc="-254" dirty="0"/>
              <a:t>БО</a:t>
            </a:r>
            <a:r>
              <a:rPr spc="-155" dirty="0"/>
              <a:t>Р</a:t>
            </a:r>
            <a:r>
              <a:rPr spc="-140" dirty="0"/>
              <a:t>Н</a:t>
            </a:r>
            <a:r>
              <a:rPr spc="-220" dirty="0"/>
              <a:t>А</a:t>
            </a:r>
            <a:r>
              <a:rPr spc="-215" dirty="0"/>
              <a:t>Я</a:t>
            </a:r>
            <a:r>
              <a:rPr spc="-140" dirty="0"/>
              <a:t> </a:t>
            </a:r>
            <a:r>
              <a:rPr spc="-229" dirty="0"/>
              <a:t>А</a:t>
            </a:r>
            <a:r>
              <a:rPr spc="-254" dirty="0"/>
              <a:t>Г</a:t>
            </a:r>
            <a:r>
              <a:rPr spc="-100" dirty="0"/>
              <a:t>И</a:t>
            </a:r>
            <a:r>
              <a:rPr spc="-340" dirty="0"/>
              <a:t>Т</a:t>
            </a:r>
            <a:r>
              <a:rPr spc="-220" dirty="0"/>
              <a:t>А</a:t>
            </a:r>
            <a:r>
              <a:rPr spc="-204" dirty="0"/>
              <a:t>Ц</a:t>
            </a:r>
            <a:r>
              <a:rPr spc="-120" dirty="0"/>
              <a:t>И</a:t>
            </a:r>
            <a:r>
              <a:rPr spc="-185" dirty="0"/>
              <a:t>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475" y="645032"/>
            <a:ext cx="11123295" cy="1259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90"/>
              </a:spcBef>
            </a:pPr>
            <a:r>
              <a:rPr sz="1400" b="1" spc="-105" dirty="0">
                <a:solidFill>
                  <a:srgbClr val="014592"/>
                </a:solidFill>
                <a:latin typeface="Arial"/>
                <a:cs typeface="Arial"/>
              </a:rPr>
              <a:t>Предвыборная </a:t>
            </a:r>
            <a:r>
              <a:rPr sz="1400" b="1" spc="-75" dirty="0">
                <a:solidFill>
                  <a:srgbClr val="014592"/>
                </a:solidFill>
                <a:latin typeface="Arial"/>
                <a:cs typeface="Arial"/>
              </a:rPr>
              <a:t>агитация</a:t>
            </a:r>
            <a:r>
              <a:rPr sz="1400" b="1" spc="-80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–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деятельность,</a:t>
            </a:r>
            <a:r>
              <a:rPr sz="1400" spc="9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осуществляемая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период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избирательной</a:t>
            </a:r>
            <a:r>
              <a:rPr sz="1400" spc="9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кампании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имеющая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целью</a:t>
            </a:r>
            <a:r>
              <a:rPr sz="14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побудить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ts val="1595"/>
              </a:lnSpc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или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побуждающая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</a:t>
            </a:r>
            <a:r>
              <a:rPr sz="1400" spc="114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голосованию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кандидата,</a:t>
            </a:r>
            <a:r>
              <a:rPr sz="1400" spc="9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кандидатов,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список,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списки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или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против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него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(них)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(п.</a:t>
            </a:r>
            <a:r>
              <a:rPr sz="1400" spc="1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2,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ст.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2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ФЗ-67)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ts val="1595"/>
              </a:lnSpc>
              <a:spcBef>
                <a:spcPts val="815"/>
              </a:spcBef>
            </a:pPr>
            <a:r>
              <a:rPr sz="1400" b="1" spc="-95" dirty="0">
                <a:solidFill>
                  <a:srgbClr val="014592"/>
                </a:solidFill>
                <a:latin typeface="Arial"/>
                <a:cs typeface="Arial"/>
              </a:rPr>
              <a:t>Агитационные</a:t>
            </a:r>
            <a:r>
              <a:rPr sz="1400" b="1" spc="-105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14592"/>
                </a:solidFill>
                <a:latin typeface="Arial"/>
                <a:cs typeface="Arial"/>
              </a:rPr>
              <a:t>материалы</a:t>
            </a:r>
            <a:r>
              <a:rPr sz="1400" b="1" spc="-75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–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печатные,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аудиовизуальные</a:t>
            </a:r>
            <a:r>
              <a:rPr sz="14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иные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материалы,</a:t>
            </a:r>
            <a:r>
              <a:rPr sz="14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содержащие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признаки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предвыборной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агитации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ts val="1595"/>
              </a:lnSpc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предназначенные</a:t>
            </a:r>
            <a:r>
              <a:rPr sz="14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для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массового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распространения,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обнародования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период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избирательной</a:t>
            </a:r>
            <a:r>
              <a:rPr sz="1400" spc="1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кампании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spc="-100" dirty="0">
                <a:solidFill>
                  <a:srgbClr val="014592"/>
                </a:solidFill>
                <a:latin typeface="Arial"/>
                <a:cs typeface="Arial"/>
              </a:rPr>
              <a:t>Агитационный</a:t>
            </a:r>
            <a:r>
              <a:rPr sz="1400" b="1" spc="-90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014592"/>
                </a:solidFill>
                <a:latin typeface="Arial"/>
                <a:cs typeface="Arial"/>
              </a:rPr>
              <a:t>период</a:t>
            </a:r>
            <a:r>
              <a:rPr sz="1400" b="1" spc="-95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–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период,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течение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которого</a:t>
            </a:r>
            <a:r>
              <a:rPr sz="1400" spc="-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разрешается</a:t>
            </a:r>
            <a:r>
              <a:rPr sz="1400" spc="1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проводить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предвыборную</a:t>
            </a:r>
            <a:r>
              <a:rPr sz="1400" spc="1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агитацию</a:t>
            </a: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935736"/>
            <a:ext cx="518159" cy="5181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9475" y="2717319"/>
            <a:ext cx="10236200" cy="340995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400" b="1" spc="-114" dirty="0">
                <a:solidFill>
                  <a:srgbClr val="014592"/>
                </a:solidFill>
                <a:latin typeface="Arial"/>
                <a:cs typeface="Arial"/>
              </a:rPr>
              <a:t>Предвыборной</a:t>
            </a:r>
            <a:r>
              <a:rPr sz="1400" b="1" spc="-95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14592"/>
                </a:solidFill>
                <a:latin typeface="Arial"/>
                <a:cs typeface="Arial"/>
              </a:rPr>
              <a:t>агитацией,</a:t>
            </a:r>
            <a:r>
              <a:rPr sz="1400" b="1" spc="-120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014592"/>
                </a:solidFill>
                <a:latin typeface="Arial"/>
                <a:cs typeface="Arial"/>
              </a:rPr>
              <a:t>осуществляемой</a:t>
            </a:r>
            <a:r>
              <a:rPr sz="1400" b="1" spc="-120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b="1" spc="-125" dirty="0">
                <a:solidFill>
                  <a:srgbClr val="014592"/>
                </a:solidFill>
                <a:latin typeface="Arial"/>
                <a:cs typeface="Arial"/>
              </a:rPr>
              <a:t>в</a:t>
            </a:r>
            <a:r>
              <a:rPr sz="1400" b="1" spc="-20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014592"/>
                </a:solidFill>
                <a:latin typeface="Arial"/>
                <a:cs typeface="Arial"/>
              </a:rPr>
              <a:t>период</a:t>
            </a:r>
            <a:r>
              <a:rPr sz="1400" b="1" spc="-90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014592"/>
                </a:solidFill>
                <a:latin typeface="Arial"/>
                <a:cs typeface="Arial"/>
              </a:rPr>
              <a:t>избирательной</a:t>
            </a:r>
            <a:r>
              <a:rPr sz="1400" b="1" spc="-95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014592"/>
                </a:solidFill>
                <a:latin typeface="Arial"/>
                <a:cs typeface="Arial"/>
              </a:rPr>
              <a:t>кампании,</a:t>
            </a:r>
            <a:r>
              <a:rPr sz="1400" b="1" spc="-95" dirty="0">
                <a:solidFill>
                  <a:srgbClr val="014592"/>
                </a:solidFill>
                <a:latin typeface="Arial"/>
                <a:cs typeface="Arial"/>
              </a:rPr>
              <a:t> признаются: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призывы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голосовать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кандидата,</a:t>
            </a:r>
            <a:r>
              <a:rPr sz="14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кандидатов,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список,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списки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либо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против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него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(них)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ts val="1595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выражение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предпочтения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какому-либо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кандидату,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избирательному</a:t>
            </a:r>
            <a:r>
              <a:rPr sz="1400" spc="8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объединению,</a:t>
            </a:r>
            <a:r>
              <a:rPr sz="1400" spc="10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частности,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указание</a:t>
            </a:r>
            <a:r>
              <a:rPr sz="1400" spc="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то,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какого</a:t>
            </a:r>
            <a:endParaRPr sz="1400">
              <a:latin typeface="Franklin Gothic Medium"/>
              <a:cs typeface="Franklin Gothic Medium"/>
            </a:endParaRPr>
          </a:p>
          <a:p>
            <a:pPr marL="241300">
              <a:lnSpc>
                <a:spcPts val="1510"/>
              </a:lnSpc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кандидата,</a:t>
            </a:r>
            <a:r>
              <a:rPr sz="1400" spc="9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какой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список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кандидатов,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какое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избирательное</a:t>
            </a:r>
            <a:r>
              <a:rPr sz="1400" spc="1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объединение</a:t>
            </a:r>
            <a:r>
              <a:rPr sz="1400" spc="8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будет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голосовать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</a:t>
            </a:r>
            <a:r>
              <a:rPr sz="1400" spc="1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(за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исключением</a:t>
            </a:r>
            <a:endParaRPr sz="1400">
              <a:latin typeface="Franklin Gothic Medium"/>
              <a:cs typeface="Franklin Gothic Medium"/>
            </a:endParaRPr>
          </a:p>
          <a:p>
            <a:pPr marL="241300">
              <a:lnSpc>
                <a:spcPts val="1595"/>
              </a:lnSpc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случая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опубликования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(обнародования)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результатов</a:t>
            </a:r>
            <a:r>
              <a:rPr sz="1400" spc="1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опроса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общественного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мнения)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ts val="1595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описание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возможных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последствий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случае,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если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тот или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иной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будет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избран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или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не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будет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избран,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тот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или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иной список</a:t>
            </a:r>
            <a:endParaRPr sz="1400">
              <a:latin typeface="Franklin Gothic Medium"/>
              <a:cs typeface="Franklin Gothic Medium"/>
            </a:endParaRPr>
          </a:p>
          <a:p>
            <a:pPr marL="241300">
              <a:lnSpc>
                <a:spcPts val="1595"/>
              </a:lnSpc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будет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допущен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или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не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будет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допущен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распределению</a:t>
            </a:r>
            <a:r>
              <a:rPr sz="1400" spc="1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депутатских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мандатов</a:t>
            </a:r>
            <a:endParaRPr sz="1400">
              <a:latin typeface="Franklin Gothic Medium"/>
              <a:cs typeface="Franklin Gothic Medium"/>
            </a:endParaRPr>
          </a:p>
          <a:p>
            <a:pPr marL="241300" marR="479425" indent="-228600">
              <a:lnSpc>
                <a:spcPts val="1510"/>
              </a:lnSpc>
              <a:spcBef>
                <a:spcPts val="10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распространение</a:t>
            </a:r>
            <a:r>
              <a:rPr sz="14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информации,</a:t>
            </a:r>
            <a:r>
              <a:rPr sz="1400" spc="8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которой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явно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преобладают</a:t>
            </a:r>
            <a:r>
              <a:rPr sz="1400" spc="1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сведения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каком-либо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кандидате</a:t>
            </a:r>
            <a:r>
              <a:rPr sz="1400" spc="9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(каких-либо</a:t>
            </a:r>
            <a:r>
              <a:rPr sz="14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кандидатах), </a:t>
            </a:r>
            <a:r>
              <a:rPr sz="1400" spc="-3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избирательном</a:t>
            </a:r>
            <a:r>
              <a:rPr sz="14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объединении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сочетании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позитивными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либо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негативными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комментариями</a:t>
            </a:r>
            <a:endParaRPr sz="1400">
              <a:latin typeface="Franklin Gothic Medium"/>
              <a:cs typeface="Franklin Gothic Medium"/>
            </a:endParaRPr>
          </a:p>
          <a:p>
            <a:pPr marL="241300" marR="1146175" indent="-228600">
              <a:lnSpc>
                <a:spcPts val="151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распространение</a:t>
            </a:r>
            <a:r>
              <a:rPr sz="14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информации</a:t>
            </a:r>
            <a:r>
              <a:rPr sz="1400" spc="8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деятельности</a:t>
            </a:r>
            <a:r>
              <a:rPr sz="1400" spc="8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кандидата,</a:t>
            </a:r>
            <a:r>
              <a:rPr sz="1400" spc="10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не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связанной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его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профессиональной</a:t>
            </a:r>
            <a:r>
              <a:rPr sz="1400" spc="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деятельностью </a:t>
            </a:r>
            <a:r>
              <a:rPr sz="1400" spc="-3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или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исполнением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им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своих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служебных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(должностных)</a:t>
            </a:r>
            <a:r>
              <a:rPr sz="1400" spc="-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обязанностей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ts val="1595"/>
              </a:lnSpc>
              <a:spcBef>
                <a:spcPts val="81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деятельность,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способствующая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созданию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положительного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или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отрицательного</a:t>
            </a:r>
            <a:r>
              <a:rPr sz="1400" spc="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отношения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</a:t>
            </a:r>
            <a:r>
              <a:rPr sz="1400" spc="1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кандидату,</a:t>
            </a:r>
            <a:endParaRPr sz="1400">
              <a:latin typeface="Franklin Gothic Medium"/>
              <a:cs typeface="Franklin Gothic Medium"/>
            </a:endParaRPr>
          </a:p>
          <a:p>
            <a:pPr marL="241300">
              <a:lnSpc>
                <a:spcPts val="1595"/>
              </a:lnSpc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избирательному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объединению,</a:t>
            </a:r>
            <a:r>
              <a:rPr sz="14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выдвинувшему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кандидата,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список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</a:t>
            </a: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304" y="2667000"/>
            <a:ext cx="554736" cy="5547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6196" y="295782"/>
            <a:ext cx="29267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25" dirty="0"/>
              <a:t>А</a:t>
            </a:r>
            <a:r>
              <a:rPr spc="-250" dirty="0"/>
              <a:t>Г</a:t>
            </a:r>
            <a:r>
              <a:rPr spc="-100" dirty="0"/>
              <a:t>И</a:t>
            </a:r>
            <a:r>
              <a:rPr spc="-360" dirty="0"/>
              <a:t>Т</a:t>
            </a:r>
            <a:r>
              <a:rPr spc="-225" dirty="0"/>
              <a:t>А</a:t>
            </a:r>
            <a:r>
              <a:rPr spc="-165" dirty="0"/>
              <a:t>Ц</a:t>
            </a:r>
            <a:r>
              <a:rPr spc="-150" dirty="0"/>
              <a:t>И</a:t>
            </a:r>
            <a:r>
              <a:rPr spc="-265" dirty="0"/>
              <a:t>О</a:t>
            </a:r>
            <a:r>
              <a:rPr spc="-155" dirty="0"/>
              <a:t>Н</a:t>
            </a:r>
            <a:r>
              <a:rPr spc="-195" dirty="0"/>
              <a:t>Н</a:t>
            </a:r>
            <a:r>
              <a:rPr spc="-245" dirty="0"/>
              <a:t>Ы</a:t>
            </a:r>
            <a:r>
              <a:rPr spc="-130" dirty="0"/>
              <a:t>Й</a:t>
            </a:r>
            <a:r>
              <a:rPr spc="-114" dirty="0"/>
              <a:t> </a:t>
            </a:r>
            <a:r>
              <a:rPr spc="-170" dirty="0"/>
              <a:t>П</a:t>
            </a:r>
            <a:r>
              <a:rPr spc="-235" dirty="0"/>
              <a:t>Е</a:t>
            </a:r>
            <a:r>
              <a:rPr spc="-140" dirty="0"/>
              <a:t>Р</a:t>
            </a:r>
            <a:r>
              <a:rPr spc="-125" dirty="0"/>
              <a:t>И</a:t>
            </a:r>
            <a:r>
              <a:rPr spc="-285" dirty="0"/>
              <a:t>О</a:t>
            </a:r>
            <a:r>
              <a:rPr spc="-225" dirty="0"/>
              <a:t>Д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1146046"/>
            <a:ext cx="573024" cy="9113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0590" y="723645"/>
            <a:ext cx="10248900" cy="3999171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241300" marR="405130" indent="-228600">
              <a:lnSpc>
                <a:spcPts val="1510"/>
              </a:lnSpc>
              <a:spcBef>
                <a:spcPts val="28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190" dirty="0">
                <a:solidFill>
                  <a:srgbClr val="014592"/>
                </a:solidFill>
                <a:latin typeface="Arial"/>
                <a:cs typeface="Arial"/>
              </a:rPr>
              <a:t>для</a:t>
            </a:r>
            <a:r>
              <a:rPr sz="2000" b="1" spc="-55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014592"/>
                </a:solidFill>
                <a:latin typeface="Arial"/>
                <a:cs typeface="Arial"/>
              </a:rPr>
              <a:t>избирательного</a:t>
            </a:r>
            <a:r>
              <a:rPr sz="2000" b="1" spc="-114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014592"/>
                </a:solidFill>
                <a:latin typeface="Arial"/>
                <a:cs typeface="Arial"/>
              </a:rPr>
              <a:t>объединения</a:t>
            </a:r>
            <a:r>
              <a:rPr sz="2000" b="1" spc="-60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начинается</a:t>
            </a:r>
            <a:r>
              <a:rPr sz="20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</a:t>
            </a:r>
            <a:r>
              <a:rPr sz="20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дня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принятия</a:t>
            </a:r>
            <a:r>
              <a:rPr sz="20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им</a:t>
            </a:r>
            <a:r>
              <a:rPr sz="20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решения</a:t>
            </a:r>
            <a:r>
              <a:rPr sz="20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20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выдвижении</a:t>
            </a:r>
            <a:r>
              <a:rPr sz="20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кандидата,</a:t>
            </a:r>
            <a:r>
              <a:rPr sz="2000" spc="9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кандидатов,</a:t>
            </a:r>
            <a:r>
              <a:rPr sz="20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списка </a:t>
            </a:r>
            <a:r>
              <a:rPr sz="2000" spc="-3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</a:t>
            </a:r>
            <a:endParaRPr sz="2000">
              <a:latin typeface="Franklin Gothic Medium"/>
              <a:cs typeface="Franklin Gothic Medium"/>
            </a:endParaRPr>
          </a:p>
          <a:p>
            <a:pPr marL="241300" marR="1105535" indent="-228600">
              <a:lnSpc>
                <a:spcPts val="1510"/>
              </a:lnSpc>
              <a:spcBef>
                <a:spcPts val="9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190" dirty="0">
                <a:solidFill>
                  <a:srgbClr val="014592"/>
                </a:solidFill>
                <a:latin typeface="Arial"/>
                <a:cs typeface="Arial"/>
              </a:rPr>
              <a:t>для</a:t>
            </a:r>
            <a:r>
              <a:rPr sz="2000" b="1" spc="-50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014592"/>
                </a:solidFill>
                <a:latin typeface="Arial"/>
                <a:cs typeface="Arial"/>
              </a:rPr>
              <a:t>кандидата,</a:t>
            </a:r>
            <a:r>
              <a:rPr sz="2000" b="1" spc="-95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014592"/>
                </a:solidFill>
                <a:latin typeface="Arial"/>
                <a:cs typeface="Arial"/>
              </a:rPr>
              <a:t>выдвинутого</a:t>
            </a:r>
            <a:r>
              <a:rPr sz="2000" b="1" spc="-105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014592"/>
                </a:solidFill>
                <a:latin typeface="Arial"/>
                <a:cs typeface="Arial"/>
              </a:rPr>
              <a:t>в</a:t>
            </a:r>
            <a:r>
              <a:rPr sz="2000" b="1" spc="-15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014592"/>
                </a:solidFill>
                <a:latin typeface="Arial"/>
                <a:cs typeface="Arial"/>
              </a:rPr>
              <a:t>составе</a:t>
            </a:r>
            <a:r>
              <a:rPr sz="2000" b="1" spc="-75" dirty="0">
                <a:solidFill>
                  <a:srgbClr val="014592"/>
                </a:solidFill>
                <a:latin typeface="Arial"/>
                <a:cs typeface="Arial"/>
              </a:rPr>
              <a:t> списка</a:t>
            </a:r>
            <a:r>
              <a:rPr sz="2000" b="1" spc="-100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014592"/>
                </a:solidFill>
                <a:latin typeface="Arial"/>
                <a:cs typeface="Arial"/>
              </a:rPr>
              <a:t>кандидатов</a:t>
            </a:r>
            <a:r>
              <a:rPr sz="2000" spc="-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,</a:t>
            </a:r>
            <a:r>
              <a:rPr sz="2000" spc="-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начинается</a:t>
            </a:r>
            <a:r>
              <a:rPr sz="20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</a:t>
            </a:r>
            <a:r>
              <a:rPr sz="20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дня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представления</a:t>
            </a:r>
            <a:r>
              <a:rPr sz="2000" spc="114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20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соответствующую </a:t>
            </a:r>
            <a:r>
              <a:rPr sz="2000" spc="-3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избирательную</a:t>
            </a:r>
            <a:r>
              <a:rPr sz="20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комиссию</a:t>
            </a:r>
            <a:r>
              <a:rPr sz="20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списка</a:t>
            </a:r>
            <a:r>
              <a:rPr sz="20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</a:t>
            </a:r>
            <a:endParaRPr sz="2000">
              <a:latin typeface="Franklin Gothic Medium"/>
              <a:cs typeface="Franklin Gothic Medium"/>
            </a:endParaRPr>
          </a:p>
          <a:p>
            <a:pPr marL="241300" indent="-228600">
              <a:lnSpc>
                <a:spcPts val="1595"/>
              </a:lnSpc>
              <a:spcBef>
                <a:spcPts val="8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190" dirty="0">
                <a:solidFill>
                  <a:srgbClr val="014592"/>
                </a:solidFill>
                <a:latin typeface="Arial"/>
                <a:cs typeface="Arial"/>
              </a:rPr>
              <a:t>для</a:t>
            </a:r>
            <a:r>
              <a:rPr sz="2000" b="1" spc="-60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014592"/>
                </a:solidFill>
                <a:latin typeface="Arial"/>
                <a:cs typeface="Arial"/>
              </a:rPr>
              <a:t>кандидата,</a:t>
            </a:r>
            <a:r>
              <a:rPr sz="2000" b="1" spc="-95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014592"/>
                </a:solidFill>
                <a:latin typeface="Arial"/>
                <a:cs typeface="Arial"/>
              </a:rPr>
              <a:t>выдвинутого</a:t>
            </a:r>
            <a:r>
              <a:rPr sz="2000" b="1" spc="-110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014592"/>
                </a:solidFill>
                <a:latin typeface="Arial"/>
                <a:cs typeface="Arial"/>
              </a:rPr>
              <a:t>непосредственно,</a:t>
            </a:r>
            <a:r>
              <a:rPr sz="2000" b="1" spc="-55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начинается</a:t>
            </a:r>
            <a:r>
              <a:rPr sz="20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</a:t>
            </a:r>
            <a:r>
              <a:rPr sz="20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дня</a:t>
            </a:r>
            <a:r>
              <a:rPr sz="20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представления</a:t>
            </a:r>
            <a:r>
              <a:rPr sz="2000" spc="9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кандидатом</a:t>
            </a:r>
            <a:r>
              <a:rPr sz="20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20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избирательную</a:t>
            </a:r>
            <a:r>
              <a:rPr sz="20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комиссию</a:t>
            </a:r>
            <a:endParaRPr sz="2000">
              <a:latin typeface="Franklin Gothic Medium"/>
              <a:cs typeface="Franklin Gothic Medium"/>
            </a:endParaRPr>
          </a:p>
          <a:p>
            <a:pPr marL="241300">
              <a:lnSpc>
                <a:spcPts val="1595"/>
              </a:lnSpc>
            </a:pP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заявления</a:t>
            </a:r>
            <a:r>
              <a:rPr sz="20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20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согласии</a:t>
            </a:r>
            <a:r>
              <a:rPr sz="20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баллотироваться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Franklin Gothic Medium"/>
              <a:cs typeface="Franklin Gothic Medium"/>
            </a:endParaRPr>
          </a:p>
          <a:p>
            <a:pPr marL="12700" marR="99060">
              <a:lnSpc>
                <a:spcPts val="1510"/>
              </a:lnSpc>
            </a:pP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Предвыборная</a:t>
            </a:r>
            <a:r>
              <a:rPr sz="20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агитация</a:t>
            </a:r>
            <a:r>
              <a:rPr sz="2000" spc="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20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СМИ</a:t>
            </a:r>
            <a:r>
              <a:rPr sz="20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начинается</a:t>
            </a:r>
            <a:r>
              <a:rPr sz="2000" spc="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за</a:t>
            </a:r>
            <a:r>
              <a:rPr sz="2000" spc="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28</a:t>
            </a:r>
            <a:r>
              <a:rPr sz="20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дней</a:t>
            </a:r>
            <a:r>
              <a:rPr sz="2000" spc="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до</a:t>
            </a:r>
            <a:r>
              <a:rPr sz="20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дня</a:t>
            </a:r>
            <a:r>
              <a:rPr sz="20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голосования</a:t>
            </a:r>
            <a:r>
              <a:rPr sz="20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и</a:t>
            </a:r>
            <a:r>
              <a:rPr sz="2000" spc="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прекращается</a:t>
            </a:r>
            <a:r>
              <a:rPr sz="2000" spc="7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в</a:t>
            </a:r>
            <a:r>
              <a:rPr sz="2000" spc="1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ноль</a:t>
            </a:r>
            <a:r>
              <a:rPr sz="20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часов</a:t>
            </a:r>
            <a:r>
              <a:rPr sz="2000" spc="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по местному </a:t>
            </a:r>
            <a:r>
              <a:rPr sz="2000" spc="-10">
                <a:solidFill>
                  <a:srgbClr val="FF0000"/>
                </a:solidFill>
                <a:latin typeface="Franklin Gothic Medium"/>
                <a:cs typeface="Franklin Gothic Medium"/>
              </a:rPr>
              <a:t>времени </a:t>
            </a:r>
            <a:r>
              <a:rPr sz="2000" spc="-5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spc="-10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первого дня голосования </a:t>
            </a:r>
          </a:p>
          <a:p>
            <a:pPr marL="12700" marR="99060">
              <a:lnSpc>
                <a:spcPts val="1510"/>
              </a:lnSpc>
            </a:pPr>
            <a:r>
              <a:rPr lang="ru-RU" sz="2000" spc="-10" dirty="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( с 12 августа до 00.00 часов 9 сентября 2023 года)</a:t>
            </a:r>
          </a:p>
          <a:p>
            <a:pPr marL="12700" marR="99060">
              <a:lnSpc>
                <a:spcPts val="1510"/>
              </a:lnSpc>
            </a:pPr>
            <a:endParaRPr lang="ru-RU" sz="2000" spc="-10" dirty="0" smtClean="0">
              <a:solidFill>
                <a:srgbClr val="FF0000"/>
              </a:solidFill>
              <a:latin typeface="Franklin Gothic Medium"/>
              <a:cs typeface="Franklin Gothic Medium"/>
            </a:endParaRPr>
          </a:p>
          <a:p>
            <a:pPr marL="12700" marR="99060">
              <a:lnSpc>
                <a:spcPts val="1510"/>
              </a:lnSpc>
            </a:pPr>
            <a:endParaRPr lang="ru-RU" sz="2000" spc="-10" dirty="0" smtClean="0">
              <a:solidFill>
                <a:srgbClr val="FF0000"/>
              </a:solidFill>
              <a:latin typeface="Franklin Gothic Medium"/>
              <a:cs typeface="Franklin Gothic Medium"/>
            </a:endParaRPr>
          </a:p>
          <a:p>
            <a:pPr marL="12700" marR="99060">
              <a:lnSpc>
                <a:spcPts val="1510"/>
              </a:lnSpc>
            </a:pPr>
            <a:endParaRPr lang="ru-RU" sz="2000" spc="-10" dirty="0" smtClean="0">
              <a:solidFill>
                <a:srgbClr val="FF0000"/>
              </a:solidFill>
              <a:latin typeface="Franklin Gothic Medium"/>
              <a:cs typeface="Franklin Gothic Medium"/>
            </a:endParaRPr>
          </a:p>
          <a:p>
            <a:pPr marL="12700" marR="99060">
              <a:lnSpc>
                <a:spcPts val="1510"/>
              </a:lnSpc>
            </a:pPr>
            <a:endParaRPr lang="ru-RU" sz="2000" spc="-10" dirty="0" smtClean="0">
              <a:solidFill>
                <a:srgbClr val="FF0000"/>
              </a:solidFill>
              <a:latin typeface="Franklin Gothic Medium"/>
              <a:cs typeface="Franklin Gothic Medium"/>
            </a:endParaRPr>
          </a:p>
          <a:p>
            <a:pPr marL="12700" marR="99060" algn="ctr">
              <a:lnSpc>
                <a:spcPts val="1510"/>
              </a:lnSpc>
            </a:pPr>
            <a:r>
              <a:rPr sz="2000" spc="-10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Проведение</a:t>
            </a:r>
            <a:r>
              <a:rPr sz="2000" spc="95" smtClean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предвыборной</a:t>
            </a:r>
            <a:r>
              <a:rPr sz="2000" spc="4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агитации</a:t>
            </a:r>
            <a:r>
              <a:rPr sz="2000" spc="114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2000" b="1" spc="-125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000" b="1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20" smtClean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lang="ru-RU" sz="2000" b="1" spc="-120" dirty="0" smtClean="0">
                <a:solidFill>
                  <a:srgbClr val="FF0000"/>
                </a:solidFill>
                <a:latin typeface="Arial"/>
                <a:cs typeface="Arial"/>
              </a:rPr>
              <a:t>ни</a:t>
            </a:r>
            <a:r>
              <a:rPr lang="ru-RU" sz="2000" b="1" spc="-8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5" smtClean="0">
                <a:solidFill>
                  <a:srgbClr val="FF0000"/>
                </a:solidFill>
                <a:latin typeface="Arial"/>
                <a:cs typeface="Arial"/>
              </a:rPr>
              <a:t>голосования</a:t>
            </a:r>
            <a:r>
              <a:rPr sz="2000" b="1" spc="-8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75" smtClean="0">
                <a:solidFill>
                  <a:srgbClr val="FF0000"/>
                </a:solidFill>
                <a:latin typeface="Arial"/>
                <a:cs typeface="Arial"/>
              </a:rPr>
              <a:t>запрещается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533400"/>
            <a:ext cx="10725378" cy="4029308"/>
          </a:xfrm>
        </p:spPr>
        <p:txBody>
          <a:bodyPr/>
          <a:lstStyle/>
          <a:p>
            <a:r>
              <a:rPr lang="ru-RU" sz="1800" b="1" spc="-105" dirty="0" smtClean="0">
                <a:latin typeface="Arial"/>
                <a:cs typeface="Arial"/>
              </a:rPr>
              <a:t>Предвыборная</a:t>
            </a:r>
            <a:r>
              <a:rPr lang="ru-RU" sz="1800" b="1" spc="-114" dirty="0" smtClean="0">
                <a:latin typeface="Arial"/>
                <a:cs typeface="Arial"/>
              </a:rPr>
              <a:t> </a:t>
            </a:r>
            <a:r>
              <a:rPr lang="ru-RU" sz="1800" b="1" spc="-75" dirty="0" smtClean="0">
                <a:latin typeface="Arial"/>
                <a:cs typeface="Arial"/>
              </a:rPr>
              <a:t>агитация</a:t>
            </a:r>
            <a:r>
              <a:rPr lang="ru-RU" sz="1800" b="1" spc="-110" dirty="0" smtClean="0">
                <a:latin typeface="Arial"/>
                <a:cs typeface="Arial"/>
              </a:rPr>
              <a:t> </a:t>
            </a:r>
            <a:r>
              <a:rPr lang="ru-RU" sz="1800" b="1" spc="-80" dirty="0" smtClean="0">
                <a:latin typeface="Arial"/>
                <a:cs typeface="Arial"/>
              </a:rPr>
              <a:t>может</a:t>
            </a:r>
            <a:r>
              <a:rPr lang="ru-RU" sz="1800" b="1" spc="-95" dirty="0" smtClean="0">
                <a:latin typeface="Arial"/>
                <a:cs typeface="Arial"/>
              </a:rPr>
              <a:t> </a:t>
            </a:r>
            <a:r>
              <a:rPr lang="ru-RU" sz="1800" b="1" spc="-125" dirty="0" smtClean="0">
                <a:latin typeface="Arial"/>
                <a:cs typeface="Arial"/>
              </a:rPr>
              <a:t>проводиться:</a:t>
            </a:r>
          </a:p>
          <a:p>
            <a:pPr marL="361315" lvl="1" indent="-229235">
              <a:lnSpc>
                <a:spcPct val="100000"/>
              </a:lnSpc>
              <a:spcBef>
                <a:spcPts val="894"/>
              </a:spcBef>
              <a:buFont typeface="Arial MT"/>
              <a:buChar char="•"/>
              <a:tabLst>
                <a:tab pos="361315" algn="l"/>
                <a:tab pos="361950" algn="l"/>
              </a:tabLst>
            </a:pP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на</a:t>
            </a:r>
            <a:r>
              <a:rPr lang="ru-RU" sz="2000" b="1" spc="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1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каналах</a:t>
            </a:r>
            <a:r>
              <a:rPr lang="ru-RU" sz="2000" b="1" spc="7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организаций</a:t>
            </a:r>
            <a:r>
              <a:rPr lang="ru-RU" sz="2000" b="1" spc="6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телерадиовещания,</a:t>
            </a:r>
            <a:r>
              <a:rPr lang="ru-RU" sz="2000" b="1" spc="14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lang="ru-RU" sz="2000" b="1" spc="2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периодических</a:t>
            </a:r>
            <a:r>
              <a:rPr lang="ru-RU" sz="2000" b="1" spc="5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печатных</a:t>
            </a:r>
            <a:r>
              <a:rPr lang="ru-RU" sz="2000" b="1" spc="3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изданиях</a:t>
            </a:r>
            <a:r>
              <a:rPr lang="ru-RU" sz="2000" b="1" spc="5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lang="ru-RU" sz="2000" b="1" spc="1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сетевых</a:t>
            </a:r>
            <a:r>
              <a:rPr lang="ru-RU" sz="2000" b="1" spc="5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изданиях</a:t>
            </a:r>
            <a:endParaRPr lang="ru-RU" sz="2000" b="1" dirty="0" smtClean="0">
              <a:latin typeface="Franklin Gothic Medium"/>
              <a:cs typeface="Franklin Gothic Medium"/>
            </a:endParaRPr>
          </a:p>
          <a:p>
            <a:pPr marL="361315" lvl="1" indent="-229235">
              <a:spcBef>
                <a:spcPts val="819"/>
              </a:spcBef>
              <a:buFont typeface="Arial MT"/>
              <a:buChar char="•"/>
              <a:tabLst>
                <a:tab pos="361315" algn="l"/>
                <a:tab pos="361950" algn="l"/>
              </a:tabLst>
            </a:pP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посредством</a:t>
            </a:r>
            <a:r>
              <a:rPr lang="ru-RU" sz="2000" b="1" spc="2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проведения</a:t>
            </a:r>
            <a:r>
              <a:rPr lang="ru-RU" sz="2000" b="1" spc="3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агитационных</a:t>
            </a:r>
            <a:r>
              <a:rPr lang="ru-RU" sz="2000" b="1" spc="7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публичных</a:t>
            </a:r>
            <a:r>
              <a:rPr lang="ru-RU" sz="2000" b="1" spc="2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мероприятий</a:t>
            </a:r>
            <a:r>
              <a:rPr lang="ru-RU" sz="2000" dirty="0" smtClean="0"/>
              <a:t> </a:t>
            </a:r>
          </a:p>
          <a:p>
            <a:pPr marL="361315" lvl="1" indent="-229235">
              <a:spcBef>
                <a:spcPts val="819"/>
              </a:spcBef>
              <a:tabLst>
                <a:tab pos="361315" algn="l"/>
                <a:tab pos="361950" algn="l"/>
              </a:tabLst>
            </a:pPr>
            <a:r>
              <a:rPr lang="ru-RU" sz="2000" dirty="0" smtClean="0">
                <a:solidFill>
                  <a:srgbClr val="002060"/>
                </a:solidFill>
              </a:rPr>
              <a:t>	Должны проводится в помещениях определенных НПА МО, с предоставлением заявки от кандидата на проведение встреч и собраний в помещении. Собственник помещения обязан уведомить ТИК.</a:t>
            </a:r>
            <a:endParaRPr lang="ru-RU" sz="2000" b="1" dirty="0" smtClean="0">
              <a:latin typeface="Franklin Gothic Medium"/>
              <a:cs typeface="Franklin Gothic Medium"/>
            </a:endParaRPr>
          </a:p>
          <a:p>
            <a:pPr marL="361315" lvl="1" indent="-229235">
              <a:lnSpc>
                <a:spcPts val="1595"/>
              </a:lnSpc>
              <a:spcBef>
                <a:spcPts val="840"/>
              </a:spcBef>
              <a:buFont typeface="Arial MT"/>
              <a:buChar char="•"/>
              <a:tabLst>
                <a:tab pos="361315" algn="l"/>
                <a:tab pos="361950" algn="l"/>
              </a:tabLst>
            </a:pP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посредством</a:t>
            </a:r>
            <a:r>
              <a:rPr lang="ru-RU" sz="2000" b="1" spc="1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изготовления</a:t>
            </a:r>
            <a:r>
              <a:rPr lang="ru-RU" sz="2000" b="1" spc="2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lang="ru-RU" sz="2000" b="1" spc="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распространения,</a:t>
            </a:r>
            <a:r>
              <a:rPr lang="ru-RU" sz="2000" b="1" spc="5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lang="ru-RU" sz="2000" b="1" spc="1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том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числе</a:t>
            </a:r>
            <a:endParaRPr lang="ru-RU" sz="2000" b="1" dirty="0" smtClean="0">
              <a:latin typeface="Franklin Gothic Medium"/>
              <a:cs typeface="Franklin Gothic Medium"/>
            </a:endParaRPr>
          </a:p>
          <a:p>
            <a:pPr marL="361315">
              <a:lnSpc>
                <a:spcPts val="1515"/>
              </a:lnSpc>
            </a:pPr>
            <a:r>
              <a:rPr lang="ru-RU" sz="2000" b="1" cap="small" spc="70" dirty="0" smtClean="0"/>
              <a:t>в</a:t>
            </a:r>
            <a:r>
              <a:rPr lang="ru-RU" sz="2000" b="1" spc="10" dirty="0" smtClean="0"/>
              <a:t> </a:t>
            </a:r>
            <a:r>
              <a:rPr lang="ru-RU" sz="2000" b="1" spc="-5" dirty="0" smtClean="0"/>
              <a:t>ин</a:t>
            </a:r>
            <a:r>
              <a:rPr lang="ru-RU" sz="2000" b="1" spc="-15" dirty="0" smtClean="0"/>
              <a:t>ф</a:t>
            </a:r>
            <a:r>
              <a:rPr lang="ru-RU" sz="2000" b="1" dirty="0" smtClean="0"/>
              <a:t>о</a:t>
            </a:r>
            <a:r>
              <a:rPr lang="ru-RU" sz="2000" b="1" spc="-15" dirty="0" smtClean="0"/>
              <a:t>р</a:t>
            </a:r>
            <a:r>
              <a:rPr lang="ru-RU" sz="2000" b="1" dirty="0" smtClean="0"/>
              <a:t>м</a:t>
            </a:r>
            <a:r>
              <a:rPr lang="ru-RU" sz="2000" b="1" spc="-15" dirty="0" smtClean="0"/>
              <a:t>ац</a:t>
            </a:r>
            <a:r>
              <a:rPr lang="ru-RU" sz="2000" b="1" spc="-5" dirty="0" smtClean="0"/>
              <a:t>ионн</a:t>
            </a:r>
            <a:r>
              <a:rPr lang="ru-RU" sz="2000" b="1" spc="5" dirty="0" smtClean="0"/>
              <a:t>о</a:t>
            </a:r>
            <a:r>
              <a:rPr lang="ru-RU" sz="2000" b="1" spc="-5" dirty="0" smtClean="0"/>
              <a:t>-</a:t>
            </a:r>
            <a:r>
              <a:rPr lang="ru-RU" sz="2000" b="1" dirty="0" smtClean="0"/>
              <a:t>т</a:t>
            </a:r>
            <a:r>
              <a:rPr lang="ru-RU" sz="2000" b="1" spc="-20" dirty="0" smtClean="0"/>
              <a:t>е</a:t>
            </a:r>
            <a:r>
              <a:rPr lang="ru-RU" sz="2000" b="1" spc="-10" dirty="0" smtClean="0"/>
              <a:t>л</a:t>
            </a:r>
            <a:r>
              <a:rPr lang="ru-RU" sz="2000" b="1" spc="-20" dirty="0" smtClean="0"/>
              <a:t>е</a:t>
            </a:r>
            <a:r>
              <a:rPr lang="ru-RU" sz="2000" b="1" spc="-5" dirty="0" smtClean="0"/>
              <a:t>ко</a:t>
            </a:r>
            <a:r>
              <a:rPr lang="ru-RU" sz="2000" b="1" dirty="0" smtClean="0"/>
              <a:t>мму</a:t>
            </a:r>
            <a:r>
              <a:rPr lang="ru-RU" sz="2000" b="1" spc="-5" dirty="0" smtClean="0"/>
              <a:t>ник</a:t>
            </a:r>
            <a:r>
              <a:rPr lang="ru-RU" sz="2000" b="1" spc="-20" dirty="0" smtClean="0"/>
              <a:t>а</a:t>
            </a:r>
            <a:r>
              <a:rPr lang="ru-RU" sz="2000" b="1" spc="-15" dirty="0" smtClean="0"/>
              <a:t>ц</a:t>
            </a:r>
            <a:r>
              <a:rPr lang="ru-RU" sz="2000" b="1" spc="-5" dirty="0" smtClean="0"/>
              <a:t>ионных</a:t>
            </a:r>
            <a:r>
              <a:rPr lang="ru-RU" sz="2000" b="1" spc="60" dirty="0" smtClean="0"/>
              <a:t> </a:t>
            </a:r>
            <a:r>
              <a:rPr lang="ru-RU" sz="2000" b="1" spc="-5" dirty="0" smtClean="0"/>
              <a:t>с</a:t>
            </a:r>
            <a:r>
              <a:rPr lang="ru-RU" sz="2000" b="1" spc="-20" dirty="0" smtClean="0"/>
              <a:t>е</a:t>
            </a:r>
            <a:r>
              <a:rPr lang="ru-RU" sz="2000" b="1" spc="25" dirty="0" smtClean="0"/>
              <a:t>т</a:t>
            </a:r>
            <a:r>
              <a:rPr lang="ru-RU" sz="2000" b="1" spc="-15" dirty="0" smtClean="0"/>
              <a:t>я</a:t>
            </a:r>
            <a:r>
              <a:rPr lang="ru-RU" sz="2000" b="1" dirty="0" smtClean="0"/>
              <a:t>х</a:t>
            </a:r>
            <a:r>
              <a:rPr lang="ru-RU" sz="2000" b="1" spc="-5" dirty="0" smtClean="0"/>
              <a:t>,</a:t>
            </a:r>
            <a:r>
              <a:rPr lang="ru-RU" sz="2000" b="1" spc="-15" dirty="0" smtClean="0"/>
              <a:t> </a:t>
            </a:r>
            <a:r>
              <a:rPr lang="ru-RU" sz="2000" b="1" spc="-10" dirty="0" smtClean="0"/>
              <a:t>вкл</a:t>
            </a:r>
            <a:r>
              <a:rPr lang="ru-RU" sz="2000" b="1" spc="-15" dirty="0" smtClean="0"/>
              <a:t>юча</a:t>
            </a:r>
            <a:r>
              <a:rPr lang="ru-RU" sz="2000" b="1" spc="-5" dirty="0" smtClean="0"/>
              <a:t>я</a:t>
            </a:r>
            <a:r>
              <a:rPr lang="ru-RU" sz="2000" b="1" spc="45" dirty="0" smtClean="0"/>
              <a:t> </a:t>
            </a:r>
            <a:r>
              <a:rPr lang="ru-RU" sz="2000" b="1" spc="-5" dirty="0" smtClean="0"/>
              <a:t>с</a:t>
            </a:r>
            <a:r>
              <a:rPr lang="ru-RU" sz="2000" b="1" spc="-20" dirty="0" smtClean="0"/>
              <a:t>е</a:t>
            </a:r>
            <a:r>
              <a:rPr lang="ru-RU" sz="2000" b="1" dirty="0" smtClean="0"/>
              <a:t>т</a:t>
            </a:r>
            <a:r>
              <a:rPr lang="ru-RU" sz="2000" b="1" spc="-5" dirty="0" smtClean="0"/>
              <a:t>ь</a:t>
            </a:r>
            <a:r>
              <a:rPr lang="ru-RU" sz="2000" b="1" spc="20" dirty="0" smtClean="0"/>
              <a:t> </a:t>
            </a:r>
            <a:r>
              <a:rPr lang="ru-RU" sz="2000" b="1" spc="-15" dirty="0" smtClean="0"/>
              <a:t>И</a:t>
            </a:r>
            <a:r>
              <a:rPr lang="ru-RU" sz="2000" b="1" spc="-5" dirty="0" smtClean="0"/>
              <a:t>н</a:t>
            </a:r>
            <a:r>
              <a:rPr lang="ru-RU" sz="2000" b="1" dirty="0" smtClean="0"/>
              <a:t>т</a:t>
            </a:r>
            <a:r>
              <a:rPr lang="ru-RU" sz="2000" b="1" spc="-20" dirty="0" smtClean="0"/>
              <a:t>е</a:t>
            </a:r>
            <a:r>
              <a:rPr lang="ru-RU" sz="2000" b="1" spc="-15" dirty="0" smtClean="0"/>
              <a:t>р</a:t>
            </a:r>
            <a:r>
              <a:rPr lang="ru-RU" sz="2000" b="1" spc="-5" dirty="0" smtClean="0"/>
              <a:t>н</a:t>
            </a:r>
            <a:r>
              <a:rPr lang="ru-RU" sz="2000" b="1" spc="-15" dirty="0" smtClean="0"/>
              <a:t>е</a:t>
            </a:r>
            <a:r>
              <a:rPr lang="ru-RU" sz="2000" b="1" spc="-45" dirty="0" smtClean="0"/>
              <a:t>т</a:t>
            </a:r>
            <a:r>
              <a:rPr lang="ru-RU" sz="2000" b="1" spc="-5" dirty="0" smtClean="0"/>
              <a:t>,</a:t>
            </a:r>
            <a:r>
              <a:rPr lang="ru-RU" sz="2000" b="1" spc="30" dirty="0" smtClean="0"/>
              <a:t> </a:t>
            </a:r>
            <a:r>
              <a:rPr lang="ru-RU" sz="2000" b="1" dirty="0" smtClean="0"/>
              <a:t>п</a:t>
            </a:r>
            <a:r>
              <a:rPr lang="ru-RU" sz="2000" b="1" spc="-20" dirty="0" smtClean="0"/>
              <a:t>е</a:t>
            </a:r>
            <a:r>
              <a:rPr lang="ru-RU" sz="2000" b="1" spc="-15" dirty="0" smtClean="0"/>
              <a:t>ча</a:t>
            </a:r>
            <a:r>
              <a:rPr lang="ru-RU" sz="2000" b="1" dirty="0" smtClean="0"/>
              <a:t>т</a:t>
            </a:r>
            <a:r>
              <a:rPr lang="ru-RU" sz="2000" b="1" spc="-5" dirty="0" smtClean="0"/>
              <a:t>ны</a:t>
            </a:r>
            <a:r>
              <a:rPr lang="ru-RU" sz="2000" b="1" dirty="0" smtClean="0"/>
              <a:t>х</a:t>
            </a:r>
            <a:r>
              <a:rPr lang="ru-RU" sz="2000" b="1" spc="-5" dirty="0" smtClean="0"/>
              <a:t>,</a:t>
            </a:r>
            <a:r>
              <a:rPr lang="ru-RU" sz="2000" b="1" spc="5" dirty="0" smtClean="0"/>
              <a:t> </a:t>
            </a:r>
            <a:r>
              <a:rPr lang="ru-RU" sz="2000" b="1" spc="-40" dirty="0" smtClean="0"/>
              <a:t>а</a:t>
            </a:r>
            <a:r>
              <a:rPr lang="ru-RU" sz="2000" b="1" spc="-25" dirty="0" smtClean="0"/>
              <a:t>у</a:t>
            </a:r>
            <a:r>
              <a:rPr lang="ru-RU" sz="2000" b="1" spc="-5" dirty="0" smtClean="0"/>
              <a:t>ди</a:t>
            </a:r>
            <a:r>
              <a:rPr lang="ru-RU" sz="2000" b="1" dirty="0" smtClean="0"/>
              <a:t>о</a:t>
            </a:r>
            <a:r>
              <a:rPr lang="ru-RU" sz="2000" b="1" spc="-10" dirty="0" smtClean="0"/>
              <a:t>ви</a:t>
            </a:r>
            <a:r>
              <a:rPr lang="ru-RU" sz="2000" b="1" spc="-25" dirty="0" smtClean="0"/>
              <a:t>зу</a:t>
            </a:r>
            <a:r>
              <a:rPr lang="ru-RU" sz="2000" b="1" spc="-15" dirty="0" smtClean="0"/>
              <a:t>а</a:t>
            </a:r>
            <a:r>
              <a:rPr lang="ru-RU" sz="2000" b="1" spc="-10" dirty="0" smtClean="0"/>
              <a:t>л</a:t>
            </a:r>
            <a:r>
              <a:rPr lang="ru-RU" sz="2000" b="1" spc="-20" dirty="0" smtClean="0"/>
              <a:t>ь</a:t>
            </a:r>
            <a:r>
              <a:rPr lang="ru-RU" sz="2000" b="1" spc="-5" dirty="0" smtClean="0"/>
              <a:t>ных</a:t>
            </a:r>
            <a:r>
              <a:rPr lang="ru-RU" sz="2000" b="1" spc="65" dirty="0" smtClean="0"/>
              <a:t> </a:t>
            </a:r>
            <a:r>
              <a:rPr lang="ru-RU" sz="2000" b="1" spc="-5" dirty="0" smtClean="0"/>
              <a:t>и</a:t>
            </a:r>
            <a:r>
              <a:rPr lang="ru-RU" sz="2000" b="1" spc="5" dirty="0" smtClean="0"/>
              <a:t> </a:t>
            </a:r>
            <a:r>
              <a:rPr lang="ru-RU" sz="2000" b="1" spc="-5" dirty="0" smtClean="0"/>
              <a:t>д</a:t>
            </a:r>
            <a:r>
              <a:rPr lang="ru-RU" sz="2000" b="1" spc="-40" dirty="0" smtClean="0"/>
              <a:t>р</a:t>
            </a:r>
            <a:r>
              <a:rPr lang="ru-RU" sz="2000" b="1" dirty="0" smtClean="0"/>
              <a:t>уг</a:t>
            </a:r>
            <a:r>
              <a:rPr lang="ru-RU" sz="2000" b="1" spc="-5" dirty="0" smtClean="0"/>
              <a:t>их</a:t>
            </a:r>
            <a:r>
              <a:rPr lang="ru-RU" sz="2000" b="1" spc="-10" dirty="0" smtClean="0"/>
              <a:t> </a:t>
            </a:r>
            <a:r>
              <a:rPr lang="ru-RU" sz="2000" b="1" spc="-15" dirty="0" smtClean="0"/>
              <a:t>а</a:t>
            </a:r>
            <a:r>
              <a:rPr lang="ru-RU" sz="2000" b="1" dirty="0" smtClean="0"/>
              <a:t>г</a:t>
            </a:r>
            <a:r>
              <a:rPr lang="ru-RU" sz="2000" b="1" spc="-5" dirty="0" smtClean="0"/>
              <a:t>и</a:t>
            </a:r>
            <a:r>
              <a:rPr lang="ru-RU" sz="2000" b="1" dirty="0" smtClean="0"/>
              <a:t>т</a:t>
            </a:r>
            <a:r>
              <a:rPr lang="ru-RU" sz="2000" b="1" spc="-15" dirty="0" smtClean="0"/>
              <a:t>ац</a:t>
            </a:r>
            <a:r>
              <a:rPr lang="ru-RU" sz="2000" b="1" spc="-5" dirty="0" smtClean="0"/>
              <a:t>ионных</a:t>
            </a:r>
            <a:endParaRPr lang="ru-RU" sz="2000" b="1" dirty="0" smtClean="0"/>
          </a:p>
          <a:p>
            <a:pPr marL="361315">
              <a:lnSpc>
                <a:spcPts val="1595"/>
              </a:lnSpc>
            </a:pPr>
            <a:r>
              <a:rPr lang="ru-RU" sz="2000" b="1" spc="-10" dirty="0" smtClean="0"/>
              <a:t>материалов</a:t>
            </a:r>
            <a:endParaRPr lang="ru-RU" sz="2000" b="1" dirty="0" smtClean="0"/>
          </a:p>
          <a:p>
            <a:pPr marL="361315" lvl="1" indent="-229235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361315" algn="l"/>
                <a:tab pos="361950" algn="l"/>
              </a:tabLst>
            </a:pP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иными</a:t>
            </a:r>
            <a:r>
              <a:rPr lang="ru-RU" sz="2000" b="1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не 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запрещенными</a:t>
            </a:r>
            <a:r>
              <a:rPr lang="ru-RU" sz="2000" b="1" spc="3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законом</a:t>
            </a:r>
            <a:r>
              <a:rPr lang="ru-RU" sz="2000" b="1" spc="-1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z="2000" b="1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методами</a:t>
            </a:r>
            <a:endParaRPr lang="ru-RU" sz="2000" b="1" dirty="0" smtClean="0">
              <a:latin typeface="Franklin Gothic Medium"/>
              <a:cs typeface="Franklin Gothic Medium"/>
            </a:endParaRPr>
          </a:p>
          <a:p>
            <a:endParaRPr lang="ru-RU" sz="1800" dirty="0"/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993647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567689"/>
            <a:ext cx="9296400" cy="92333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Запрещается проводить предвыборную агитацию, выпускать и распространять любые агитационные материалы: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821" y="1371600"/>
            <a:ext cx="11392357" cy="4968359"/>
          </a:xfrm>
        </p:spPr>
        <p:txBody>
          <a:bodyPr/>
          <a:lstStyle/>
          <a:p>
            <a:r>
              <a:rPr lang="ru-RU" sz="1400" dirty="0" smtClean="0">
                <a:solidFill>
                  <a:srgbClr val="333333"/>
                </a:solidFill>
              </a:rPr>
              <a:t>    </a:t>
            </a:r>
            <a:r>
              <a:rPr lang="ru-RU" sz="1400" dirty="0" smtClean="0">
                <a:solidFill>
                  <a:srgbClr val="002060"/>
                </a:solidFill>
              </a:rPr>
              <a:t>1.</a:t>
            </a:r>
            <a:r>
              <a:rPr lang="ru-RU" sz="1400" dirty="0" smtClean="0"/>
              <a:t>федеральным </a:t>
            </a:r>
            <a:r>
              <a:rPr lang="ru-RU" sz="1400" dirty="0" smtClean="0"/>
              <a:t>органам государственной власти, органам государственной власти субъектов Российской Федерации, иным государственным органам, органам местного самоуправления;</a:t>
            </a:r>
          </a:p>
          <a:p>
            <a:r>
              <a:rPr lang="ru-RU" sz="1400" dirty="0" smtClean="0"/>
              <a:t> </a:t>
            </a:r>
            <a:r>
              <a:rPr lang="ru-RU" sz="1400" dirty="0" smtClean="0"/>
              <a:t>   2.лицам</a:t>
            </a:r>
            <a:r>
              <a:rPr lang="ru-RU" sz="1400" dirty="0" smtClean="0"/>
              <a:t>, замещающим государственные или выборные муниципальные должности, государственным и муниципальным служащим, лицам, являющимся членами органов управления организаций независимо от формы собственности (в организациях, </a:t>
            </a:r>
            <a:endParaRPr lang="ru-RU" sz="1400" dirty="0" smtClean="0"/>
          </a:p>
          <a:p>
            <a:r>
              <a:rPr lang="ru-RU" sz="1400" dirty="0" smtClean="0"/>
              <a:t>высшим </a:t>
            </a:r>
            <a:r>
              <a:rPr lang="ru-RU" sz="1400" dirty="0" smtClean="0"/>
              <a:t>органом управления которых является собрание, – членами органов, осуществляющих руководство </a:t>
            </a:r>
            <a:endParaRPr lang="ru-RU" sz="1400" dirty="0" smtClean="0"/>
          </a:p>
          <a:p>
            <a:r>
              <a:rPr lang="ru-RU" sz="1400" dirty="0" smtClean="0"/>
              <a:t>деятельностью </a:t>
            </a:r>
            <a:r>
              <a:rPr lang="ru-RU" sz="1400" dirty="0" smtClean="0"/>
              <a:t>этих организаций), за исключением политических партий, при исполнении ими своих должностных </a:t>
            </a:r>
            <a:endParaRPr lang="ru-RU" sz="1400" dirty="0" smtClean="0"/>
          </a:p>
          <a:p>
            <a:r>
              <a:rPr lang="ru-RU" sz="1400" dirty="0" smtClean="0"/>
              <a:t>или </a:t>
            </a:r>
            <a:r>
              <a:rPr lang="ru-RU" sz="1400" dirty="0" smtClean="0"/>
              <a:t>служебных обязанностей, кроме случая, предусмотренного пунктом 81 статьи 48 Федерального закона </a:t>
            </a:r>
            <a:endParaRPr lang="ru-RU" sz="1400" dirty="0" smtClean="0"/>
          </a:p>
          <a:p>
            <a:r>
              <a:rPr lang="ru-RU" sz="1400" dirty="0" smtClean="0"/>
              <a:t>от </a:t>
            </a:r>
            <a:r>
              <a:rPr lang="ru-RU" sz="1400" dirty="0" smtClean="0"/>
              <a:t>12.06.2002 г. № 67-ФЗ, и (или) с использованием преимуществ своего должностного или служебного положения. </a:t>
            </a:r>
            <a:endParaRPr lang="ru-RU" sz="1400" dirty="0" smtClean="0"/>
          </a:p>
          <a:p>
            <a:r>
              <a:rPr lang="ru-RU" sz="1400" dirty="0" smtClean="0"/>
              <a:t>Указание </a:t>
            </a:r>
            <a:r>
              <a:rPr lang="ru-RU" sz="1400" dirty="0" smtClean="0"/>
              <a:t>в агитационном материале должности такого лица не является нарушением настоящего запрета;</a:t>
            </a:r>
          </a:p>
          <a:p>
            <a:r>
              <a:rPr lang="ru-RU" sz="1400" dirty="0" smtClean="0"/>
              <a:t>   3. воинским </a:t>
            </a:r>
            <a:r>
              <a:rPr lang="ru-RU" sz="1400" dirty="0" smtClean="0"/>
              <a:t>частям, военным учреждениям и организациям;</a:t>
            </a:r>
          </a:p>
          <a:p>
            <a:r>
              <a:rPr lang="ru-RU" sz="1400" dirty="0" smtClean="0"/>
              <a:t>   4. благотворительным </a:t>
            </a:r>
            <a:r>
              <a:rPr lang="ru-RU" sz="1400" dirty="0" smtClean="0"/>
              <a:t>и религиозным организациям, учрежденным ими организациям, а также членам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dirty="0" smtClean="0"/>
              <a:t>участникам религиозных объединений при совершении обрядов и церемоний;</a:t>
            </a:r>
          </a:p>
          <a:p>
            <a:r>
              <a:rPr lang="ru-RU" sz="1400" dirty="0" smtClean="0"/>
              <a:t>   5. избирательным </a:t>
            </a:r>
            <a:r>
              <a:rPr lang="ru-RU" sz="1400" dirty="0" smtClean="0"/>
              <a:t>комиссиям, членам избирательных комиссий с правом решающего голоса;</a:t>
            </a:r>
          </a:p>
          <a:p>
            <a:r>
              <a:rPr lang="ru-RU" sz="1400" dirty="0" smtClean="0"/>
              <a:t>   6.иностранным </a:t>
            </a:r>
            <a:r>
              <a:rPr lang="ru-RU" sz="1400" dirty="0" smtClean="0"/>
              <a:t>гражданам, за исключением случая, предусмотренного пунктом 10 статьи 4 </a:t>
            </a:r>
            <a:endParaRPr lang="ru-RU" sz="1400" dirty="0" smtClean="0"/>
          </a:p>
          <a:p>
            <a:r>
              <a:rPr lang="ru-RU" sz="1400" dirty="0" smtClean="0"/>
              <a:t>Федерального </a:t>
            </a:r>
            <a:r>
              <a:rPr lang="ru-RU" sz="1400" dirty="0" smtClean="0"/>
              <a:t>закона от 12.06.2002 г. № 67-ФЗ, лицам без гражданства, иностранным юридическим лицам;</a:t>
            </a:r>
          </a:p>
          <a:p>
            <a:r>
              <a:rPr lang="ru-RU" sz="1400" dirty="0" smtClean="0"/>
              <a:t> </a:t>
            </a:r>
            <a:r>
              <a:rPr lang="ru-RU" sz="1400" dirty="0" smtClean="0"/>
              <a:t>  7. международным </a:t>
            </a:r>
            <a:r>
              <a:rPr lang="ru-RU" sz="1400" dirty="0" smtClean="0"/>
              <a:t>организациям и международным общественным движениям;</a:t>
            </a:r>
          </a:p>
          <a:p>
            <a:r>
              <a:rPr lang="ru-RU" sz="1400" dirty="0" smtClean="0"/>
              <a:t>   8. представителям </a:t>
            </a:r>
            <a:r>
              <a:rPr lang="ru-RU" sz="1400" dirty="0" smtClean="0"/>
              <a:t>организаций, осуществляющих выпуск средств массовой информации, и </a:t>
            </a:r>
            <a:r>
              <a:rPr lang="ru-RU" sz="1400" dirty="0" smtClean="0"/>
              <a:t>представителям</a:t>
            </a:r>
          </a:p>
          <a:p>
            <a:r>
              <a:rPr lang="ru-RU" sz="1400" dirty="0" smtClean="0"/>
              <a:t> </a:t>
            </a:r>
            <a:r>
              <a:rPr lang="ru-RU" sz="1400" dirty="0" smtClean="0"/>
              <a:t>редакций сетевых изданий при осуществлении ими профессиональной деятельности;</a:t>
            </a:r>
          </a:p>
          <a:p>
            <a:r>
              <a:rPr lang="ru-RU" sz="1400" dirty="0" smtClean="0"/>
              <a:t>   9.лицам</a:t>
            </a:r>
            <a:r>
              <a:rPr lang="ru-RU" sz="1400" dirty="0" smtClean="0"/>
              <a:t>, в отношении которых решением суда в период проводимой избирательной кампании, </a:t>
            </a:r>
            <a:endParaRPr lang="ru-RU" sz="1400" dirty="0" smtClean="0"/>
          </a:p>
          <a:p>
            <a:r>
              <a:rPr lang="ru-RU" sz="1400" dirty="0" smtClean="0"/>
              <a:t>установлен факт </a:t>
            </a:r>
            <a:r>
              <a:rPr lang="ru-RU" sz="1400" dirty="0" smtClean="0"/>
              <a:t>нарушения ограничений, предусмотренных пунктом 1 статьи 56 Федерального </a:t>
            </a:r>
            <a:r>
              <a:rPr lang="ru-RU" sz="1400" dirty="0" smtClean="0"/>
              <a:t>закона</a:t>
            </a:r>
          </a:p>
          <a:p>
            <a:r>
              <a:rPr lang="ru-RU" sz="1400" dirty="0" smtClean="0"/>
              <a:t> </a:t>
            </a:r>
            <a:r>
              <a:rPr lang="ru-RU" sz="1400" dirty="0" smtClean="0"/>
              <a:t>от 12.06.2002 г. </a:t>
            </a:r>
            <a:r>
              <a:rPr lang="ru-RU" sz="1400" dirty="0" smtClean="0"/>
              <a:t>№ </a:t>
            </a:r>
            <a:r>
              <a:rPr lang="ru-RU" sz="1400" dirty="0" smtClean="0"/>
              <a:t>67-ФЗ</a:t>
            </a:r>
            <a:endParaRPr lang="ru-RU" sz="1400" b="1" dirty="0" smtClean="0">
              <a:solidFill>
                <a:srgbClr val="333333"/>
              </a:solidFill>
            </a:endParaRPr>
          </a:p>
          <a:p>
            <a:r>
              <a:rPr lang="ru-RU" sz="1400" dirty="0" smtClean="0"/>
              <a:t>   </a:t>
            </a:r>
            <a:endParaRPr lang="ru-RU" sz="1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2286000"/>
            <a:ext cx="19812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963400" cy="655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11811000" cy="662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821" y="1752601"/>
            <a:ext cx="11392357" cy="3801041"/>
          </a:xfrm>
        </p:spPr>
        <p:txBody>
          <a:bodyPr/>
          <a:lstStyle/>
          <a:p>
            <a:pPr indent="447675"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2060"/>
                </a:solidFill>
                <a:cs typeface="Calibri" pitchFamily="32" charset="0"/>
              </a:rPr>
              <a:t>Идентификационный номер налогоплательщика организации (фамилию, имя, отчество лица и наименование субъекта Российской Федерации, района, города, иного населенного пункта, где находится его место жительства), изготовившей (изготовившего) данные материалы;</a:t>
            </a:r>
          </a:p>
          <a:p>
            <a:pPr indent="447675"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2060"/>
                </a:solidFill>
                <a:cs typeface="Calibri" pitchFamily="32" charset="0"/>
              </a:rPr>
              <a:t>Наименование;</a:t>
            </a:r>
          </a:p>
          <a:p>
            <a:pPr indent="447675"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2060"/>
                </a:solidFill>
                <a:cs typeface="Calibri" pitchFamily="32" charset="0"/>
              </a:rPr>
              <a:t>Юридический адрес;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 marL="342900" indent="-339725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4.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Наименование организации (фамилию, имя, отчество лица), </a:t>
            </a:r>
          </a:p>
          <a:p>
            <a:pPr marL="342900" indent="-339725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заказавшей (заказавшего) их;</a:t>
            </a:r>
          </a:p>
          <a:p>
            <a:pPr marL="342900" indent="-339725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5. Информацию о тираже; </a:t>
            </a:r>
          </a:p>
          <a:p>
            <a:pPr marL="342900" indent="-339725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6. Информацию о дате выпуска агитационных материалов;</a:t>
            </a:r>
          </a:p>
          <a:p>
            <a:pPr marL="342900" indent="-339725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7. Указание об оплате их изготовления из средств</a:t>
            </a:r>
          </a:p>
          <a:p>
            <a:pPr marL="342900" indent="-339725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соответствующего избирательного фонда. </a:t>
            </a:r>
          </a:p>
          <a:p>
            <a:pPr indent="447675"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  <a:cs typeface="Calibri" pitchFamily="32" charset="0"/>
            </a:endParaRPr>
          </a:p>
          <a:p>
            <a:pPr indent="447675"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9810" y="567689"/>
            <a:ext cx="7612379" cy="615553"/>
          </a:xfrm>
        </p:spPr>
        <p:txBody>
          <a:bodyPr/>
          <a:lstStyle/>
          <a:p>
            <a:pPr algn="ctr"/>
            <a:r>
              <a:rPr lang="ru-RU" dirty="0" smtClean="0"/>
              <a:t>ПРЕДВЫБОРНЫЕ АГИТАЦИОННЫЕ МАТЕРИАЛЫ </a:t>
            </a:r>
            <a:br>
              <a:rPr lang="ru-RU" dirty="0" smtClean="0"/>
            </a:br>
            <a:r>
              <a:rPr lang="ru-RU" dirty="0" smtClean="0"/>
              <a:t>ДОЛЖНЫ СОДЕРЖАТЬ:</a:t>
            </a:r>
            <a:endParaRPr lang="ru-RU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048000"/>
            <a:ext cx="2160588" cy="237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11392357" cy="81560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990033"/>
                </a:solidFill>
              </a:rPr>
              <a:t>СПАСИБО ЗА ВНИМАНИЕ!</a:t>
            </a:r>
          </a:p>
          <a:p>
            <a:pPr algn="ctr"/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33400"/>
            <a:ext cx="2376487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24200" y="45720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Презентация подготовлена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Ирбитской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районной территориальной избирательной комиссией по  материалам РЦОИТ при ЦИК РФ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пгт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 Пионерский, 2023 год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567689"/>
            <a:ext cx="9829800" cy="615553"/>
          </a:xfrm>
        </p:spPr>
        <p:txBody>
          <a:bodyPr/>
          <a:lstStyle/>
          <a:p>
            <a:pPr algn="ctr"/>
            <a:r>
              <a:rPr lang="ru-RU" dirty="0" smtClean="0"/>
              <a:t>ИНФОРМАЦИОННО-РАЗЪЯСНИТЕЛЬНАЯ ДЕЯТЕЛЬНОСТЬ </a:t>
            </a:r>
            <a:br>
              <a:rPr lang="ru-RU" dirty="0" smtClean="0"/>
            </a:br>
            <a:r>
              <a:rPr lang="ru-RU" dirty="0" smtClean="0"/>
              <a:t>В ПЕРИОД ПОДГОТОВКИ И ПРОВЕДЕНИЯ ВЫБОРОВ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99821" y="3810000"/>
            <a:ext cx="11392357" cy="2151871"/>
          </a:xfrm>
        </p:spPr>
        <p:txBody>
          <a:bodyPr/>
          <a:lstStyle/>
          <a:p>
            <a:pPr marL="463550">
              <a:lnSpc>
                <a:spcPct val="100000"/>
              </a:lnSpc>
              <a:spcBef>
                <a:spcPts val="335"/>
              </a:spcBef>
            </a:pPr>
            <a:endParaRPr lang="ru-RU" sz="1200" b="1" spc="-130" dirty="0" smtClean="0"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  <a:spcBef>
                <a:spcPts val="335"/>
              </a:spcBef>
            </a:pPr>
            <a:r>
              <a:rPr lang="ru-RU" sz="1600" b="1" spc="-130" dirty="0" smtClean="0">
                <a:latin typeface="Arial"/>
                <a:cs typeface="Arial"/>
              </a:rPr>
              <a:t>ИРД</a:t>
            </a:r>
            <a:r>
              <a:rPr lang="ru-RU" sz="1600" b="1" spc="-55" dirty="0" smtClean="0">
                <a:latin typeface="Arial"/>
                <a:cs typeface="Arial"/>
              </a:rPr>
              <a:t> </a:t>
            </a:r>
            <a:r>
              <a:rPr lang="ru-RU" sz="1600" b="1" spc="-105" dirty="0" smtClean="0">
                <a:latin typeface="Arial"/>
                <a:cs typeface="Arial"/>
              </a:rPr>
              <a:t>включает</a:t>
            </a:r>
            <a:r>
              <a:rPr lang="ru-RU" sz="1600" b="1" spc="-95" dirty="0" smtClean="0">
                <a:latin typeface="Arial"/>
                <a:cs typeface="Arial"/>
              </a:rPr>
              <a:t> </a:t>
            </a:r>
            <a:r>
              <a:rPr lang="ru-RU" sz="1600" b="1" spc="-114" dirty="0" smtClean="0">
                <a:latin typeface="Arial"/>
                <a:cs typeface="Arial"/>
              </a:rPr>
              <a:t>две</a:t>
            </a:r>
            <a:r>
              <a:rPr lang="ru-RU" sz="1600" b="1" spc="-90" dirty="0" smtClean="0">
                <a:latin typeface="Arial"/>
                <a:cs typeface="Arial"/>
              </a:rPr>
              <a:t> </a:t>
            </a:r>
            <a:r>
              <a:rPr lang="ru-RU" sz="1600" b="1" spc="-110" dirty="0" smtClean="0">
                <a:latin typeface="Arial"/>
                <a:cs typeface="Arial"/>
              </a:rPr>
              <a:t>составляющие:</a:t>
            </a:r>
            <a:endParaRPr lang="ru-RU" sz="1600" dirty="0" smtClean="0">
              <a:latin typeface="Arial"/>
              <a:cs typeface="Arial"/>
            </a:endParaRPr>
          </a:p>
          <a:p>
            <a:pPr marL="692150" indent="-229235">
              <a:lnSpc>
                <a:spcPts val="1595"/>
              </a:lnSpc>
              <a:spcBef>
                <a:spcPts val="840"/>
              </a:spcBef>
              <a:buFont typeface="Arial MT"/>
              <a:buChar char="•"/>
              <a:tabLst>
                <a:tab pos="691515" algn="l"/>
                <a:tab pos="692785" algn="l"/>
              </a:tabLst>
            </a:pPr>
            <a:r>
              <a:rPr lang="ru-RU" sz="1600" spc="-10" dirty="0" smtClean="0"/>
              <a:t>информационную,</a:t>
            </a:r>
            <a:r>
              <a:rPr lang="ru-RU" sz="1600" spc="35" dirty="0" smtClean="0"/>
              <a:t> </a:t>
            </a:r>
            <a:r>
              <a:rPr lang="ru-RU" sz="1600" spc="-5" dirty="0" smtClean="0"/>
              <a:t>которая</a:t>
            </a:r>
            <a:r>
              <a:rPr lang="ru-RU" sz="1600" spc="5" dirty="0" smtClean="0"/>
              <a:t> </a:t>
            </a:r>
            <a:r>
              <a:rPr lang="ru-RU" sz="1600" spc="-10" dirty="0" smtClean="0"/>
              <a:t>заключается</a:t>
            </a:r>
            <a:r>
              <a:rPr lang="ru-RU" sz="1600" spc="80" dirty="0" smtClean="0"/>
              <a:t> </a:t>
            </a:r>
            <a:r>
              <a:rPr lang="ru-RU" sz="1600" spc="-5" dirty="0" smtClean="0"/>
              <a:t>в</a:t>
            </a:r>
            <a:r>
              <a:rPr lang="ru-RU" sz="1600" spc="-10" dirty="0" smtClean="0"/>
              <a:t> </a:t>
            </a:r>
            <a:r>
              <a:rPr lang="ru-RU" sz="1600" spc="-5" dirty="0" smtClean="0"/>
              <a:t>сопровождении</a:t>
            </a:r>
            <a:r>
              <a:rPr lang="ru-RU" sz="1600" spc="45" dirty="0" smtClean="0"/>
              <a:t> </a:t>
            </a:r>
            <a:r>
              <a:rPr lang="ru-RU" sz="1600" spc="-5" dirty="0" smtClean="0"/>
              <a:t>деятельности</a:t>
            </a:r>
            <a:r>
              <a:rPr lang="ru-RU" sz="1600" spc="60" dirty="0" smtClean="0"/>
              <a:t> </a:t>
            </a:r>
            <a:r>
              <a:rPr lang="ru-RU" sz="1600" spc="-10" dirty="0" smtClean="0"/>
              <a:t>избирательных</a:t>
            </a:r>
            <a:r>
              <a:rPr lang="ru-RU" sz="1600" spc="95" dirty="0" smtClean="0"/>
              <a:t> </a:t>
            </a:r>
            <a:r>
              <a:rPr lang="ru-RU" sz="1600" spc="-5" dirty="0" smtClean="0"/>
              <a:t>комиссий</a:t>
            </a:r>
            <a:r>
              <a:rPr lang="ru-RU" sz="1600" spc="10" dirty="0" smtClean="0"/>
              <a:t> </a:t>
            </a:r>
            <a:r>
              <a:rPr lang="ru-RU" sz="1600" spc="-5" dirty="0" smtClean="0"/>
              <a:t>и</a:t>
            </a:r>
            <a:r>
              <a:rPr lang="ru-RU" sz="1600" spc="15" dirty="0" smtClean="0"/>
              <a:t> </a:t>
            </a:r>
            <a:r>
              <a:rPr lang="ru-RU" sz="1600" dirty="0" smtClean="0"/>
              <a:t>строится </a:t>
            </a:r>
            <a:r>
              <a:rPr lang="ru-RU" sz="1600" spc="-5" dirty="0" smtClean="0"/>
              <a:t>на</a:t>
            </a:r>
            <a:r>
              <a:rPr lang="ru-RU" sz="1600" spc="5" dirty="0" smtClean="0"/>
              <a:t> </a:t>
            </a:r>
            <a:r>
              <a:rPr lang="ru-RU" sz="1600" spc="-5" dirty="0" smtClean="0"/>
              <a:t>основе</a:t>
            </a:r>
            <a:r>
              <a:rPr lang="ru-RU" sz="1600" spc="10" dirty="0" smtClean="0"/>
              <a:t> </a:t>
            </a:r>
            <a:r>
              <a:rPr lang="ru-RU" sz="1600" spc="-10" dirty="0" smtClean="0"/>
              <a:t>календарных </a:t>
            </a:r>
            <a:r>
              <a:rPr lang="ru-RU" sz="1600" spc="-5" dirty="0" smtClean="0"/>
              <a:t>планов</a:t>
            </a:r>
            <a:r>
              <a:rPr lang="ru-RU" sz="1600" spc="10" dirty="0" smtClean="0"/>
              <a:t> </a:t>
            </a:r>
            <a:r>
              <a:rPr lang="ru-RU" sz="1600" spc="-10" dirty="0" smtClean="0"/>
              <a:t>избирательных</a:t>
            </a:r>
            <a:r>
              <a:rPr lang="ru-RU" sz="1600" spc="95" dirty="0" smtClean="0"/>
              <a:t> </a:t>
            </a:r>
            <a:r>
              <a:rPr lang="ru-RU" sz="1600" spc="-10" dirty="0" smtClean="0"/>
              <a:t>кампаний,</a:t>
            </a:r>
            <a:r>
              <a:rPr lang="ru-RU" sz="1600" spc="60" dirty="0" smtClean="0"/>
              <a:t> </a:t>
            </a:r>
            <a:r>
              <a:rPr lang="ru-RU" sz="1600" spc="-5" dirty="0" smtClean="0"/>
              <a:t>социологических</a:t>
            </a:r>
            <a:r>
              <a:rPr lang="ru-RU" sz="1600" spc="45" dirty="0" smtClean="0"/>
              <a:t> </a:t>
            </a:r>
            <a:r>
              <a:rPr lang="ru-RU" sz="1600" spc="-10" dirty="0" smtClean="0"/>
              <a:t>исследований,</a:t>
            </a:r>
            <a:r>
              <a:rPr lang="ru-RU" sz="1600" spc="85" dirty="0" smtClean="0"/>
              <a:t> </a:t>
            </a:r>
            <a:r>
              <a:rPr lang="ru-RU" sz="1600" spc="-5" dirty="0" smtClean="0"/>
              <a:t>информационно-аналитических</a:t>
            </a:r>
            <a:r>
              <a:rPr lang="ru-RU" sz="1600" spc="114" dirty="0" smtClean="0"/>
              <a:t> </a:t>
            </a:r>
            <a:r>
              <a:rPr lang="ru-RU" sz="1600" spc="-5" dirty="0" smtClean="0"/>
              <a:t>и</a:t>
            </a:r>
            <a:r>
              <a:rPr lang="ru-RU" sz="1600" spc="10" dirty="0" smtClean="0"/>
              <a:t> </a:t>
            </a:r>
            <a:r>
              <a:rPr lang="ru-RU" sz="1600" spc="-5" dirty="0" smtClean="0"/>
              <a:t>иных</a:t>
            </a:r>
            <a:r>
              <a:rPr lang="ru-RU" sz="1600" spc="10" dirty="0" smtClean="0"/>
              <a:t> </a:t>
            </a:r>
            <a:r>
              <a:rPr lang="ru-RU" sz="1600" spc="-10" dirty="0" smtClean="0"/>
              <a:t>материалах</a:t>
            </a:r>
            <a:endParaRPr lang="ru-RU" sz="1600" dirty="0" smtClean="0"/>
          </a:p>
          <a:p>
            <a:pPr marL="692150" indent="-229235">
              <a:lnSpc>
                <a:spcPts val="1595"/>
              </a:lnSpc>
              <a:spcBef>
                <a:spcPts val="815"/>
              </a:spcBef>
              <a:buFont typeface="Arial MT"/>
              <a:buChar char="•"/>
              <a:tabLst>
                <a:tab pos="691515" algn="l"/>
                <a:tab pos="692785" algn="l"/>
              </a:tabLst>
            </a:pPr>
            <a:r>
              <a:rPr lang="ru-RU" sz="1600" spc="-10" dirty="0" smtClean="0"/>
              <a:t>разъяснительную,</a:t>
            </a:r>
            <a:r>
              <a:rPr lang="ru-RU" sz="1600" spc="90" dirty="0" smtClean="0"/>
              <a:t> </a:t>
            </a:r>
            <a:r>
              <a:rPr lang="ru-RU" sz="1600" spc="-10" dirty="0" smtClean="0"/>
              <a:t>которая</a:t>
            </a:r>
            <a:r>
              <a:rPr lang="ru-RU" sz="1600" spc="-15" dirty="0" smtClean="0"/>
              <a:t> </a:t>
            </a:r>
            <a:r>
              <a:rPr lang="ru-RU" sz="1600" dirty="0" smtClean="0"/>
              <a:t>состоит</a:t>
            </a:r>
            <a:r>
              <a:rPr lang="ru-RU" sz="1600" spc="25" dirty="0" smtClean="0"/>
              <a:t> </a:t>
            </a:r>
            <a:r>
              <a:rPr lang="ru-RU" sz="1600" spc="-5" dirty="0" smtClean="0"/>
              <a:t>в</a:t>
            </a:r>
            <a:r>
              <a:rPr lang="ru-RU" sz="1600" spc="15" dirty="0" smtClean="0"/>
              <a:t> </a:t>
            </a:r>
            <a:r>
              <a:rPr lang="ru-RU" sz="1600" spc="-10" dirty="0" smtClean="0"/>
              <a:t>проведении</a:t>
            </a:r>
            <a:r>
              <a:rPr lang="ru-RU" sz="1600" spc="40" dirty="0" smtClean="0"/>
              <a:t> </a:t>
            </a:r>
            <a:r>
              <a:rPr lang="ru-RU" sz="1600" spc="-10" dirty="0" smtClean="0"/>
              <a:t>целенаправленной</a:t>
            </a:r>
            <a:r>
              <a:rPr lang="ru-RU" sz="1600" spc="120" dirty="0" smtClean="0"/>
              <a:t> </a:t>
            </a:r>
            <a:r>
              <a:rPr lang="ru-RU" sz="1600" spc="-5" dirty="0" smtClean="0"/>
              <a:t>и</a:t>
            </a:r>
            <a:r>
              <a:rPr lang="ru-RU" sz="1600" spc="15" dirty="0" smtClean="0"/>
              <a:t> </a:t>
            </a:r>
            <a:r>
              <a:rPr lang="ru-RU" sz="1600" spc="-5" dirty="0" smtClean="0"/>
              <a:t>систематической</a:t>
            </a:r>
            <a:r>
              <a:rPr lang="ru-RU" sz="1600" spc="65" dirty="0" smtClean="0"/>
              <a:t> </a:t>
            </a:r>
            <a:r>
              <a:rPr lang="ru-RU" sz="1600" spc="-10" dirty="0" smtClean="0"/>
              <a:t>работы</a:t>
            </a:r>
            <a:r>
              <a:rPr lang="ru-RU" sz="1600" spc="40" dirty="0" smtClean="0"/>
              <a:t> </a:t>
            </a:r>
            <a:r>
              <a:rPr lang="ru-RU" sz="1600" spc="-5" dirty="0" smtClean="0"/>
              <a:t>по</a:t>
            </a:r>
            <a:r>
              <a:rPr lang="ru-RU" sz="1600" dirty="0" smtClean="0"/>
              <a:t> </a:t>
            </a:r>
            <a:r>
              <a:rPr lang="ru-RU" sz="1600" spc="-5" dirty="0" smtClean="0"/>
              <a:t>правовому</a:t>
            </a:r>
            <a:r>
              <a:rPr lang="ru-RU" sz="1600" dirty="0" smtClean="0"/>
              <a:t> </a:t>
            </a:r>
            <a:r>
              <a:rPr lang="ru-RU" sz="1600" spc="-10" dirty="0" smtClean="0"/>
              <a:t>просвещению </a:t>
            </a:r>
            <a:r>
              <a:rPr lang="ru-RU" sz="1600" spc="-5" dirty="0" smtClean="0"/>
              <a:t>участников</a:t>
            </a:r>
            <a:r>
              <a:rPr lang="ru-RU" sz="1600" spc="25" dirty="0" smtClean="0"/>
              <a:t> </a:t>
            </a:r>
            <a:r>
              <a:rPr lang="ru-RU" sz="1600" spc="-10" dirty="0" smtClean="0"/>
              <a:t>избирательного</a:t>
            </a:r>
            <a:r>
              <a:rPr lang="ru-RU" sz="1600" spc="100" dirty="0" smtClean="0"/>
              <a:t> </a:t>
            </a:r>
            <a:r>
              <a:rPr lang="ru-RU" sz="1600" spc="-10" dirty="0" smtClean="0"/>
              <a:t>процесса,</a:t>
            </a:r>
            <a:r>
              <a:rPr lang="ru-RU" sz="1600" spc="75" dirty="0" smtClean="0"/>
              <a:t> </a:t>
            </a:r>
            <a:r>
              <a:rPr lang="ru-RU" sz="1600" spc="-10" dirty="0" smtClean="0"/>
              <a:t>разъяснению</a:t>
            </a:r>
            <a:r>
              <a:rPr lang="ru-RU" sz="1600" spc="65" dirty="0" smtClean="0"/>
              <a:t> </a:t>
            </a:r>
            <a:r>
              <a:rPr lang="ru-RU" sz="1600" spc="-10" dirty="0" smtClean="0"/>
              <a:t>положений</a:t>
            </a:r>
            <a:r>
              <a:rPr lang="ru-RU" sz="1600" spc="50" dirty="0" smtClean="0"/>
              <a:t> </a:t>
            </a:r>
            <a:r>
              <a:rPr lang="ru-RU" sz="1600" spc="-10" dirty="0" smtClean="0"/>
              <a:t>избирательного</a:t>
            </a:r>
            <a:r>
              <a:rPr lang="ru-RU" sz="1600" spc="80" dirty="0" smtClean="0"/>
              <a:t> </a:t>
            </a:r>
            <a:r>
              <a:rPr lang="ru-RU" sz="1600" spc="-5" dirty="0" smtClean="0"/>
              <a:t>законодательства</a:t>
            </a:r>
            <a:r>
              <a:rPr lang="ru-RU" sz="1600" spc="114" dirty="0" smtClean="0"/>
              <a:t> </a:t>
            </a:r>
            <a:r>
              <a:rPr lang="ru-RU" sz="1600" spc="-5" dirty="0" smtClean="0"/>
              <a:t>и</a:t>
            </a:r>
            <a:r>
              <a:rPr lang="ru-RU" sz="1600" spc="20" dirty="0" smtClean="0"/>
              <a:t> </a:t>
            </a:r>
            <a:r>
              <a:rPr lang="ru-RU" sz="1600" spc="-5" dirty="0" smtClean="0"/>
              <a:t>практики</a:t>
            </a:r>
            <a:r>
              <a:rPr lang="ru-RU" sz="1600" spc="45" dirty="0" smtClean="0"/>
              <a:t> </a:t>
            </a:r>
            <a:r>
              <a:rPr lang="ru-RU" sz="1600" spc="-10" dirty="0" smtClean="0"/>
              <a:t>его</a:t>
            </a:r>
            <a:r>
              <a:rPr lang="ru-RU" sz="1600" spc="85" dirty="0" smtClean="0"/>
              <a:t> </a:t>
            </a:r>
            <a:r>
              <a:rPr lang="ru-RU" sz="1600" spc="-10" dirty="0" smtClean="0"/>
              <a:t>применения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3" name="object 3"/>
          <p:cNvSpPr txBox="1"/>
          <p:nvPr/>
        </p:nvSpPr>
        <p:spPr>
          <a:xfrm>
            <a:off x="767892" y="1524000"/>
            <a:ext cx="10791190" cy="2956578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54"/>
              </a:spcBef>
            </a:pPr>
            <a:r>
              <a:rPr sz="2000" b="1" spc="-105" dirty="0">
                <a:solidFill>
                  <a:srgbClr val="014592"/>
                </a:solidFill>
                <a:latin typeface="Arial"/>
                <a:cs typeface="Arial"/>
              </a:rPr>
              <a:t>Информационно-разъяснительная</a:t>
            </a:r>
            <a:r>
              <a:rPr sz="2000" b="1" spc="-100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2000" b="1" spc="-135">
                <a:solidFill>
                  <a:srgbClr val="014592"/>
                </a:solidFill>
                <a:latin typeface="Arial"/>
                <a:cs typeface="Arial"/>
              </a:rPr>
              <a:t>деятельность</a:t>
            </a:r>
            <a:r>
              <a:rPr sz="2000" b="1" spc="-7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lang="ru-RU" sz="2000" b="1" spc="-70" dirty="0" smtClean="0">
                <a:solidFill>
                  <a:srgbClr val="014592"/>
                </a:solidFill>
                <a:latin typeface="Arial"/>
                <a:cs typeface="Arial"/>
              </a:rPr>
              <a:t>( далее ИРД)</a:t>
            </a:r>
            <a:r>
              <a:rPr sz="2000" spc="-5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–</a:t>
            </a:r>
            <a:r>
              <a:rPr sz="2000" spc="2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это</a:t>
            </a:r>
            <a:r>
              <a:rPr sz="20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деятельность</a:t>
            </a:r>
            <a:r>
              <a:rPr sz="20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избирательных</a:t>
            </a:r>
            <a:r>
              <a:rPr sz="2000" spc="1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комиссий</a:t>
            </a:r>
            <a:r>
              <a:rPr sz="20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во</a:t>
            </a:r>
            <a:r>
              <a:rPr sz="20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взаимодействии</a:t>
            </a:r>
            <a:r>
              <a:rPr sz="20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</a:t>
            </a:r>
            <a:r>
              <a:rPr sz="20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органами</a:t>
            </a:r>
            <a:r>
              <a:rPr sz="20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публичной </a:t>
            </a:r>
            <a:r>
              <a:rPr sz="2000" spc="-3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власти,</a:t>
            </a:r>
            <a:r>
              <a:rPr sz="2000" spc="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общественными</a:t>
            </a:r>
            <a:r>
              <a:rPr sz="2000" spc="1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объединениями</a:t>
            </a:r>
            <a:r>
              <a:rPr sz="2000" spc="10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</a:t>
            </a:r>
            <a:r>
              <a:rPr sz="20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формированию</a:t>
            </a:r>
            <a:r>
              <a:rPr sz="20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правовой</a:t>
            </a:r>
            <a:r>
              <a:rPr sz="20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культуры</a:t>
            </a:r>
            <a:r>
              <a:rPr sz="20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избирателей,</a:t>
            </a:r>
            <a:r>
              <a:rPr sz="2000" spc="1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мотивации</a:t>
            </a:r>
            <a:r>
              <a:rPr sz="2000" spc="1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граждан</a:t>
            </a:r>
            <a:r>
              <a:rPr sz="20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</a:t>
            </a:r>
            <a:r>
              <a:rPr sz="20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активное</a:t>
            </a:r>
            <a:r>
              <a:rPr sz="20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участие </a:t>
            </a:r>
            <a:r>
              <a:rPr sz="20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20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политической</a:t>
            </a:r>
            <a:r>
              <a:rPr sz="20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жизни</a:t>
            </a:r>
            <a:r>
              <a:rPr sz="20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страны,</a:t>
            </a:r>
            <a:r>
              <a:rPr sz="20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разъяснение</a:t>
            </a:r>
            <a:r>
              <a:rPr sz="20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особенностей</a:t>
            </a:r>
            <a:r>
              <a:rPr sz="20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национальной</a:t>
            </a:r>
            <a:r>
              <a:rPr sz="20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избирательной</a:t>
            </a:r>
            <a:r>
              <a:rPr sz="2000" spc="10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системы.</a:t>
            </a:r>
            <a:endParaRPr sz="2000">
              <a:latin typeface="Franklin Gothic Medium"/>
              <a:cs typeface="Franklin Gothic Medium"/>
            </a:endParaRPr>
          </a:p>
          <a:p>
            <a:pPr marL="12700">
              <a:lnSpc>
                <a:spcPts val="1595"/>
              </a:lnSpc>
              <a:spcBef>
                <a:spcPts val="820"/>
              </a:spcBef>
            </a:pP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20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узком</a:t>
            </a:r>
            <a:r>
              <a:rPr sz="2000" spc="-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смысле</a:t>
            </a:r>
            <a:r>
              <a:rPr sz="20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понимается</a:t>
            </a:r>
            <a:r>
              <a:rPr sz="20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как</a:t>
            </a:r>
            <a:r>
              <a:rPr sz="20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одно</a:t>
            </a:r>
            <a:r>
              <a:rPr sz="20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</a:t>
            </a:r>
            <a:r>
              <a:rPr sz="20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направлений</a:t>
            </a:r>
            <a:r>
              <a:rPr sz="20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деятельности</a:t>
            </a:r>
            <a:r>
              <a:rPr sz="20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избирательных</a:t>
            </a:r>
            <a:r>
              <a:rPr sz="20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комиссий</a:t>
            </a:r>
            <a:r>
              <a:rPr sz="20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</a:t>
            </a:r>
            <a:r>
              <a:rPr sz="20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информированию</a:t>
            </a:r>
            <a:r>
              <a:rPr sz="20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</a:t>
            </a:r>
            <a:r>
              <a:rPr sz="2000" spc="1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2000" spc="25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ходе</a:t>
            </a:r>
            <a:r>
              <a:rPr lang="ru-RU" sz="2000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подготовки</a:t>
            </a:r>
            <a:r>
              <a:rPr sz="2000" spc="-2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20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проведения</a:t>
            </a:r>
            <a:r>
              <a:rPr sz="20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конкретной</a:t>
            </a:r>
            <a:r>
              <a:rPr sz="20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избирательной</a:t>
            </a:r>
            <a:r>
              <a:rPr sz="2000" spc="11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2000" spc="-5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кампании</a:t>
            </a:r>
            <a:endParaRPr lang="ru-RU" sz="2000" spc="-5" dirty="0" smtClean="0">
              <a:solidFill>
                <a:srgbClr val="014592"/>
              </a:solidFill>
              <a:latin typeface="Franklin Gothic Medium"/>
              <a:cs typeface="Franklin Gothic Medium"/>
            </a:endParaRPr>
          </a:p>
          <a:p>
            <a:pPr marL="12700">
              <a:lnSpc>
                <a:spcPts val="1595"/>
              </a:lnSpc>
            </a:pPr>
            <a:endParaRPr lang="ru-RU" sz="1400" spc="-5" dirty="0">
              <a:solidFill>
                <a:srgbClr val="014592"/>
              </a:solidFill>
              <a:latin typeface="Franklin Gothic Medium"/>
              <a:cs typeface="Franklin Gothic Medium"/>
            </a:endParaRPr>
          </a:p>
          <a:p>
            <a:pPr marL="12700">
              <a:lnSpc>
                <a:spcPts val="1595"/>
              </a:lnSpc>
            </a:pPr>
            <a:endParaRPr lang="ru-RU" sz="1400" spc="-5" dirty="0" smtClean="0">
              <a:solidFill>
                <a:srgbClr val="014592"/>
              </a:solidFill>
              <a:latin typeface="Franklin Gothic Medium"/>
              <a:cs typeface="Franklin Gothic Medium"/>
            </a:endParaRPr>
          </a:p>
          <a:p>
            <a:pPr marL="12700">
              <a:lnSpc>
                <a:spcPts val="1595"/>
              </a:lnSpc>
            </a:pPr>
            <a:endParaRPr lang="ru-RU" sz="1400" spc="-5" dirty="0">
              <a:solidFill>
                <a:srgbClr val="014592"/>
              </a:solidFill>
              <a:latin typeface="Franklin Gothic Medium"/>
              <a:cs typeface="Franklin Gothic Medium"/>
            </a:endParaRPr>
          </a:p>
          <a:p>
            <a:pPr marL="12700">
              <a:lnSpc>
                <a:spcPts val="1595"/>
              </a:lnSpc>
            </a:pP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39" y="1603247"/>
            <a:ext cx="521207" cy="521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987" y="0"/>
            <a:ext cx="1206838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9810" y="567689"/>
            <a:ext cx="7612379" cy="615553"/>
          </a:xfrm>
        </p:spPr>
        <p:txBody>
          <a:bodyPr/>
          <a:lstStyle/>
          <a:p>
            <a:r>
              <a:rPr lang="ru-RU" spc="-185" dirty="0" smtClean="0"/>
              <a:t>ЦЕЛИ</a:t>
            </a:r>
            <a:r>
              <a:rPr lang="ru-RU" spc="-110" dirty="0" smtClean="0"/>
              <a:t> </a:t>
            </a:r>
            <a:r>
              <a:rPr lang="ru-RU" spc="-190" dirty="0" smtClean="0"/>
              <a:t>ИНФОРМАЦИОННО-РАЗЪЯСНИТЕЛЬНОЙ</a:t>
            </a:r>
            <a:r>
              <a:rPr lang="ru-RU" spc="-110" dirty="0" smtClean="0"/>
              <a:t> </a:t>
            </a:r>
            <a:r>
              <a:rPr lang="ru-RU" spc="-215" dirty="0" smtClean="0"/>
              <a:t>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821" y="1524000"/>
            <a:ext cx="11392357" cy="2328843"/>
          </a:xfrm>
        </p:spPr>
        <p:txBody>
          <a:bodyPr/>
          <a:lstStyle/>
          <a:p>
            <a:pPr marL="241300" marR="245745" indent="-228600">
              <a:lnSpc>
                <a:spcPts val="1510"/>
              </a:lnSpc>
              <a:spcBef>
                <a:spcPts val="985"/>
              </a:spcBef>
              <a:buFont typeface="Wingdings"/>
              <a:buChar char=""/>
              <a:tabLst>
                <a:tab pos="241300" algn="l"/>
              </a:tabLst>
            </a:pPr>
            <a:r>
              <a:rPr lang="ru-RU" sz="2000" spc="-5" dirty="0" smtClean="0"/>
              <a:t>создание </a:t>
            </a:r>
            <a:r>
              <a:rPr lang="ru-RU" sz="2000" spc="-10" dirty="0" smtClean="0"/>
              <a:t>условий </a:t>
            </a:r>
            <a:r>
              <a:rPr lang="ru-RU" sz="2000" spc="-5" dirty="0" smtClean="0"/>
              <a:t>для </a:t>
            </a:r>
            <a:r>
              <a:rPr lang="ru-RU" sz="2000" spc="-10" dirty="0" smtClean="0"/>
              <a:t>эффективной </a:t>
            </a:r>
            <a:r>
              <a:rPr lang="ru-RU" sz="2000" spc="-15" dirty="0" smtClean="0"/>
              <a:t>реализации</a:t>
            </a:r>
            <a:r>
              <a:rPr lang="ru-RU" sz="2000" spc="-10" dirty="0" smtClean="0"/>
              <a:t> избирательных</a:t>
            </a:r>
            <a:r>
              <a:rPr lang="ru-RU" sz="2000" spc="-5" dirty="0" smtClean="0"/>
              <a:t> </a:t>
            </a:r>
            <a:r>
              <a:rPr lang="ru-RU" sz="2000" spc="-10" dirty="0" smtClean="0"/>
              <a:t>прав граждан, </a:t>
            </a:r>
            <a:r>
              <a:rPr lang="ru-RU" sz="2000" spc="-5" dirty="0" smtClean="0"/>
              <a:t>а также принципов свободных и открытых </a:t>
            </a:r>
            <a:r>
              <a:rPr lang="ru-RU" sz="2000" spc="-335" dirty="0" smtClean="0"/>
              <a:t> </a:t>
            </a:r>
            <a:r>
              <a:rPr lang="ru-RU" sz="2000" spc="-10" dirty="0" smtClean="0"/>
              <a:t>выборов</a:t>
            </a:r>
            <a:endParaRPr lang="ru-RU" sz="2000" dirty="0" smtClean="0"/>
          </a:p>
          <a:p>
            <a:pPr marL="241300" marR="274320" indent="-228600">
              <a:lnSpc>
                <a:spcPts val="1510"/>
              </a:lnSpc>
              <a:spcBef>
                <a:spcPts val="990"/>
              </a:spcBef>
              <a:buFont typeface="Wingdings"/>
              <a:buChar char=""/>
              <a:tabLst>
                <a:tab pos="241300" algn="l"/>
              </a:tabLst>
            </a:pPr>
            <a:r>
              <a:rPr lang="ru-RU" sz="2000" spc="-10" dirty="0" smtClean="0"/>
              <a:t>поддержание</a:t>
            </a:r>
            <a:r>
              <a:rPr lang="ru-RU" sz="2000" spc="60" dirty="0" smtClean="0"/>
              <a:t> </a:t>
            </a:r>
            <a:r>
              <a:rPr lang="ru-RU" sz="2000" spc="-10" dirty="0" smtClean="0"/>
              <a:t>атмосферы</a:t>
            </a:r>
            <a:r>
              <a:rPr lang="ru-RU" sz="2000" spc="50" dirty="0" smtClean="0"/>
              <a:t> </a:t>
            </a:r>
            <a:r>
              <a:rPr lang="ru-RU" sz="2000" spc="-5" dirty="0" smtClean="0"/>
              <a:t>открытости</a:t>
            </a:r>
            <a:r>
              <a:rPr lang="ru-RU" sz="2000" spc="20" dirty="0" smtClean="0"/>
              <a:t> </a:t>
            </a:r>
            <a:r>
              <a:rPr lang="ru-RU" sz="2000" spc="-5" dirty="0" smtClean="0"/>
              <a:t>и</a:t>
            </a:r>
            <a:r>
              <a:rPr lang="ru-RU" sz="2000" spc="20" dirty="0" smtClean="0"/>
              <a:t> </a:t>
            </a:r>
            <a:r>
              <a:rPr lang="ru-RU" sz="2000" spc="-10" dirty="0" smtClean="0"/>
              <a:t>гласности,</a:t>
            </a:r>
            <a:r>
              <a:rPr lang="ru-RU" sz="2000" spc="50" dirty="0" smtClean="0"/>
              <a:t> </a:t>
            </a:r>
            <a:r>
              <a:rPr lang="ru-RU" sz="2000" spc="-10" dirty="0" smtClean="0"/>
              <a:t>повышение</a:t>
            </a:r>
            <a:r>
              <a:rPr lang="ru-RU" sz="2000" spc="35" dirty="0" smtClean="0"/>
              <a:t> </a:t>
            </a:r>
            <a:r>
              <a:rPr lang="ru-RU" sz="2000" spc="-10" dirty="0" smtClean="0"/>
              <a:t>доверия</a:t>
            </a:r>
            <a:r>
              <a:rPr lang="ru-RU" sz="2000" spc="45" dirty="0" smtClean="0"/>
              <a:t> </a:t>
            </a:r>
            <a:r>
              <a:rPr lang="ru-RU" sz="2000" spc="-5" dirty="0" smtClean="0"/>
              <a:t>к</a:t>
            </a:r>
            <a:r>
              <a:rPr lang="ru-RU" sz="2000" spc="20" dirty="0" smtClean="0"/>
              <a:t> </a:t>
            </a:r>
            <a:r>
              <a:rPr lang="ru-RU" sz="2000" spc="-5" dirty="0" smtClean="0"/>
              <a:t>власти,</a:t>
            </a:r>
            <a:r>
              <a:rPr lang="ru-RU" sz="2000" spc="45" dirty="0" smtClean="0"/>
              <a:t> </a:t>
            </a:r>
            <a:r>
              <a:rPr lang="ru-RU" sz="2000" spc="-10" dirty="0" smtClean="0"/>
              <a:t>избирательной</a:t>
            </a:r>
            <a:r>
              <a:rPr lang="ru-RU" sz="2000" spc="130" dirty="0" smtClean="0"/>
              <a:t> </a:t>
            </a:r>
            <a:r>
              <a:rPr lang="ru-RU" sz="2000" spc="-5" dirty="0" smtClean="0"/>
              <a:t>системе,</a:t>
            </a:r>
            <a:r>
              <a:rPr lang="ru-RU" sz="2000" spc="45" dirty="0" smtClean="0"/>
              <a:t> </a:t>
            </a:r>
            <a:r>
              <a:rPr lang="ru-RU" sz="2000" spc="-10" dirty="0" smtClean="0"/>
              <a:t>организаторам </a:t>
            </a:r>
            <a:r>
              <a:rPr lang="ru-RU" sz="2000" spc="-335" dirty="0" smtClean="0"/>
              <a:t> </a:t>
            </a:r>
            <a:r>
              <a:rPr lang="ru-RU" sz="2000" spc="-10" dirty="0" smtClean="0"/>
              <a:t>выборов</a:t>
            </a:r>
            <a:endParaRPr lang="ru-RU" sz="2000" dirty="0" smtClean="0"/>
          </a:p>
          <a:p>
            <a:pPr marL="241300" indent="-228600">
              <a:lnSpc>
                <a:spcPts val="1595"/>
              </a:lnSpc>
              <a:spcBef>
                <a:spcPts val="819"/>
              </a:spcBef>
              <a:buFont typeface="Wingdings"/>
              <a:buChar char=""/>
              <a:tabLst>
                <a:tab pos="241300" algn="l"/>
              </a:tabLst>
            </a:pPr>
            <a:r>
              <a:rPr lang="ru-RU" sz="2000" spc="-10" dirty="0" smtClean="0"/>
              <a:t>повышение</a:t>
            </a:r>
            <a:r>
              <a:rPr lang="ru-RU" sz="2000" spc="30" dirty="0" smtClean="0"/>
              <a:t> </a:t>
            </a:r>
            <a:r>
              <a:rPr lang="ru-RU" sz="2000" spc="-5" dirty="0" smtClean="0"/>
              <a:t>правовой</a:t>
            </a:r>
            <a:r>
              <a:rPr lang="ru-RU" sz="2000" spc="45" dirty="0" smtClean="0"/>
              <a:t> </a:t>
            </a:r>
            <a:r>
              <a:rPr lang="ru-RU" sz="2000" spc="-10" dirty="0" smtClean="0"/>
              <a:t>культуры</a:t>
            </a:r>
            <a:r>
              <a:rPr lang="ru-RU" sz="2000" spc="15" dirty="0" smtClean="0"/>
              <a:t> </a:t>
            </a:r>
            <a:r>
              <a:rPr lang="ru-RU" sz="2000" spc="-10" dirty="0" smtClean="0"/>
              <a:t>избирателей,</a:t>
            </a:r>
            <a:r>
              <a:rPr lang="ru-RU" sz="2000" spc="125" dirty="0" smtClean="0"/>
              <a:t> </a:t>
            </a:r>
            <a:r>
              <a:rPr lang="ru-RU" sz="2000" spc="-5" dirty="0" smtClean="0"/>
              <a:t>организаторов</a:t>
            </a:r>
            <a:r>
              <a:rPr lang="ru-RU" sz="2000" spc="45" dirty="0" smtClean="0"/>
              <a:t> </a:t>
            </a:r>
            <a:r>
              <a:rPr lang="ru-RU" sz="2000" spc="-10" dirty="0" smtClean="0"/>
              <a:t>выборов,</a:t>
            </a:r>
            <a:r>
              <a:rPr lang="ru-RU" sz="2000" spc="50" dirty="0" smtClean="0"/>
              <a:t> </a:t>
            </a:r>
            <a:r>
              <a:rPr lang="ru-RU" sz="2000" spc="-10" dirty="0" smtClean="0"/>
              <a:t>представителей</a:t>
            </a:r>
            <a:r>
              <a:rPr lang="ru-RU" sz="2000" spc="120" dirty="0" smtClean="0"/>
              <a:t> </a:t>
            </a:r>
            <a:r>
              <a:rPr lang="ru-RU" sz="2000" spc="-10" dirty="0" smtClean="0"/>
              <a:t>политических</a:t>
            </a:r>
            <a:r>
              <a:rPr lang="ru-RU" sz="2000" spc="50" dirty="0" smtClean="0"/>
              <a:t> </a:t>
            </a:r>
            <a:r>
              <a:rPr lang="ru-RU" sz="2000" spc="-5" dirty="0" smtClean="0"/>
              <a:t>партий,</a:t>
            </a:r>
            <a:r>
              <a:rPr lang="ru-RU" sz="2000" spc="20" dirty="0" smtClean="0"/>
              <a:t> </a:t>
            </a:r>
            <a:r>
              <a:rPr lang="ru-RU" sz="2000" spc="-5" dirty="0" smtClean="0"/>
              <a:t>общественных </a:t>
            </a:r>
            <a:r>
              <a:rPr lang="ru-RU" sz="2000" spc="-10" dirty="0" smtClean="0"/>
              <a:t>объединений,</a:t>
            </a:r>
            <a:r>
              <a:rPr lang="ru-RU" sz="2000" spc="85" dirty="0" smtClean="0"/>
              <a:t> </a:t>
            </a:r>
            <a:r>
              <a:rPr lang="ru-RU" sz="2000" spc="-5" dirty="0" smtClean="0"/>
              <a:t>иных</a:t>
            </a:r>
            <a:r>
              <a:rPr lang="ru-RU" sz="2000" spc="-10" dirty="0" smtClean="0"/>
              <a:t> </a:t>
            </a:r>
            <a:r>
              <a:rPr lang="ru-RU" sz="2000" spc="-5" dirty="0" smtClean="0"/>
              <a:t>участников</a:t>
            </a:r>
            <a:r>
              <a:rPr lang="ru-RU" sz="2000" spc="15" dirty="0" smtClean="0"/>
              <a:t> </a:t>
            </a:r>
            <a:r>
              <a:rPr lang="ru-RU" sz="2000" spc="-10" dirty="0" smtClean="0"/>
              <a:t>избирательного</a:t>
            </a:r>
            <a:r>
              <a:rPr lang="ru-RU" sz="2000" spc="90" dirty="0" smtClean="0"/>
              <a:t> </a:t>
            </a:r>
            <a:r>
              <a:rPr lang="ru-RU" sz="2000" spc="-10" dirty="0" smtClean="0"/>
              <a:t>процесса</a:t>
            </a:r>
            <a:endParaRPr lang="ru-RU" sz="2000" dirty="0" smtClean="0"/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41300" algn="l"/>
              </a:tabLst>
            </a:pPr>
            <a:r>
              <a:rPr lang="ru-RU" sz="2000" spc="-10" dirty="0" smtClean="0"/>
              <a:t>активизация</a:t>
            </a:r>
            <a:r>
              <a:rPr lang="ru-RU" sz="2000" spc="75" dirty="0" smtClean="0"/>
              <a:t> </a:t>
            </a:r>
            <a:r>
              <a:rPr lang="ru-RU" sz="2000" spc="-5" dirty="0" smtClean="0"/>
              <a:t>участия</a:t>
            </a:r>
            <a:r>
              <a:rPr lang="ru-RU" sz="2000" spc="35" dirty="0" smtClean="0"/>
              <a:t> </a:t>
            </a:r>
            <a:r>
              <a:rPr lang="ru-RU" sz="2000" spc="-10" dirty="0" smtClean="0"/>
              <a:t>избирателей</a:t>
            </a:r>
            <a:r>
              <a:rPr lang="ru-RU" sz="2000" spc="110" dirty="0" smtClean="0"/>
              <a:t> </a:t>
            </a:r>
            <a:r>
              <a:rPr lang="ru-RU" sz="2000" spc="-5" dirty="0" smtClean="0"/>
              <a:t>в</a:t>
            </a:r>
            <a:r>
              <a:rPr lang="ru-RU" sz="2000" spc="20" dirty="0" smtClean="0"/>
              <a:t> </a:t>
            </a:r>
            <a:r>
              <a:rPr lang="ru-RU" sz="2000" spc="-10" dirty="0" smtClean="0"/>
              <a:t>федеральных,</a:t>
            </a:r>
            <a:r>
              <a:rPr lang="ru-RU" sz="2000" spc="90" dirty="0" smtClean="0"/>
              <a:t> </a:t>
            </a:r>
            <a:r>
              <a:rPr lang="ru-RU" sz="2000" spc="-10" dirty="0" smtClean="0"/>
              <a:t>региональных</a:t>
            </a:r>
            <a:r>
              <a:rPr lang="ru-RU" sz="2000" spc="70" dirty="0" smtClean="0"/>
              <a:t> </a:t>
            </a:r>
            <a:r>
              <a:rPr lang="ru-RU" sz="2000" spc="-5" dirty="0" smtClean="0"/>
              <a:t>и</a:t>
            </a:r>
            <a:r>
              <a:rPr lang="ru-RU" sz="2000" spc="15" dirty="0" smtClean="0"/>
              <a:t> </a:t>
            </a:r>
            <a:r>
              <a:rPr lang="ru-RU" sz="2000" spc="-10" dirty="0" smtClean="0"/>
              <a:t>муниципальных</a:t>
            </a:r>
            <a:r>
              <a:rPr lang="ru-RU" sz="2000" spc="50" dirty="0" smtClean="0"/>
              <a:t> </a:t>
            </a:r>
            <a:r>
              <a:rPr lang="ru-RU" sz="2000" spc="-10" dirty="0" smtClean="0"/>
              <a:t>избирательных</a:t>
            </a:r>
            <a:r>
              <a:rPr lang="ru-RU" sz="2000" spc="100" dirty="0" smtClean="0"/>
              <a:t> </a:t>
            </a:r>
            <a:r>
              <a:rPr lang="ru-RU" sz="2000" spc="-10" dirty="0" smtClean="0"/>
              <a:t>кампаниях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9214" y="265633"/>
            <a:ext cx="72097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9" dirty="0"/>
              <a:t>ИЗБИРАТЕЛЬНЫЕ</a:t>
            </a:r>
            <a:r>
              <a:rPr spc="-130" dirty="0"/>
              <a:t> </a:t>
            </a:r>
            <a:r>
              <a:rPr spc="-160" dirty="0"/>
              <a:t>КОМИССИИ</a:t>
            </a:r>
            <a:r>
              <a:rPr spc="-130" dirty="0"/>
              <a:t> </a:t>
            </a:r>
            <a:r>
              <a:rPr spc="-235" dirty="0"/>
              <a:t>В</a:t>
            </a:r>
            <a:r>
              <a:rPr spc="-40" dirty="0"/>
              <a:t> </a:t>
            </a:r>
            <a:r>
              <a:rPr spc="-155" dirty="0"/>
              <a:t>РАМКАХ</a:t>
            </a:r>
            <a:r>
              <a:rPr spc="-120" dirty="0"/>
              <a:t> </a:t>
            </a:r>
            <a:r>
              <a:rPr spc="-215" dirty="0"/>
              <a:t>СВОИХ</a:t>
            </a:r>
            <a:r>
              <a:rPr spc="-90" dirty="0"/>
              <a:t> </a:t>
            </a:r>
            <a:r>
              <a:rPr spc="-200" dirty="0"/>
              <a:t>ПОЛНОМОЧИЙ: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761745"/>
            <a:ext cx="10307955" cy="496697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241300" marR="5080" indent="-228600">
              <a:lnSpc>
                <a:spcPts val="1510"/>
              </a:lnSpc>
              <a:spcBef>
                <a:spcPts val="28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обеспечивают</a:t>
            </a:r>
            <a:r>
              <a:rPr sz="14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информирование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</a:t>
            </a:r>
            <a:r>
              <a:rPr sz="1400" spc="114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сроках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порядке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осуществления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избирательных</a:t>
            </a:r>
            <a:r>
              <a:rPr sz="1400" spc="1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действий,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ходе</a:t>
            </a:r>
            <a:r>
              <a:rPr sz="1400" spc="-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избирательной </a:t>
            </a:r>
            <a:r>
              <a:rPr sz="1400" spc="-3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кампании,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также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кандидатах,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избирательных</a:t>
            </a:r>
            <a:r>
              <a:rPr sz="14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объединениях,</a:t>
            </a:r>
            <a:r>
              <a:rPr sz="1400" spc="8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выдвинувших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кандидатов,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списки</a:t>
            </a:r>
            <a:r>
              <a:rPr sz="1400" spc="1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ts val="1595"/>
              </a:lnSpc>
              <a:spcBef>
                <a:spcPts val="7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информируют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участников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избирательного</a:t>
            </a:r>
            <a:r>
              <a:rPr sz="14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процесса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сведениях,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представленных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кандидатами,</a:t>
            </a:r>
            <a:r>
              <a:rPr sz="14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выдвинутыми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по</a:t>
            </a:r>
            <a:endParaRPr sz="1400">
              <a:latin typeface="Franklin Gothic Medium"/>
              <a:cs typeface="Franklin Gothic Medium"/>
            </a:endParaRPr>
          </a:p>
          <a:p>
            <a:pPr marL="241300">
              <a:lnSpc>
                <a:spcPts val="1595"/>
              </a:lnSpc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одномандатному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избирательному</a:t>
            </a:r>
            <a:r>
              <a:rPr sz="1400" spc="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округу,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обеспечивают</a:t>
            </a:r>
            <a:r>
              <a:rPr sz="1400" spc="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публикацию</a:t>
            </a:r>
            <a:r>
              <a:rPr sz="1400" spc="9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сведений</a:t>
            </a:r>
            <a:r>
              <a:rPr sz="1400" spc="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зарегистрированных</a:t>
            </a:r>
            <a:r>
              <a:rPr sz="1400" spc="1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кандидатах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ts val="1595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осуществляют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контроль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соблюдением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правил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порядка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информирования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избирателей,</a:t>
            </a:r>
            <a:r>
              <a:rPr sz="1400" spc="114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проведения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предвыборной</a:t>
            </a:r>
            <a:endParaRPr sz="1400">
              <a:latin typeface="Franklin Gothic Medium"/>
              <a:cs typeface="Franklin Gothic Medium"/>
            </a:endParaRPr>
          </a:p>
          <a:p>
            <a:pPr marL="241300">
              <a:lnSpc>
                <a:spcPts val="1595"/>
              </a:lnSpc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агитации</a:t>
            </a:r>
            <a:r>
              <a:rPr sz="1400" spc="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соответствующей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территории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ts val="1595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осуществляют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меры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организации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единого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порядка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распределения</a:t>
            </a:r>
            <a:r>
              <a:rPr sz="1400" spc="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эфирного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времени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печатной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площади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между</a:t>
            </a:r>
            <a:endParaRPr sz="1400">
              <a:latin typeface="Franklin Gothic Medium"/>
              <a:cs typeface="Franklin Gothic Medium"/>
            </a:endParaRPr>
          </a:p>
          <a:p>
            <a:pPr marL="241300" marR="21590">
              <a:lnSpc>
                <a:spcPts val="1510"/>
              </a:lnSpc>
              <a:spcBef>
                <a:spcPts val="110"/>
              </a:spcBef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зарегистрированными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кандидатами, избирательными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объединениями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для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проведения предвыборной агитации,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установления </a:t>
            </a:r>
            <a:r>
              <a:rPr sz="1400" spc="-3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итогов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голосования,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определения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результатов</a:t>
            </a:r>
            <a:r>
              <a:rPr sz="14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выборов,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также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порядка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опубликования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итогов голосования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результатов</a:t>
            </a:r>
            <a:endParaRPr sz="1400">
              <a:latin typeface="Franklin Gothic Medium"/>
              <a:cs typeface="Franklin Gothic Medium"/>
            </a:endParaRPr>
          </a:p>
          <a:p>
            <a:pPr marL="241300">
              <a:lnSpc>
                <a:spcPts val="1495"/>
              </a:lnSpc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выборов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600">
              <a:latin typeface="Franklin Gothic Medium"/>
              <a:cs typeface="Franklin Gothic Medium"/>
            </a:endParaRPr>
          </a:p>
          <a:p>
            <a:pPr marL="975994">
              <a:lnSpc>
                <a:spcPct val="100000"/>
              </a:lnSpc>
              <a:spcBef>
                <a:spcPts val="1050"/>
              </a:spcBef>
            </a:pPr>
            <a:r>
              <a:rPr sz="2000" b="1" spc="-23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04">
                <a:solidFill>
                  <a:srgbClr val="FF0000"/>
                </a:solidFill>
                <a:latin typeface="Arial"/>
                <a:cs typeface="Arial"/>
              </a:rPr>
              <a:t>ПОЛНОМОЧИЯ</a:t>
            </a:r>
            <a:r>
              <a:rPr sz="2000" b="1" spc="-1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25" smtClean="0">
                <a:solidFill>
                  <a:srgbClr val="FF0000"/>
                </a:solidFill>
                <a:latin typeface="Arial"/>
                <a:cs typeface="Arial"/>
              </a:rPr>
              <a:t>ИЗБИРАТЕЛЬНЫХ</a:t>
            </a:r>
            <a:r>
              <a:rPr sz="2000" b="1" spc="-11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FF0000"/>
                </a:solidFill>
                <a:latin typeface="Arial"/>
                <a:cs typeface="Arial"/>
              </a:rPr>
              <a:t>КОМИССИЙ</a:t>
            </a:r>
            <a:r>
              <a:rPr sz="20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29" dirty="0">
                <a:solidFill>
                  <a:srgbClr val="FF0000"/>
                </a:solidFill>
                <a:latin typeface="Arial"/>
                <a:cs typeface="Arial"/>
              </a:rPr>
              <a:t>ВХОДИТ: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Arial"/>
              <a:cs typeface="Arial"/>
            </a:endParaRPr>
          </a:p>
          <a:p>
            <a:pPr marL="241300" indent="-228600">
              <a:lnSpc>
                <a:spcPts val="1595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осуществление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контроля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подготовкой и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проведением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выборов,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соблюдением</a:t>
            </a:r>
            <a:r>
              <a:rPr sz="1400" spc="9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избирательных</a:t>
            </a:r>
            <a:r>
              <a:rPr sz="1400" spc="1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прав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граждан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</a:t>
            </a:r>
            <a:endParaRPr sz="1400">
              <a:latin typeface="Franklin Gothic Medium"/>
              <a:cs typeface="Franklin Gothic Medium"/>
            </a:endParaRPr>
          </a:p>
          <a:p>
            <a:pPr marL="241300" marR="289560">
              <a:lnSpc>
                <a:spcPts val="1510"/>
              </a:lnSpc>
              <a:spcBef>
                <a:spcPts val="105"/>
              </a:spcBef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соответствующей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территории,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информирование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</a:t>
            </a:r>
            <a:r>
              <a:rPr sz="1400" spc="114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месте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нахождения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номерах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телефонов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территориальной</a:t>
            </a:r>
            <a:r>
              <a:rPr sz="1400" spc="9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 </a:t>
            </a:r>
            <a:r>
              <a:rPr sz="1400" spc="-3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участковых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избирательных</a:t>
            </a:r>
            <a:r>
              <a:rPr sz="1400" spc="9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комиссий</a:t>
            </a:r>
            <a:endParaRPr sz="1400">
              <a:latin typeface="Franklin Gothic Medium"/>
              <a:cs typeface="Franklin Gothic Medium"/>
            </a:endParaRPr>
          </a:p>
          <a:p>
            <a:pPr marL="241300" marR="949960" indent="-228600">
              <a:lnSpc>
                <a:spcPts val="1510"/>
              </a:lnSpc>
              <a:spcBef>
                <a:spcPts val="9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осуществление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контроля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соблюдением</a:t>
            </a:r>
            <a:r>
              <a:rPr sz="14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соответствующей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территории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порядка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информирования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избирателей, </a:t>
            </a:r>
            <a:r>
              <a:rPr sz="1400" spc="-3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проведения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предвыборной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агитации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ts val="1595"/>
              </a:lnSpc>
              <a:spcBef>
                <a:spcPts val="81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обеспечение</a:t>
            </a:r>
            <a:r>
              <a:rPr sz="1400" spc="8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информирования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</a:t>
            </a:r>
            <a:r>
              <a:rPr sz="1400" spc="1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сроках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порядке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осуществления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избирательных</a:t>
            </a:r>
            <a:r>
              <a:rPr sz="1400" spc="1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действий,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ходе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избирательной</a:t>
            </a:r>
            <a:endParaRPr sz="1400">
              <a:latin typeface="Franklin Gothic Medium"/>
              <a:cs typeface="Franklin Gothic Medium"/>
            </a:endParaRPr>
          </a:p>
          <a:p>
            <a:pPr marL="241300">
              <a:lnSpc>
                <a:spcPts val="1595"/>
              </a:lnSpc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кампании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572000"/>
            <a:ext cx="2376487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481512"/>
            <a:ext cx="1727200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396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1825" y="207390"/>
            <a:ext cx="532130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pc="-265" dirty="0"/>
              <a:t>О</a:t>
            </a:r>
            <a:r>
              <a:rPr spc="-220" dirty="0"/>
              <a:t>Б</a:t>
            </a:r>
            <a:r>
              <a:rPr spc="-265" dirty="0"/>
              <a:t>О</a:t>
            </a:r>
            <a:r>
              <a:rPr spc="-120" dirty="0"/>
              <a:t>Р</a:t>
            </a:r>
            <a:r>
              <a:rPr spc="-315" dirty="0"/>
              <a:t>У</a:t>
            </a:r>
            <a:r>
              <a:rPr spc="-240" dirty="0"/>
              <a:t>Д</a:t>
            </a:r>
            <a:r>
              <a:rPr spc="-254" dirty="0"/>
              <a:t>О</a:t>
            </a:r>
            <a:r>
              <a:rPr spc="-250" dirty="0"/>
              <a:t>В</a:t>
            </a:r>
            <a:r>
              <a:rPr spc="-229" dirty="0"/>
              <a:t>А</a:t>
            </a:r>
            <a:r>
              <a:rPr spc="-200" dirty="0"/>
              <a:t>НИ</a:t>
            </a:r>
            <a:r>
              <a:rPr spc="-180" dirty="0"/>
              <a:t>Е</a:t>
            </a:r>
            <a:r>
              <a:rPr spc="-114" dirty="0"/>
              <a:t> </a:t>
            </a:r>
            <a:r>
              <a:rPr spc="-100"/>
              <a:t>И</a:t>
            </a:r>
            <a:r>
              <a:rPr spc="-155"/>
              <a:t>Н</a:t>
            </a:r>
            <a:r>
              <a:rPr spc="-200"/>
              <a:t>Ф</a:t>
            </a:r>
            <a:r>
              <a:rPr spc="-265"/>
              <a:t>О</a:t>
            </a:r>
            <a:r>
              <a:rPr spc="-145"/>
              <a:t>Р</a:t>
            </a:r>
            <a:r>
              <a:rPr spc="-90"/>
              <a:t>М</a:t>
            </a:r>
            <a:r>
              <a:rPr spc="-229"/>
              <a:t>А</a:t>
            </a:r>
            <a:r>
              <a:rPr spc="-195"/>
              <a:t>ЦИ</a:t>
            </a:r>
            <a:r>
              <a:rPr spc="-190"/>
              <a:t>О</a:t>
            </a:r>
            <a:r>
              <a:rPr spc="-175"/>
              <a:t>Н</a:t>
            </a:r>
            <a:r>
              <a:rPr spc="-160"/>
              <a:t>Н</a:t>
            </a:r>
            <a:r>
              <a:rPr spc="-265"/>
              <a:t>О</a:t>
            </a:r>
            <a:r>
              <a:rPr spc="-300"/>
              <a:t>Г</a:t>
            </a:r>
            <a:r>
              <a:rPr spc="-275"/>
              <a:t>О</a:t>
            </a:r>
            <a:r>
              <a:rPr spc="-114"/>
              <a:t> </a:t>
            </a:r>
            <a:r>
              <a:rPr spc="-280" smtClean="0"/>
              <a:t>С</a:t>
            </a:r>
            <a:r>
              <a:rPr spc="-245" smtClean="0"/>
              <a:t>Т</a:t>
            </a:r>
            <a:r>
              <a:rPr spc="-235" smtClean="0"/>
              <a:t>Е</a:t>
            </a:r>
            <a:r>
              <a:rPr spc="-155" smtClean="0"/>
              <a:t>Н</a:t>
            </a:r>
            <a:r>
              <a:rPr spc="-235" smtClean="0"/>
              <a:t>ДА</a:t>
            </a:r>
            <a:r>
              <a:rPr lang="ru-RU" spc="-235" dirty="0" smtClean="0"/>
              <a:t/>
            </a:r>
            <a:br>
              <a:rPr lang="ru-RU" spc="-235" dirty="0" smtClean="0"/>
            </a:br>
            <a:endParaRPr spc="-235" dirty="0"/>
          </a:p>
        </p:txBody>
      </p:sp>
      <p:sp>
        <p:nvSpPr>
          <p:cNvPr id="3" name="object 3"/>
          <p:cNvSpPr txBox="1"/>
          <p:nvPr/>
        </p:nvSpPr>
        <p:spPr>
          <a:xfrm>
            <a:off x="1160780" y="897458"/>
            <a:ext cx="10339070" cy="4862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95"/>
              </a:spcBef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нем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размещается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b="1" spc="-114" dirty="0">
                <a:solidFill>
                  <a:srgbClr val="014592"/>
                </a:solidFill>
                <a:latin typeface="Arial"/>
                <a:cs typeface="Arial"/>
              </a:rPr>
              <a:t>следующая</a:t>
            </a:r>
            <a:r>
              <a:rPr sz="1400" b="1" spc="-105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srgbClr val="014592"/>
                </a:solidFill>
                <a:latin typeface="Arial"/>
                <a:cs typeface="Arial"/>
              </a:rPr>
              <a:t>информация</a:t>
            </a:r>
            <a:r>
              <a:rPr sz="1400" b="1" spc="-120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обо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всех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кандидатах,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списках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кандидатов,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избирательных</a:t>
            </a:r>
            <a:r>
              <a:rPr sz="14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объединениях,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ts val="1595"/>
              </a:lnSpc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внесенных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бюллетень: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ts val="1595"/>
              </a:lnSpc>
              <a:spcBef>
                <a:spcPts val="815"/>
              </a:spcBef>
              <a:buFont typeface="Wingdings"/>
              <a:buChar char=""/>
              <a:tabLst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биографические</a:t>
            </a:r>
            <a:r>
              <a:rPr sz="14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данные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объеме,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установленном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комиссией,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организующей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выборы,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но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не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меньшем,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чем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объем</a:t>
            </a:r>
            <a:endParaRPr sz="1400">
              <a:latin typeface="Franklin Gothic Medium"/>
              <a:cs typeface="Franklin Gothic Medium"/>
            </a:endParaRPr>
          </a:p>
          <a:p>
            <a:pPr marL="241300">
              <a:lnSpc>
                <a:spcPts val="1595"/>
              </a:lnSpc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биографических</a:t>
            </a:r>
            <a:r>
              <a:rPr sz="14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данных,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внесенных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бюллетень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информация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самовыдвижении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или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выдвижении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избирательным</a:t>
            </a:r>
            <a:r>
              <a:rPr sz="1400" spc="1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объединением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сведения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доходах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имуществе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объеме,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установленном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организующей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выборы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избирательной</a:t>
            </a:r>
            <a:r>
              <a:rPr sz="1400" spc="1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комиссией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819"/>
              </a:spcBef>
              <a:buFont typeface="Wingdings"/>
              <a:buChar char=""/>
              <a:tabLst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информация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фактах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представления</a:t>
            </a:r>
            <a:r>
              <a:rPr sz="14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кандидатами</a:t>
            </a:r>
            <a:r>
              <a:rPr sz="14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недостоверных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сведений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(если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такая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информация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имеется)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819"/>
              </a:spcBef>
              <a:buFont typeface="Wingdings"/>
              <a:buChar char=""/>
              <a:tabLst>
                <a:tab pos="241300" algn="l"/>
              </a:tabLst>
            </a:pPr>
            <a:r>
              <a:rPr sz="1400" spc="-1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сведения</a:t>
            </a:r>
            <a:r>
              <a:rPr sz="1400" spc="6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судимости,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сведения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дате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снятия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или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погашения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судимости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(при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наличии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таких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сведений)</a:t>
            </a:r>
            <a:endParaRPr sz="1400">
              <a:latin typeface="Franklin Gothic Medium"/>
              <a:cs typeface="Franklin Gothic Medium"/>
            </a:endParaRPr>
          </a:p>
          <a:p>
            <a:pPr marL="241300" marR="76200" indent="-228600">
              <a:lnSpc>
                <a:spcPts val="1510"/>
              </a:lnSpc>
              <a:spcBef>
                <a:spcPts val="1010"/>
              </a:spcBef>
              <a:buFont typeface="Wingdings"/>
              <a:buChar char=""/>
              <a:tabLst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информация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том,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что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является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физическим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лицом,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выполняющим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функции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иностранного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агента,</a:t>
            </a:r>
            <a:r>
              <a:rPr sz="1400" spc="6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либо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кандидатом, </a:t>
            </a:r>
            <a:r>
              <a:rPr sz="1400" spc="-3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аффилированным</a:t>
            </a:r>
            <a:r>
              <a:rPr sz="1400" spc="8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выполняющим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функции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иностранного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агента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лицом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(если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таковым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является)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Franklin Gothic Medium"/>
              <a:cs typeface="Franklin Gothic Medium"/>
            </a:endParaRPr>
          </a:p>
          <a:p>
            <a:pPr marL="12700">
              <a:lnSpc>
                <a:spcPts val="1595"/>
              </a:lnSpc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Кроме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всех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вышеуказанных</a:t>
            </a:r>
            <a:r>
              <a:rPr sz="1400" spc="8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сведений</a:t>
            </a:r>
            <a:r>
              <a:rPr sz="1400" spc="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кандидатах,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списках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кандидатов,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избирательных</a:t>
            </a:r>
            <a:r>
              <a:rPr sz="1400" spc="1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объединениях,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информационном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ts val="1595"/>
              </a:lnSpc>
            </a:pP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</a:t>
            </a:r>
            <a:r>
              <a:rPr sz="1400" spc="-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е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нде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ра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</a:t>
            </a:r>
            <a:r>
              <a:rPr sz="1400" spc="-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е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щ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аю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ся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b="1" spc="-110" dirty="0">
                <a:solidFill>
                  <a:srgbClr val="014592"/>
                </a:solidFill>
                <a:latin typeface="Arial"/>
                <a:cs typeface="Arial"/>
              </a:rPr>
              <a:t>с</a:t>
            </a:r>
            <a:r>
              <a:rPr sz="1400" b="1" spc="-270" dirty="0">
                <a:solidFill>
                  <a:srgbClr val="014592"/>
                </a:solidFill>
                <a:latin typeface="Arial"/>
                <a:cs typeface="Arial"/>
              </a:rPr>
              <a:t>л</a:t>
            </a:r>
            <a:r>
              <a:rPr sz="1400" b="1" spc="-40" dirty="0">
                <a:solidFill>
                  <a:srgbClr val="014592"/>
                </a:solidFill>
                <a:latin typeface="Arial"/>
                <a:cs typeface="Arial"/>
              </a:rPr>
              <a:t>е</a:t>
            </a:r>
            <a:r>
              <a:rPr sz="1400" b="1" spc="-195" dirty="0">
                <a:solidFill>
                  <a:srgbClr val="014592"/>
                </a:solidFill>
                <a:latin typeface="Arial"/>
                <a:cs typeface="Arial"/>
              </a:rPr>
              <a:t>д</a:t>
            </a:r>
            <a:r>
              <a:rPr sz="1400" b="1" spc="-135" dirty="0">
                <a:solidFill>
                  <a:srgbClr val="014592"/>
                </a:solidFill>
                <a:latin typeface="Arial"/>
                <a:cs typeface="Arial"/>
              </a:rPr>
              <a:t>у</a:t>
            </a:r>
            <a:r>
              <a:rPr sz="1400" b="1" spc="-105" dirty="0">
                <a:solidFill>
                  <a:srgbClr val="014592"/>
                </a:solidFill>
                <a:latin typeface="Arial"/>
                <a:cs typeface="Arial"/>
              </a:rPr>
              <a:t>ющ</a:t>
            </a:r>
            <a:r>
              <a:rPr sz="1400" b="1" spc="-70" dirty="0">
                <a:solidFill>
                  <a:srgbClr val="014592"/>
                </a:solidFill>
                <a:latin typeface="Arial"/>
                <a:cs typeface="Arial"/>
              </a:rPr>
              <a:t>и</a:t>
            </a:r>
            <a:r>
              <a:rPr sz="1400" b="1" spc="-50" dirty="0">
                <a:solidFill>
                  <a:srgbClr val="014592"/>
                </a:solidFill>
                <a:latin typeface="Arial"/>
                <a:cs typeface="Arial"/>
              </a:rPr>
              <a:t>е</a:t>
            </a:r>
            <a:r>
              <a:rPr sz="1400" b="1" spc="-114" dirty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sz="1400" b="1" spc="-85" dirty="0">
                <a:solidFill>
                  <a:srgbClr val="014592"/>
                </a:solidFill>
                <a:latin typeface="Arial"/>
                <a:cs typeface="Arial"/>
              </a:rPr>
              <a:t>п</a:t>
            </a:r>
            <a:r>
              <a:rPr sz="1400" b="1" spc="-270" dirty="0">
                <a:solidFill>
                  <a:srgbClr val="014592"/>
                </a:solidFill>
                <a:latin typeface="Arial"/>
                <a:cs typeface="Arial"/>
              </a:rPr>
              <a:t>л</a:t>
            </a:r>
            <a:r>
              <a:rPr sz="1400" b="1" spc="-15" dirty="0">
                <a:solidFill>
                  <a:srgbClr val="014592"/>
                </a:solidFill>
                <a:latin typeface="Arial"/>
                <a:cs typeface="Arial"/>
              </a:rPr>
              <a:t>а</a:t>
            </a:r>
            <a:r>
              <a:rPr sz="1400" b="1" spc="15" dirty="0">
                <a:solidFill>
                  <a:srgbClr val="014592"/>
                </a:solidFill>
                <a:latin typeface="Arial"/>
                <a:cs typeface="Arial"/>
              </a:rPr>
              <a:t>к</a:t>
            </a:r>
            <a:r>
              <a:rPr sz="1400" b="1" spc="-15" dirty="0">
                <a:solidFill>
                  <a:srgbClr val="014592"/>
                </a:solidFill>
                <a:latin typeface="Arial"/>
                <a:cs typeface="Arial"/>
              </a:rPr>
              <a:t>а</a:t>
            </a:r>
            <a:r>
              <a:rPr sz="1400" b="1" spc="-165" dirty="0">
                <a:solidFill>
                  <a:srgbClr val="014592"/>
                </a:solidFill>
                <a:latin typeface="Arial"/>
                <a:cs typeface="Arial"/>
              </a:rPr>
              <a:t>т</a:t>
            </a:r>
            <a:r>
              <a:rPr sz="1400" b="1" spc="-200" dirty="0">
                <a:solidFill>
                  <a:srgbClr val="014592"/>
                </a:solidFill>
                <a:latin typeface="Arial"/>
                <a:cs typeface="Arial"/>
              </a:rPr>
              <a:t>ы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: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«Порядок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заполнения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избирательного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бюллетеня»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«Порядок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голосования»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«Процедура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передачи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протокола</a:t>
            </a:r>
            <a:r>
              <a:rPr sz="1400" spc="-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УИК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ТИК»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tabLst>
                <a:tab pos="240665" algn="l"/>
                <a:tab pos="241300" algn="l"/>
              </a:tabLst>
            </a:pP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935736"/>
            <a:ext cx="505968" cy="5059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968" y="4892040"/>
            <a:ext cx="451104" cy="4480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7550" y="476757"/>
            <a:ext cx="94297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40" dirty="0"/>
              <a:t>ДОПОЛНИТЕЛЬНЫЕ</a:t>
            </a:r>
            <a:r>
              <a:rPr spc="-135" dirty="0"/>
              <a:t> </a:t>
            </a:r>
            <a:r>
              <a:rPr spc="-195" dirty="0"/>
              <a:t>МАТЕРИАЛЫ,</a:t>
            </a:r>
            <a:r>
              <a:rPr spc="-120" dirty="0"/>
              <a:t> </a:t>
            </a:r>
            <a:r>
              <a:rPr spc="-195" dirty="0"/>
              <a:t>РАЗМЕЩАЕМЫЕ</a:t>
            </a:r>
            <a:r>
              <a:rPr spc="-105" dirty="0"/>
              <a:t> </a:t>
            </a:r>
            <a:r>
              <a:rPr spc="-200" dirty="0"/>
              <a:t>НА</a:t>
            </a:r>
            <a:r>
              <a:rPr spc="-50" dirty="0"/>
              <a:t> </a:t>
            </a:r>
            <a:r>
              <a:rPr spc="-175" dirty="0"/>
              <a:t>ИНФОРМАЦИОННОМ</a:t>
            </a:r>
            <a:r>
              <a:rPr spc="-110" dirty="0"/>
              <a:t> </a:t>
            </a:r>
            <a:r>
              <a:rPr spc="-235" dirty="0"/>
              <a:t>СТЕНДЕ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44" y="983261"/>
            <a:ext cx="10181590" cy="295846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информация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spc="-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составе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УИК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описание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границ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избирательного</a:t>
            </a:r>
            <a:r>
              <a:rPr sz="1400" spc="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округа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избирательного</a:t>
            </a:r>
            <a:r>
              <a:rPr sz="1400" spc="1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участка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номер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телефона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горячей</a:t>
            </a:r>
            <a:r>
              <a:rPr sz="1400" spc="3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линии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ЦИК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России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телефон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технической</a:t>
            </a:r>
            <a:r>
              <a:rPr sz="1400" spc="9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поддержки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номера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телефонов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ТИК,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ИКСРФ,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органов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внутренних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дел,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прокуратуры,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суда,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пожарной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охраны,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скорой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медицинской</a:t>
            </a:r>
            <a:r>
              <a:rPr sz="1400" spc="10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помощи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информация</a:t>
            </a:r>
            <a:r>
              <a:rPr sz="1400" spc="5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об</a:t>
            </a:r>
            <a:r>
              <a:rPr sz="14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установленном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режиме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работы</a:t>
            </a:r>
            <a:r>
              <a:rPr sz="1400" spc="4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УИК,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датах,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времени</a:t>
            </a:r>
            <a:r>
              <a:rPr sz="1400" spc="4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адресах</a:t>
            </a:r>
            <a:r>
              <a:rPr sz="1400" spc="7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проведения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досрочного</a:t>
            </a:r>
            <a:r>
              <a:rPr sz="1400" spc="1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голосования</a:t>
            </a:r>
            <a:endParaRPr sz="1400">
              <a:latin typeface="Franklin Gothic Medium"/>
              <a:cs typeface="Franklin Gothic Medium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информация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числе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избирателей,</a:t>
            </a:r>
            <a:r>
              <a:rPr sz="1400" spc="114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включенных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список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</a:t>
            </a:r>
            <a:r>
              <a:rPr sz="1400" spc="114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момент открытия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помещения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для</a:t>
            </a:r>
            <a:r>
              <a:rPr sz="1400" spc="7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голосования</a:t>
            </a:r>
            <a:endParaRPr sz="1400">
              <a:latin typeface="Franklin Gothic Medium"/>
              <a:cs typeface="Franklin Gothic Medium"/>
            </a:endParaRPr>
          </a:p>
          <a:p>
            <a:pPr marL="241300" marR="91440" indent="-228600">
              <a:lnSpc>
                <a:spcPts val="1510"/>
              </a:lnSpc>
              <a:spcBef>
                <a:spcPts val="10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информация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 числе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избирателей,</a:t>
            </a:r>
            <a:r>
              <a:rPr sz="1400" spc="10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подавших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заявления</a:t>
            </a:r>
            <a:r>
              <a:rPr sz="1400" spc="9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включении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список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</a:t>
            </a:r>
            <a:r>
              <a:rPr sz="1400" spc="1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 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месту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нахождения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данном </a:t>
            </a:r>
            <a:r>
              <a:rPr sz="1400" spc="-3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избирательном</a:t>
            </a:r>
            <a:r>
              <a:rPr sz="1400" spc="9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участке</a:t>
            </a:r>
            <a:endParaRPr sz="1400">
              <a:latin typeface="Franklin Gothic Medium"/>
              <a:cs typeface="Franklin Gothic Medium"/>
            </a:endParaRPr>
          </a:p>
          <a:p>
            <a:pPr marL="241300" marR="146050" indent="-228600">
              <a:lnSpc>
                <a:spcPts val="1510"/>
              </a:lnSpc>
              <a:spcBef>
                <a:spcPts val="9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информация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 числе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избирателей,</a:t>
            </a:r>
            <a:r>
              <a:rPr sz="1400" spc="1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исключенных</a:t>
            </a:r>
            <a:r>
              <a:rPr sz="1400" spc="2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списка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</a:t>
            </a:r>
            <a:r>
              <a:rPr sz="1400" spc="1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связи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</a:t>
            </a:r>
            <a:r>
              <a:rPr sz="1400" spc="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подачей</a:t>
            </a:r>
            <a:r>
              <a:rPr sz="1400" spc="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заявления</a:t>
            </a:r>
            <a:r>
              <a:rPr sz="1400" spc="5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о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включении</a:t>
            </a:r>
            <a:r>
              <a:rPr sz="1400" spc="6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sz="1400" spc="1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список </a:t>
            </a:r>
            <a:r>
              <a:rPr sz="1400" spc="-33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избирателей</a:t>
            </a:r>
            <a:r>
              <a:rPr sz="1400" spc="10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по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месту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нахождения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на</a:t>
            </a:r>
            <a:r>
              <a:rPr sz="1400" spc="2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ином</a:t>
            </a:r>
            <a:r>
              <a:rPr sz="1400" spc="-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избирательном</a:t>
            </a:r>
            <a:r>
              <a:rPr sz="1400" spc="110" dirty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14592"/>
                </a:solidFill>
                <a:latin typeface="Franklin Gothic Medium"/>
                <a:cs typeface="Franklin Gothic Medium"/>
              </a:rPr>
              <a:t>участке</a:t>
            </a:r>
            <a:endParaRPr sz="14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04" y="341375"/>
            <a:ext cx="621792" cy="6217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0600" y="4419600"/>
            <a:ext cx="10287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594360" algn="just">
              <a:lnSpc>
                <a:spcPts val="1510"/>
              </a:lnSpc>
              <a:spcBef>
                <a:spcPts val="770"/>
              </a:spcBef>
            </a:pPr>
            <a:r>
              <a:rPr lang="ru-RU" b="1" spc="-95" dirty="0" smtClean="0">
                <a:solidFill>
                  <a:srgbClr val="014592"/>
                </a:solidFill>
                <a:latin typeface="Arial"/>
                <a:cs typeface="Arial"/>
              </a:rPr>
              <a:t>Увеличенная </a:t>
            </a:r>
            <a:r>
              <a:rPr lang="ru-RU" b="1" spc="-105" dirty="0" smtClean="0">
                <a:solidFill>
                  <a:srgbClr val="014592"/>
                </a:solidFill>
                <a:latin typeface="Arial"/>
                <a:cs typeface="Arial"/>
              </a:rPr>
              <a:t>форма</a:t>
            </a:r>
            <a:r>
              <a:rPr lang="ru-RU" b="1" spc="-100" dirty="0" smtClean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lang="ru-RU" b="1" spc="-110" dirty="0" smtClean="0">
                <a:solidFill>
                  <a:srgbClr val="014592"/>
                </a:solidFill>
                <a:latin typeface="Arial"/>
                <a:cs typeface="Arial"/>
              </a:rPr>
              <a:t>протокола</a:t>
            </a:r>
            <a:r>
              <a:rPr lang="ru-RU" b="1" spc="-105" dirty="0" smtClean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lang="ru-RU" b="1" spc="-100" dirty="0" smtClean="0">
                <a:solidFill>
                  <a:srgbClr val="014592"/>
                </a:solidFill>
                <a:latin typeface="Arial"/>
                <a:cs typeface="Arial"/>
              </a:rPr>
              <a:t>об</a:t>
            </a:r>
            <a:r>
              <a:rPr lang="ru-RU" b="1" spc="-65" dirty="0" smtClean="0">
                <a:solidFill>
                  <a:srgbClr val="014592"/>
                </a:solidFill>
                <a:latin typeface="Arial"/>
                <a:cs typeface="Arial"/>
              </a:rPr>
              <a:t> </a:t>
            </a:r>
            <a:r>
              <a:rPr lang="ru-RU" b="1" spc="-95" dirty="0" smtClean="0">
                <a:solidFill>
                  <a:srgbClr val="014592"/>
                </a:solidFill>
                <a:latin typeface="Arial"/>
                <a:cs typeface="Arial"/>
              </a:rPr>
              <a:t>итогах голосования</a:t>
            </a:r>
            <a:r>
              <a:rPr lang="ru-RU" spc="-9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,</a:t>
            </a:r>
            <a:r>
              <a:rPr lang="ru-RU" spc="-6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предназначенная</a:t>
            </a:r>
            <a:r>
              <a:rPr lang="ru-RU" spc="5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для</a:t>
            </a:r>
            <a:r>
              <a:rPr lang="ru-RU" spc="3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занесения</a:t>
            </a:r>
            <a:r>
              <a:rPr lang="ru-RU" spc="7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lang="ru-RU" spc="2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нее</a:t>
            </a:r>
            <a:r>
              <a:rPr lang="ru-RU" spc="2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данных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об</a:t>
            </a:r>
            <a:r>
              <a:rPr lang="ru-RU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итогах</a:t>
            </a:r>
            <a:r>
              <a:rPr lang="ru-RU" spc="2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голосования</a:t>
            </a:r>
            <a:r>
              <a:rPr lang="ru-RU" spc="3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по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мере</a:t>
            </a:r>
            <a:r>
              <a:rPr lang="ru-RU" spc="2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их </a:t>
            </a:r>
            <a:r>
              <a:rPr lang="ru-RU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установления,</a:t>
            </a:r>
            <a:r>
              <a:rPr lang="ru-RU" spc="6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должна</a:t>
            </a:r>
            <a:r>
              <a:rPr lang="ru-RU" spc="3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находиться</a:t>
            </a:r>
            <a:r>
              <a:rPr lang="ru-RU" spc="4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lang="ru-RU" spc="2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поле</a:t>
            </a:r>
            <a:r>
              <a:rPr lang="ru-RU" spc="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зрения</a:t>
            </a:r>
            <a:r>
              <a:rPr lang="ru-RU" spc="4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членов</a:t>
            </a:r>
            <a:r>
              <a:rPr lang="ru-RU" spc="4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УИК</a:t>
            </a:r>
            <a:r>
              <a:rPr lang="ru-RU" spc="2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и</a:t>
            </a:r>
            <a:r>
              <a:rPr lang="ru-RU" spc="2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наблюдателей</a:t>
            </a:r>
            <a:r>
              <a:rPr lang="ru-RU" spc="16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на</a:t>
            </a:r>
            <a:r>
              <a:rPr lang="ru-RU" spc="1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расстоянии,</a:t>
            </a:r>
            <a:r>
              <a:rPr lang="ru-RU" spc="4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необходимом</a:t>
            </a:r>
            <a:r>
              <a:rPr lang="ru-RU" spc="3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для</a:t>
            </a:r>
            <a:r>
              <a:rPr lang="ru-RU" spc="3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восприятия</a:t>
            </a:r>
            <a:r>
              <a:rPr lang="ru-RU" spc="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содержащейся </a:t>
            </a:r>
            <a:r>
              <a:rPr lang="ru-RU" spc="-33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в</a:t>
            </a:r>
            <a:r>
              <a:rPr lang="ru-RU" spc="5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ней</a:t>
            </a:r>
            <a:r>
              <a:rPr lang="ru-RU" spc="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 </a:t>
            </a:r>
            <a:r>
              <a:rPr lang="ru-RU" spc="-10" dirty="0" smtClean="0">
                <a:solidFill>
                  <a:srgbClr val="014592"/>
                </a:solidFill>
                <a:latin typeface="Franklin Gothic Medium"/>
                <a:cs typeface="Franklin Gothic Medium"/>
              </a:rPr>
              <a:t>информации</a:t>
            </a:r>
            <a:endParaRPr lang="ru-RU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1485</Words>
  <Application>Microsoft Office PowerPoint</Application>
  <PresentationFormat>Произвольный</PresentationFormat>
  <Paragraphs>133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ОРГАНИЗАЦИЯ РАБОТЫ УЧАСТКОВОЙ ИЗБИРАТЕЛЬНОЙ КОМИССИИ ПО ИНФОРМИРОВАНИЮИЗБИРАТЕЛЕЙ И КОНТРОЛЮ ЗА ПЕДВЫБОРНОЙ АГИТАЦИЕЙ В ХОДЕ ИЗБИРАТЕЛЬНОЙ КОМПАНИИ</vt:lpstr>
      <vt:lpstr>ИНФОРМАЦИОННО-РАЗЪЯСНИТЕЛЬНАЯ ДЕЯТЕЛЬНОСТЬ  В ПЕРИОД ПОДГОТОВКИ И ПРОВЕДЕНИЯ ВЫБОРОВ</vt:lpstr>
      <vt:lpstr>Слайд 3</vt:lpstr>
      <vt:lpstr>ЦЕЛИ ИНФОРМАЦИОННО-РАЗЪЯСНИТЕЛЬНОЙ ДЕЯТЕЛЬНОСТИ </vt:lpstr>
      <vt:lpstr>ИЗБИРАТЕЛЬНЫЕ КОМИССИИ В РАМКАХ СВОИХ ПОЛНОМОЧИЙ:</vt:lpstr>
      <vt:lpstr>Слайд 6</vt:lpstr>
      <vt:lpstr>Слайд 7</vt:lpstr>
      <vt:lpstr>ОБОРУДОВАНИЕ ИНФОРМАЦИОННОГО СТЕНДА </vt:lpstr>
      <vt:lpstr>ДОПОЛНИТЕЛЬНЫЕ МАТЕРИАЛЫ, РАЗМЕЩАЕМЫЕ НА ИНФОРМАЦИОННОМ СТЕНДЕ</vt:lpstr>
      <vt:lpstr>Слайд 10</vt:lpstr>
      <vt:lpstr>ПРЕДВЫБОРНАЯ АГИТАЦИЯ</vt:lpstr>
      <vt:lpstr>АГИТАЦИОННЫЙ ПЕРИОД</vt:lpstr>
      <vt:lpstr>Слайд 13</vt:lpstr>
      <vt:lpstr>Запрещается проводить предвыборную агитацию, выпускать и распространять любые агитационные материалы:</vt:lpstr>
      <vt:lpstr>Слайд 15</vt:lpstr>
      <vt:lpstr>Слайд 16</vt:lpstr>
      <vt:lpstr>ПРЕДВЫБОРНЫЕ АГИТАЦИОННЫЕ МАТЕРИАЛЫ  ДОЛЖНЫ СОДЕРЖАТЬ: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ИНФОРМИРОВАНИЕ ИЗБИРАТЕЛЕЙ. ПРЕДВЫБОРНАЯ  АГИТАЦИЯ. ОТВЕТСТВЕННОСТЬ ЗА НАРУШЕНИЕ ПОРЯДКА  ПРОВЕДЕНИЯ ПРЕДВЫБОРНОЙ АГИТАЦИИ</dc:title>
  <dc:creator>Председатель ТИК</dc:creator>
  <cp:lastModifiedBy>ИКСО</cp:lastModifiedBy>
  <cp:revision>6</cp:revision>
  <dcterms:created xsi:type="dcterms:W3CDTF">2023-07-03T04:47:01Z</dcterms:created>
  <dcterms:modified xsi:type="dcterms:W3CDTF">2023-07-05T09:57:52Z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2023-07-03T00:00:00Z</vt:filetime>
  </property>
</Properties>
</file>