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58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07542" y="1933143"/>
            <a:ext cx="7320915" cy="1299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00339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2E5496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4604" y="1002283"/>
            <a:ext cx="11562791" cy="376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2575" y="1974341"/>
            <a:ext cx="11826849" cy="4214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2E5496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xfrm>
            <a:off x="707542" y="1933143"/>
            <a:ext cx="7320915" cy="6533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5015"/>
              </a:lnSpc>
            </a:pPr>
            <a:r>
              <a:rPr spc="-590" smtClean="0"/>
              <a:t>ОСОБЕН</a:t>
            </a:r>
            <a:r>
              <a:rPr spc="-600" smtClean="0"/>
              <a:t>НО</a:t>
            </a:r>
            <a:r>
              <a:rPr spc="-595" smtClean="0"/>
              <a:t>С</a:t>
            </a:r>
            <a:r>
              <a:rPr spc="-530" smtClean="0"/>
              <a:t>ТИ</a:t>
            </a:r>
            <a:r>
              <a:rPr spc="-165" smtClean="0"/>
              <a:t> </a:t>
            </a:r>
            <a:r>
              <a:rPr spc="-509" dirty="0"/>
              <a:t>ОРГ</a:t>
            </a:r>
            <a:r>
              <a:rPr spc="-560" dirty="0"/>
              <a:t>А</a:t>
            </a:r>
            <a:r>
              <a:rPr spc="-550" dirty="0"/>
              <a:t>НИЗ</a:t>
            </a:r>
            <a:r>
              <a:rPr spc="-600" dirty="0"/>
              <a:t>А</a:t>
            </a:r>
            <a:r>
              <a:rPr spc="-580" dirty="0"/>
              <a:t>ЦИИ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09600" y="2590800"/>
            <a:ext cx="10275570" cy="129603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>
              <a:lnSpc>
                <a:spcPts val="4730"/>
              </a:lnSpc>
              <a:spcBef>
                <a:spcPts val="705"/>
              </a:spcBef>
            </a:pPr>
            <a:r>
              <a:rPr sz="4400" b="1" spc="-575" dirty="0">
                <a:solidFill>
                  <a:srgbClr val="003399"/>
                </a:solidFill>
                <a:latin typeface="Arial"/>
                <a:cs typeface="Arial"/>
              </a:rPr>
              <a:t>И</a:t>
            </a:r>
            <a:r>
              <a:rPr sz="4400" b="1" spc="-220" dirty="0">
                <a:solidFill>
                  <a:srgbClr val="003399"/>
                </a:solidFill>
                <a:latin typeface="Arial"/>
                <a:cs typeface="Arial"/>
              </a:rPr>
              <a:t> </a:t>
            </a:r>
            <a:r>
              <a:rPr sz="4400" b="1" spc="-565" dirty="0">
                <a:solidFill>
                  <a:srgbClr val="003399"/>
                </a:solidFill>
                <a:latin typeface="Arial"/>
                <a:cs typeface="Arial"/>
              </a:rPr>
              <a:t>ПРОВЕДЕ</a:t>
            </a:r>
            <a:r>
              <a:rPr sz="4400" b="1" spc="-595" dirty="0">
                <a:solidFill>
                  <a:srgbClr val="003399"/>
                </a:solidFill>
                <a:latin typeface="Arial"/>
                <a:cs typeface="Arial"/>
              </a:rPr>
              <a:t>Н</a:t>
            </a:r>
            <a:r>
              <a:rPr sz="4400" b="1" spc="-570" dirty="0">
                <a:solidFill>
                  <a:srgbClr val="003399"/>
                </a:solidFill>
                <a:latin typeface="Arial"/>
                <a:cs typeface="Arial"/>
              </a:rPr>
              <a:t>ИЯ</a:t>
            </a:r>
            <a:r>
              <a:rPr sz="4400" b="1" spc="-155" dirty="0">
                <a:solidFill>
                  <a:srgbClr val="003399"/>
                </a:solidFill>
                <a:latin typeface="Arial"/>
                <a:cs typeface="Arial"/>
              </a:rPr>
              <a:t> </a:t>
            </a:r>
            <a:r>
              <a:rPr sz="4400" b="1" spc="-565" dirty="0">
                <a:solidFill>
                  <a:srgbClr val="003399"/>
                </a:solidFill>
                <a:latin typeface="Arial"/>
                <a:cs typeface="Arial"/>
              </a:rPr>
              <a:t>ГОЛОСО</a:t>
            </a:r>
            <a:r>
              <a:rPr sz="4400" b="1" spc="-575" dirty="0">
                <a:solidFill>
                  <a:srgbClr val="003399"/>
                </a:solidFill>
                <a:latin typeface="Arial"/>
                <a:cs typeface="Arial"/>
              </a:rPr>
              <a:t>В</a:t>
            </a:r>
            <a:r>
              <a:rPr sz="4400" b="1" spc="-580" dirty="0">
                <a:solidFill>
                  <a:srgbClr val="003399"/>
                </a:solidFill>
                <a:latin typeface="Arial"/>
                <a:cs typeface="Arial"/>
              </a:rPr>
              <a:t>А</a:t>
            </a:r>
            <a:r>
              <a:rPr sz="4400" b="1" spc="-600" dirty="0">
                <a:solidFill>
                  <a:srgbClr val="003399"/>
                </a:solidFill>
                <a:latin typeface="Arial"/>
                <a:cs typeface="Arial"/>
              </a:rPr>
              <a:t>Н</a:t>
            </a:r>
            <a:r>
              <a:rPr sz="4400" b="1" spc="-570" dirty="0">
                <a:solidFill>
                  <a:srgbClr val="003399"/>
                </a:solidFill>
                <a:latin typeface="Arial"/>
                <a:cs typeface="Arial"/>
              </a:rPr>
              <a:t>ИЯ</a:t>
            </a:r>
            <a:r>
              <a:rPr sz="4400" b="1" spc="-130" dirty="0">
                <a:solidFill>
                  <a:srgbClr val="003399"/>
                </a:solidFill>
                <a:latin typeface="Arial"/>
                <a:cs typeface="Arial"/>
              </a:rPr>
              <a:t> </a:t>
            </a:r>
            <a:r>
              <a:rPr sz="4400" b="1" spc="-580" dirty="0">
                <a:solidFill>
                  <a:srgbClr val="003399"/>
                </a:solidFill>
                <a:latin typeface="Arial"/>
                <a:cs typeface="Arial"/>
              </a:rPr>
              <a:t>В</a:t>
            </a:r>
            <a:r>
              <a:rPr sz="4400" b="1" spc="-204" dirty="0">
                <a:solidFill>
                  <a:srgbClr val="003399"/>
                </a:solidFill>
                <a:latin typeface="Arial"/>
                <a:cs typeface="Arial"/>
              </a:rPr>
              <a:t> </a:t>
            </a:r>
            <a:r>
              <a:rPr sz="4400" b="1" spc="-530" dirty="0">
                <a:solidFill>
                  <a:srgbClr val="003399"/>
                </a:solidFill>
                <a:latin typeface="Arial"/>
                <a:cs typeface="Arial"/>
              </a:rPr>
              <a:t>ТЕЧЕ</a:t>
            </a:r>
            <a:r>
              <a:rPr sz="4400" b="1" spc="-595" dirty="0">
                <a:solidFill>
                  <a:srgbClr val="003399"/>
                </a:solidFill>
                <a:latin typeface="Arial"/>
                <a:cs typeface="Arial"/>
              </a:rPr>
              <a:t>Н</a:t>
            </a:r>
            <a:r>
              <a:rPr sz="4400" b="1" spc="-390" dirty="0">
                <a:solidFill>
                  <a:srgbClr val="003399"/>
                </a:solidFill>
                <a:latin typeface="Arial"/>
                <a:cs typeface="Arial"/>
              </a:rPr>
              <a:t>ИЕ  </a:t>
            </a:r>
            <a:r>
              <a:rPr sz="4400" b="1" spc="-560" dirty="0">
                <a:solidFill>
                  <a:srgbClr val="003399"/>
                </a:solidFill>
                <a:latin typeface="Arial"/>
                <a:cs typeface="Arial"/>
              </a:rPr>
              <a:t>НЕ</a:t>
            </a:r>
            <a:r>
              <a:rPr sz="4400" b="1" spc="-600" dirty="0">
                <a:solidFill>
                  <a:srgbClr val="003399"/>
                </a:solidFill>
                <a:latin typeface="Arial"/>
                <a:cs typeface="Arial"/>
              </a:rPr>
              <a:t>С</a:t>
            </a:r>
            <a:r>
              <a:rPr sz="4400" b="1" spc="-490" dirty="0">
                <a:solidFill>
                  <a:srgbClr val="003399"/>
                </a:solidFill>
                <a:latin typeface="Arial"/>
                <a:cs typeface="Arial"/>
              </a:rPr>
              <a:t>К</a:t>
            </a:r>
            <a:r>
              <a:rPr sz="4400" b="1" spc="-615" dirty="0">
                <a:solidFill>
                  <a:srgbClr val="003399"/>
                </a:solidFill>
                <a:latin typeface="Arial"/>
                <a:cs typeface="Arial"/>
              </a:rPr>
              <a:t>О</a:t>
            </a:r>
            <a:r>
              <a:rPr sz="4400" b="1" spc="-555" dirty="0">
                <a:solidFill>
                  <a:srgbClr val="003399"/>
                </a:solidFill>
                <a:latin typeface="Arial"/>
                <a:cs typeface="Arial"/>
              </a:rPr>
              <a:t>ЛЬКИ</a:t>
            </a:r>
            <a:r>
              <a:rPr sz="4400" b="1" spc="-535" dirty="0">
                <a:solidFill>
                  <a:srgbClr val="003399"/>
                </a:solidFill>
                <a:latin typeface="Arial"/>
                <a:cs typeface="Arial"/>
              </a:rPr>
              <a:t>Х</a:t>
            </a:r>
            <a:r>
              <a:rPr sz="4400" b="1" spc="-175" dirty="0">
                <a:solidFill>
                  <a:srgbClr val="003399"/>
                </a:solidFill>
                <a:latin typeface="Arial"/>
                <a:cs typeface="Arial"/>
              </a:rPr>
              <a:t> </a:t>
            </a:r>
            <a:r>
              <a:rPr sz="4400" b="1" spc="-565" dirty="0">
                <a:solidFill>
                  <a:srgbClr val="003399"/>
                </a:solidFill>
                <a:latin typeface="Arial"/>
                <a:cs typeface="Arial"/>
              </a:rPr>
              <a:t>ДНЕЙ</a:t>
            </a:r>
            <a:r>
              <a:rPr sz="4400" b="1" spc="-204" dirty="0">
                <a:solidFill>
                  <a:srgbClr val="003399"/>
                </a:solidFill>
                <a:latin typeface="Arial"/>
                <a:cs typeface="Arial"/>
              </a:rPr>
              <a:t> </a:t>
            </a:r>
            <a:r>
              <a:rPr sz="4400" b="1" spc="-570" dirty="0">
                <a:solidFill>
                  <a:srgbClr val="003399"/>
                </a:solidFill>
                <a:latin typeface="Arial"/>
                <a:cs typeface="Arial"/>
              </a:rPr>
              <a:t>ПОДРЯД</a:t>
            </a:r>
            <a:endParaRPr sz="4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8204" y="888491"/>
            <a:ext cx="8731885" cy="1905"/>
          </a:xfrm>
          <a:custGeom>
            <a:avLst/>
            <a:gdLst/>
            <a:ahLst/>
            <a:cxnLst/>
            <a:rect l="l" t="t" r="r" b="b"/>
            <a:pathLst>
              <a:path w="8731885" h="1905">
                <a:moveTo>
                  <a:pt x="0" y="0"/>
                </a:moveTo>
                <a:lnTo>
                  <a:pt x="8731631" y="1650"/>
                </a:lnTo>
              </a:path>
            </a:pathLst>
          </a:custGeom>
          <a:ln w="15240">
            <a:solidFill>
              <a:srgbClr val="00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8327" y="204713"/>
            <a:ext cx="469392" cy="46279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107168" y="5227320"/>
            <a:ext cx="1182624" cy="115519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8204" y="888491"/>
            <a:ext cx="8731885" cy="1905"/>
          </a:xfrm>
          <a:custGeom>
            <a:avLst/>
            <a:gdLst/>
            <a:ahLst/>
            <a:cxnLst/>
            <a:rect l="l" t="t" r="r" b="b"/>
            <a:pathLst>
              <a:path w="8731885" h="1905">
                <a:moveTo>
                  <a:pt x="0" y="0"/>
                </a:moveTo>
                <a:lnTo>
                  <a:pt x="8731631" y="1650"/>
                </a:lnTo>
              </a:path>
            </a:pathLst>
          </a:custGeom>
          <a:ln w="15240">
            <a:solidFill>
              <a:srgbClr val="00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8327" y="204713"/>
            <a:ext cx="469392" cy="46279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372360" y="1230833"/>
            <a:ext cx="7440295" cy="377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0" dirty="0"/>
              <a:t>Принятие</a:t>
            </a:r>
            <a:r>
              <a:rPr spc="-125" dirty="0"/>
              <a:t> </a:t>
            </a:r>
            <a:r>
              <a:rPr spc="-260" dirty="0"/>
              <a:t>решения</a:t>
            </a:r>
            <a:r>
              <a:rPr spc="-125" dirty="0"/>
              <a:t> </a:t>
            </a:r>
            <a:r>
              <a:rPr spc="-250" dirty="0"/>
              <a:t>о</a:t>
            </a:r>
            <a:r>
              <a:rPr spc="-130" dirty="0"/>
              <a:t> </a:t>
            </a:r>
            <a:r>
              <a:rPr spc="-245" dirty="0"/>
              <a:t>голосовании</a:t>
            </a:r>
            <a:r>
              <a:rPr spc="-114" dirty="0"/>
              <a:t> </a:t>
            </a:r>
            <a:r>
              <a:rPr spc="-254" dirty="0"/>
              <a:t>в</a:t>
            </a:r>
            <a:r>
              <a:rPr spc="-114" dirty="0"/>
              <a:t> </a:t>
            </a:r>
            <a:r>
              <a:rPr spc="-240" dirty="0"/>
              <a:t>течении</a:t>
            </a:r>
            <a:r>
              <a:rPr spc="-140" dirty="0"/>
              <a:t> </a:t>
            </a:r>
            <a:r>
              <a:rPr spc="-245" dirty="0"/>
              <a:t>нескольких</a:t>
            </a:r>
            <a:r>
              <a:rPr spc="-105" dirty="0"/>
              <a:t> </a:t>
            </a:r>
            <a:r>
              <a:rPr spc="-250" dirty="0"/>
              <a:t>дней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56539" y="1974341"/>
            <a:ext cx="10464800" cy="5463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215" dirty="0">
                <a:solidFill>
                  <a:srgbClr val="2E5496"/>
                </a:solidFill>
                <a:latin typeface="Microsoft Sans Serif"/>
                <a:cs typeface="Microsoft Sans Serif"/>
              </a:rPr>
              <a:t>По</a:t>
            </a:r>
            <a:r>
              <a:rPr sz="18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решению</a:t>
            </a:r>
            <a:r>
              <a:rPr sz="1800" spc="-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избирательной</a:t>
            </a:r>
            <a:r>
              <a:rPr sz="1800" spc="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комиссии,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организующей</a:t>
            </a:r>
            <a:r>
              <a:rPr sz="1800" spc="1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выборы,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голосование</a:t>
            </a:r>
            <a:r>
              <a:rPr sz="1800" spc="-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20" dirty="0">
                <a:solidFill>
                  <a:srgbClr val="2E5496"/>
                </a:solidFill>
                <a:latin typeface="Microsoft Sans Serif"/>
                <a:cs typeface="Microsoft Sans Serif"/>
              </a:rPr>
              <a:t>может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проводиться</a:t>
            </a:r>
            <a:r>
              <a:rPr sz="1800" spc="1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течение</a:t>
            </a:r>
            <a:r>
              <a:rPr sz="1800" spc="-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нескольких</a:t>
            </a:r>
            <a:endParaRPr sz="1800">
              <a:latin typeface="Microsoft Sans Serif"/>
              <a:cs typeface="Microsoft Sans Serif"/>
            </a:endParaRPr>
          </a:p>
          <a:p>
            <a:pPr marL="38100">
              <a:lnSpc>
                <a:spcPts val="2030"/>
              </a:lnSpc>
            </a:pP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дней</a:t>
            </a:r>
            <a:r>
              <a:rPr sz="18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25" dirty="0">
                <a:solidFill>
                  <a:srgbClr val="2E5496"/>
                </a:solidFill>
                <a:latin typeface="Microsoft Sans Serif"/>
                <a:cs typeface="Microsoft Sans Serif"/>
              </a:rPr>
              <a:t>(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но</a:t>
            </a:r>
            <a:r>
              <a:rPr sz="1800" spc="-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не</a:t>
            </a:r>
            <a:r>
              <a:rPr sz="18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б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лее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55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ре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х</a:t>
            </a:r>
            <a:r>
              <a:rPr sz="1800" spc="-110">
                <a:solidFill>
                  <a:srgbClr val="2E5496"/>
                </a:solidFill>
                <a:latin typeface="Microsoft Sans Serif"/>
                <a:cs typeface="Microsoft Sans Serif"/>
              </a:rPr>
              <a:t>)</a:t>
            </a:r>
            <a:r>
              <a:rPr sz="1800" spc="-55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15" smtClean="0">
                <a:solidFill>
                  <a:srgbClr val="2E5496"/>
                </a:solidFill>
                <a:latin typeface="Microsoft Sans Serif"/>
                <a:cs typeface="Microsoft Sans Serif"/>
              </a:rPr>
              <a:t>п</a:t>
            </a:r>
            <a:r>
              <a:rPr sz="1800" spc="-190" smtClean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185" smtClean="0">
                <a:solidFill>
                  <a:srgbClr val="2E5496"/>
                </a:solidFill>
                <a:latin typeface="Microsoft Sans Serif"/>
                <a:cs typeface="Microsoft Sans Serif"/>
              </a:rPr>
              <a:t>др</a:t>
            </a:r>
            <a:r>
              <a:rPr sz="1800" spc="-190" smtClean="0">
                <a:solidFill>
                  <a:srgbClr val="2E5496"/>
                </a:solidFill>
                <a:latin typeface="Microsoft Sans Serif"/>
                <a:cs typeface="Microsoft Sans Serif"/>
              </a:rPr>
              <a:t>яд</a:t>
            </a:r>
            <a:r>
              <a:rPr sz="1500" i="1" spc="-95" smtClean="0">
                <a:solidFill>
                  <a:srgbClr val="006FC0"/>
                </a:solidFill>
                <a:latin typeface="Arial"/>
                <a:cs typeface="Arial"/>
              </a:rPr>
              <a:t>(</a:t>
            </a:r>
            <a:r>
              <a:rPr sz="1500" i="1" spc="-180" smtClean="0">
                <a:solidFill>
                  <a:srgbClr val="006FC0"/>
                </a:solidFill>
                <a:latin typeface="Arial"/>
                <a:cs typeface="Arial"/>
              </a:rPr>
              <a:t>ст</a:t>
            </a:r>
            <a:r>
              <a:rPr sz="1500" i="1" spc="-75" dirty="0">
                <a:solidFill>
                  <a:srgbClr val="006FC0"/>
                </a:solidFill>
                <a:latin typeface="Arial"/>
                <a:cs typeface="Arial"/>
              </a:rPr>
              <a:t>.</a:t>
            </a:r>
            <a:r>
              <a:rPr sz="1500" i="1" spc="-9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i="1" spc="-140" dirty="0">
                <a:solidFill>
                  <a:srgbClr val="006FC0"/>
                </a:solidFill>
                <a:latin typeface="Arial"/>
                <a:cs typeface="Arial"/>
              </a:rPr>
              <a:t>63</a:t>
            </a:r>
            <a:r>
              <a:rPr sz="1500" i="1" spc="-150" baseline="25000" dirty="0">
                <a:solidFill>
                  <a:srgbClr val="006FC0"/>
                </a:solidFill>
                <a:latin typeface="Arial"/>
                <a:cs typeface="Arial"/>
              </a:rPr>
              <a:t>1</a:t>
            </a:r>
            <a:r>
              <a:rPr sz="1500" i="1" spc="-135" baseline="2500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i="1" spc="-180" dirty="0">
                <a:solidFill>
                  <a:srgbClr val="006FC0"/>
                </a:solidFill>
                <a:latin typeface="Arial"/>
                <a:cs typeface="Arial"/>
              </a:rPr>
              <a:t>Фе</a:t>
            </a:r>
            <a:r>
              <a:rPr sz="1500" i="1" spc="-140" dirty="0">
                <a:solidFill>
                  <a:srgbClr val="006FC0"/>
                </a:solidFill>
                <a:latin typeface="Arial"/>
                <a:cs typeface="Arial"/>
              </a:rPr>
              <a:t>д</a:t>
            </a:r>
            <a:r>
              <a:rPr sz="1500" i="1" spc="-145" dirty="0">
                <a:solidFill>
                  <a:srgbClr val="006FC0"/>
                </a:solidFill>
                <a:latin typeface="Arial"/>
                <a:cs typeface="Arial"/>
              </a:rPr>
              <a:t>ера</a:t>
            </a:r>
            <a:r>
              <a:rPr sz="1500" i="1" spc="-150" dirty="0">
                <a:solidFill>
                  <a:srgbClr val="006FC0"/>
                </a:solidFill>
                <a:latin typeface="Arial"/>
                <a:cs typeface="Arial"/>
              </a:rPr>
              <a:t>ль</a:t>
            </a:r>
            <a:r>
              <a:rPr sz="1500" i="1" spc="-160" dirty="0">
                <a:solidFill>
                  <a:srgbClr val="006FC0"/>
                </a:solidFill>
                <a:latin typeface="Arial"/>
                <a:cs typeface="Arial"/>
              </a:rPr>
              <a:t>н</a:t>
            </a:r>
            <a:r>
              <a:rPr sz="1500" i="1" spc="-145" dirty="0">
                <a:solidFill>
                  <a:srgbClr val="006FC0"/>
                </a:solidFill>
                <a:latin typeface="Arial"/>
                <a:cs typeface="Arial"/>
              </a:rPr>
              <a:t>о</a:t>
            </a:r>
            <a:r>
              <a:rPr sz="1500" i="1" spc="-120" dirty="0">
                <a:solidFill>
                  <a:srgbClr val="006FC0"/>
                </a:solidFill>
                <a:latin typeface="Arial"/>
                <a:cs typeface="Arial"/>
              </a:rPr>
              <a:t>г</a:t>
            </a:r>
            <a:r>
              <a:rPr sz="1500" i="1" spc="-145" dirty="0">
                <a:solidFill>
                  <a:srgbClr val="006FC0"/>
                </a:solidFill>
                <a:latin typeface="Arial"/>
                <a:cs typeface="Arial"/>
              </a:rPr>
              <a:t>о</a:t>
            </a:r>
            <a:r>
              <a:rPr sz="1500" i="1" spc="18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i="1" spc="-135" dirty="0">
                <a:solidFill>
                  <a:srgbClr val="006FC0"/>
                </a:solidFill>
                <a:latin typeface="Arial"/>
                <a:cs typeface="Arial"/>
              </a:rPr>
              <a:t>зак</a:t>
            </a:r>
            <a:r>
              <a:rPr sz="1500" i="1" spc="-145" dirty="0">
                <a:solidFill>
                  <a:srgbClr val="006FC0"/>
                </a:solidFill>
                <a:latin typeface="Arial"/>
                <a:cs typeface="Arial"/>
              </a:rPr>
              <a:t>о</a:t>
            </a:r>
            <a:r>
              <a:rPr sz="1500" i="1" spc="-160" dirty="0">
                <a:solidFill>
                  <a:srgbClr val="006FC0"/>
                </a:solidFill>
                <a:latin typeface="Arial"/>
                <a:cs typeface="Arial"/>
              </a:rPr>
              <a:t>н</a:t>
            </a:r>
            <a:r>
              <a:rPr sz="1500" i="1" spc="-145" dirty="0">
                <a:solidFill>
                  <a:srgbClr val="006FC0"/>
                </a:solidFill>
                <a:latin typeface="Arial"/>
                <a:cs typeface="Arial"/>
              </a:rPr>
              <a:t>а</a:t>
            </a:r>
            <a:r>
              <a:rPr sz="1500" i="1" spc="-10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i="1" spc="-285" dirty="0">
                <a:solidFill>
                  <a:srgbClr val="006FC0"/>
                </a:solidFill>
                <a:latin typeface="Arial"/>
                <a:cs typeface="Arial"/>
              </a:rPr>
              <a:t>№</a:t>
            </a:r>
            <a:r>
              <a:rPr sz="1500" i="1" spc="-8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i="1" spc="-145">
                <a:solidFill>
                  <a:srgbClr val="006FC0"/>
                </a:solidFill>
                <a:latin typeface="Arial"/>
                <a:cs typeface="Arial"/>
              </a:rPr>
              <a:t>6</a:t>
            </a:r>
            <a:r>
              <a:rPr sz="1500" i="1" spc="-114">
                <a:solidFill>
                  <a:srgbClr val="006FC0"/>
                </a:solidFill>
                <a:latin typeface="Arial"/>
                <a:cs typeface="Arial"/>
              </a:rPr>
              <a:t>7</a:t>
            </a:r>
            <a:r>
              <a:rPr sz="1500" i="1" spc="-95">
                <a:solidFill>
                  <a:srgbClr val="006FC0"/>
                </a:solidFill>
                <a:latin typeface="Arial"/>
                <a:cs typeface="Arial"/>
              </a:rPr>
              <a:t>-</a:t>
            </a:r>
            <a:r>
              <a:rPr sz="1500" i="1" spc="-185">
                <a:solidFill>
                  <a:srgbClr val="006FC0"/>
                </a:solidFill>
                <a:latin typeface="Arial"/>
                <a:cs typeface="Arial"/>
              </a:rPr>
              <a:t>ФЗ</a:t>
            </a:r>
            <a:r>
              <a:rPr sz="1500" i="1" spc="-90" smtClean="0">
                <a:solidFill>
                  <a:srgbClr val="006FC0"/>
                </a:solidFill>
                <a:latin typeface="Arial"/>
                <a:cs typeface="Arial"/>
              </a:rPr>
              <a:t>)</a:t>
            </a:r>
            <a:endParaRPr lang="ru-RU" sz="1500" i="1" spc="-90" dirty="0" smtClean="0">
              <a:solidFill>
                <a:srgbClr val="006FC0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85113" y="3524834"/>
            <a:ext cx="10738485" cy="2105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Указанное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решение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20" dirty="0">
                <a:solidFill>
                  <a:srgbClr val="2E5496"/>
                </a:solidFill>
                <a:latin typeface="Microsoft Sans Serif"/>
                <a:cs typeface="Microsoft Sans Serif"/>
              </a:rPr>
              <a:t>может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быть</a:t>
            </a:r>
            <a:r>
              <a:rPr sz="18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принято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не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позднее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20" dirty="0">
                <a:solidFill>
                  <a:srgbClr val="2E5496"/>
                </a:solidFill>
                <a:latin typeface="Microsoft Sans Serif"/>
                <a:cs typeface="Microsoft Sans Serif"/>
              </a:rPr>
              <a:t>чем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десятидневный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срок</a:t>
            </a:r>
            <a:r>
              <a:rPr sz="18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со</a:t>
            </a:r>
            <a:r>
              <a:rPr sz="18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дня</a:t>
            </a:r>
            <a:r>
              <a:rPr sz="18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официального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опубликования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spcBef>
                <a:spcPts val="5"/>
              </a:spcBef>
            </a:pP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решения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назначении</a:t>
            </a:r>
            <a:r>
              <a:rPr sz="18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выборов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не</a:t>
            </a:r>
            <a:r>
              <a:rPr sz="1800" spc="-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подлежит</a:t>
            </a:r>
            <a:r>
              <a:rPr sz="18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>
                <a:solidFill>
                  <a:srgbClr val="2E5496"/>
                </a:solidFill>
                <a:latin typeface="Microsoft Sans Serif"/>
                <a:cs typeface="Microsoft Sans Serif"/>
              </a:rPr>
              <a:t>пересмотру</a:t>
            </a:r>
            <a:r>
              <a:rPr sz="1800" spc="-185" smtClean="0">
                <a:solidFill>
                  <a:srgbClr val="2E5496"/>
                </a:solidFill>
                <a:latin typeface="Microsoft Sans Serif"/>
                <a:cs typeface="Microsoft Sans Serif"/>
              </a:rPr>
              <a:t>.</a:t>
            </a:r>
            <a:r>
              <a:rPr lang="ru-RU" i="1" spc="-90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</a:p>
          <a:p>
            <a:pPr marL="12700">
              <a:spcBef>
                <a:spcPts val="5"/>
              </a:spcBef>
            </a:pPr>
            <a:r>
              <a:rPr lang="ru-RU" i="1" spc="-90" dirty="0" smtClean="0">
                <a:solidFill>
                  <a:srgbClr val="006FC0"/>
                </a:solidFill>
                <a:latin typeface="Arial"/>
                <a:cs typeface="Arial"/>
              </a:rPr>
              <a:t>Постановление ИКСО от 21.06. 2023г № 14/86</a:t>
            </a:r>
            <a:endParaRPr lang="ru-RU" i="1" spc="-9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12700">
              <a:spcBef>
                <a:spcPts val="5"/>
              </a:spcBef>
            </a:pPr>
            <a:endParaRPr sz="28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</a:pP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Право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принятия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решения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случае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совмещения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дней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голосования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на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выборах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разных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уровней, в 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том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числе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в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пределах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одного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субъекта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Российской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Федерации,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принадлежит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комиссии,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организующей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подготовку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 и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проведение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 выборов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более </a:t>
            </a:r>
            <a:r>
              <a:rPr sz="1800" spc="-4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высокого</a:t>
            </a:r>
            <a:r>
              <a:rPr sz="18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уровня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200" y="5029200"/>
            <a:ext cx="377952" cy="37490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52849" y="3593591"/>
            <a:ext cx="379258" cy="40538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8204" y="888491"/>
            <a:ext cx="8731885" cy="1905"/>
          </a:xfrm>
          <a:custGeom>
            <a:avLst/>
            <a:gdLst/>
            <a:ahLst/>
            <a:cxnLst/>
            <a:rect l="l" t="t" r="r" b="b"/>
            <a:pathLst>
              <a:path w="8731885" h="1905">
                <a:moveTo>
                  <a:pt x="0" y="0"/>
                </a:moveTo>
                <a:lnTo>
                  <a:pt x="8731631" y="1650"/>
                </a:lnTo>
              </a:path>
            </a:pathLst>
          </a:custGeom>
          <a:ln w="15240">
            <a:solidFill>
              <a:srgbClr val="00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8327" y="204713"/>
            <a:ext cx="469392" cy="46279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239514" y="1204671"/>
            <a:ext cx="3840479" cy="377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30" dirty="0"/>
              <a:t>О</a:t>
            </a:r>
            <a:r>
              <a:rPr spc="-235" dirty="0"/>
              <a:t>с</a:t>
            </a:r>
            <a:r>
              <a:rPr spc="-240" dirty="0"/>
              <a:t>н</a:t>
            </a:r>
            <a:r>
              <a:rPr spc="-250" dirty="0"/>
              <a:t>о</a:t>
            </a:r>
            <a:r>
              <a:rPr spc="-270" dirty="0"/>
              <a:t>в</a:t>
            </a:r>
            <a:r>
              <a:rPr spc="-245" dirty="0"/>
              <a:t>н</a:t>
            </a:r>
            <a:r>
              <a:rPr spc="-290" dirty="0"/>
              <a:t>ы</a:t>
            </a:r>
            <a:r>
              <a:rPr spc="-229" dirty="0"/>
              <a:t>е</a:t>
            </a:r>
            <a:r>
              <a:rPr spc="-135" dirty="0"/>
              <a:t> </a:t>
            </a:r>
            <a:r>
              <a:rPr spc="-290" dirty="0"/>
              <a:t>фор</a:t>
            </a:r>
            <a:r>
              <a:rPr spc="-320" dirty="0"/>
              <a:t>м</a:t>
            </a:r>
            <a:r>
              <a:rPr spc="-280" dirty="0"/>
              <a:t>ы</a:t>
            </a:r>
            <a:r>
              <a:rPr spc="-125" dirty="0"/>
              <a:t> </a:t>
            </a:r>
            <a:r>
              <a:rPr spc="-235" dirty="0"/>
              <a:t>голосо</a:t>
            </a:r>
            <a:r>
              <a:rPr spc="-270" dirty="0"/>
              <a:t>в</a:t>
            </a:r>
            <a:r>
              <a:rPr spc="-235" dirty="0"/>
              <a:t>а</a:t>
            </a:r>
            <a:r>
              <a:rPr spc="-240" dirty="0"/>
              <a:t>н</a:t>
            </a:r>
            <a:r>
              <a:rPr spc="-270" dirty="0"/>
              <a:t>и</a:t>
            </a:r>
            <a:r>
              <a:rPr spc="-240" dirty="0"/>
              <a:t>я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85113" y="1945589"/>
            <a:ext cx="10165715" cy="43524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5730">
              <a:lnSpc>
                <a:spcPct val="100000"/>
              </a:lnSpc>
              <a:spcBef>
                <a:spcPts val="100"/>
              </a:spcBef>
            </a:pP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голосование</a:t>
            </a:r>
            <a:r>
              <a:rPr sz="18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помещении</a:t>
            </a:r>
            <a:r>
              <a:rPr sz="18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(голосование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помещении)</a:t>
            </a:r>
            <a:endParaRPr sz="1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700">
              <a:latin typeface="Microsoft Sans Serif"/>
              <a:cs typeface="Microsoft Sans Serif"/>
            </a:endParaRPr>
          </a:p>
          <a:p>
            <a:pPr marL="125730">
              <a:lnSpc>
                <a:spcPct val="100000"/>
              </a:lnSpc>
            </a:pP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голосование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вне</a:t>
            </a:r>
            <a:r>
              <a:rPr sz="1800" spc="-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помещения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(голосование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на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дому)</a:t>
            </a:r>
            <a:endParaRPr sz="1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50">
              <a:latin typeface="Microsoft Sans Serif"/>
              <a:cs typeface="Microsoft Sans Serif"/>
            </a:endParaRPr>
          </a:p>
          <a:p>
            <a:pPr marR="91440" algn="ctr">
              <a:lnSpc>
                <a:spcPct val="100000"/>
              </a:lnSpc>
            </a:pPr>
            <a:r>
              <a:rPr sz="2300" b="1" spc="-275" dirty="0">
                <a:solidFill>
                  <a:srgbClr val="FF0000"/>
                </a:solidFill>
                <a:latin typeface="Arial"/>
                <a:cs typeface="Arial"/>
              </a:rPr>
              <a:t>До</a:t>
            </a:r>
            <a:r>
              <a:rPr sz="2300" b="1" spc="-240" dirty="0">
                <a:solidFill>
                  <a:srgbClr val="FF0000"/>
                </a:solidFill>
                <a:latin typeface="Arial"/>
                <a:cs typeface="Arial"/>
              </a:rPr>
              <a:t>п</a:t>
            </a:r>
            <a:r>
              <a:rPr sz="2300" b="1" spc="-260" dirty="0">
                <a:solidFill>
                  <a:srgbClr val="FF0000"/>
                </a:solidFill>
                <a:latin typeface="Arial"/>
                <a:cs typeface="Arial"/>
              </a:rPr>
              <a:t>ол</a:t>
            </a:r>
            <a:r>
              <a:rPr sz="2300" b="1" spc="-240" dirty="0">
                <a:solidFill>
                  <a:srgbClr val="FF0000"/>
                </a:solidFill>
                <a:latin typeface="Arial"/>
                <a:cs typeface="Arial"/>
              </a:rPr>
              <a:t>н</a:t>
            </a:r>
            <a:r>
              <a:rPr sz="2300" b="1" spc="-229" dirty="0">
                <a:solidFill>
                  <a:srgbClr val="FF0000"/>
                </a:solidFill>
                <a:latin typeface="Arial"/>
                <a:cs typeface="Arial"/>
              </a:rPr>
              <a:t>ит</a:t>
            </a:r>
            <a:r>
              <a:rPr sz="2300" b="1" spc="-220" dirty="0">
                <a:solidFill>
                  <a:srgbClr val="FF0000"/>
                </a:solidFill>
                <a:latin typeface="Arial"/>
                <a:cs typeface="Arial"/>
              </a:rPr>
              <a:t>е</a:t>
            </a:r>
            <a:r>
              <a:rPr sz="2300" b="1" spc="-260" dirty="0">
                <a:solidFill>
                  <a:srgbClr val="FF0000"/>
                </a:solidFill>
                <a:latin typeface="Arial"/>
                <a:cs typeface="Arial"/>
              </a:rPr>
              <a:t>ль</a:t>
            </a:r>
            <a:r>
              <a:rPr sz="2300" b="1" spc="-245" dirty="0">
                <a:solidFill>
                  <a:srgbClr val="FF0000"/>
                </a:solidFill>
                <a:latin typeface="Arial"/>
                <a:cs typeface="Arial"/>
              </a:rPr>
              <a:t>н</a:t>
            </a:r>
            <a:r>
              <a:rPr sz="2300" b="1" spc="-254" dirty="0">
                <a:solidFill>
                  <a:srgbClr val="FF0000"/>
                </a:solidFill>
                <a:latin typeface="Arial"/>
                <a:cs typeface="Arial"/>
              </a:rPr>
              <a:t>ые</a:t>
            </a:r>
            <a:r>
              <a:rPr sz="2300" b="1" spc="-1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300" b="1" spc="-290" dirty="0">
                <a:solidFill>
                  <a:srgbClr val="FF0000"/>
                </a:solidFill>
                <a:latin typeface="Arial"/>
                <a:cs typeface="Arial"/>
              </a:rPr>
              <a:t>формы</a:t>
            </a:r>
            <a:r>
              <a:rPr sz="2300" b="1" spc="-11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300" b="1" spc="-170" dirty="0">
                <a:solidFill>
                  <a:srgbClr val="FF0000"/>
                </a:solidFill>
                <a:latin typeface="Arial"/>
                <a:cs typeface="Arial"/>
              </a:rPr>
              <a:t>г</a:t>
            </a:r>
            <a:r>
              <a:rPr sz="2300" b="1" spc="-254" dirty="0">
                <a:solidFill>
                  <a:srgbClr val="FF0000"/>
                </a:solidFill>
                <a:latin typeface="Arial"/>
                <a:cs typeface="Arial"/>
              </a:rPr>
              <a:t>оло</a:t>
            </a:r>
            <a:r>
              <a:rPr sz="2300" b="1" spc="-225" dirty="0">
                <a:solidFill>
                  <a:srgbClr val="FF0000"/>
                </a:solidFill>
                <a:latin typeface="Arial"/>
                <a:cs typeface="Arial"/>
              </a:rPr>
              <a:t>с</a:t>
            </a:r>
            <a:r>
              <a:rPr sz="2300" b="1" spc="-245" dirty="0">
                <a:solidFill>
                  <a:srgbClr val="FF0000"/>
                </a:solidFill>
                <a:latin typeface="Arial"/>
                <a:cs typeface="Arial"/>
              </a:rPr>
              <a:t>ова</a:t>
            </a:r>
            <a:r>
              <a:rPr sz="2300" b="1" spc="-240" dirty="0">
                <a:solidFill>
                  <a:srgbClr val="FF0000"/>
                </a:solidFill>
                <a:latin typeface="Arial"/>
                <a:cs typeface="Arial"/>
              </a:rPr>
              <a:t>н</a:t>
            </a:r>
            <a:r>
              <a:rPr sz="2300" b="1" spc="-250" dirty="0">
                <a:solidFill>
                  <a:srgbClr val="FF0000"/>
                </a:solidFill>
                <a:latin typeface="Arial"/>
                <a:cs typeface="Arial"/>
              </a:rPr>
              <a:t>ия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89"/>
              </a:spcBef>
            </a:pP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Решение</a:t>
            </a:r>
            <a:r>
              <a:rPr sz="1800" spc="-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об</a:t>
            </a:r>
            <a:r>
              <a:rPr sz="18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использовании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дополнительных</a:t>
            </a:r>
            <a:r>
              <a:rPr sz="18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29" dirty="0">
                <a:solidFill>
                  <a:srgbClr val="2E5496"/>
                </a:solidFill>
                <a:latin typeface="Microsoft Sans Serif"/>
                <a:cs typeface="Microsoft Sans Serif"/>
              </a:rPr>
              <a:t>форм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принимается</a:t>
            </a:r>
            <a:r>
              <a:rPr sz="1800" spc="1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избирательной</a:t>
            </a:r>
            <a:r>
              <a:rPr sz="1800" spc="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комиссией,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организующей</a:t>
            </a:r>
            <a:r>
              <a:rPr sz="18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выборы,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не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позднее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20" dirty="0">
                <a:solidFill>
                  <a:srgbClr val="2E5496"/>
                </a:solidFill>
                <a:latin typeface="Microsoft Sans Serif"/>
                <a:cs typeface="Microsoft Sans Serif"/>
              </a:rPr>
              <a:t>чем</a:t>
            </a:r>
            <a:r>
              <a:rPr sz="18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за</a:t>
            </a:r>
            <a:r>
              <a:rPr sz="18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30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дней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до</a:t>
            </a:r>
            <a:r>
              <a:rPr sz="1800" spc="-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первого</a:t>
            </a:r>
            <a:r>
              <a:rPr sz="1800" spc="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дня</a:t>
            </a:r>
            <a:r>
              <a:rPr sz="1800" spc="-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endParaRPr sz="1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</a:pP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Голосование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избирателей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вне 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помещения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на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территориях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местах, </a:t>
            </a:r>
            <a:r>
              <a:rPr sz="1800" spc="-190">
                <a:solidFill>
                  <a:srgbClr val="2E5496"/>
                </a:solidFill>
                <a:latin typeface="Microsoft Sans Serif"/>
                <a:cs typeface="Microsoft Sans Serif"/>
              </a:rPr>
              <a:t>пригодных</a:t>
            </a:r>
            <a:r>
              <a:rPr sz="1800" spc="-185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54" smtClean="0">
                <a:solidFill>
                  <a:srgbClr val="2E5496"/>
                </a:solidFill>
                <a:latin typeface="Microsoft Sans Serif"/>
                <a:cs typeface="Microsoft Sans Serif"/>
              </a:rPr>
              <a:t>к</a:t>
            </a:r>
            <a:r>
              <a:rPr lang="ru-RU" sz="1800" spc="-254" smtClean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50" smtClean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оборудованию </a:t>
            </a:r>
            <a:r>
              <a:rPr sz="1800" spc="-4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</a:t>
            </a:r>
            <a:r>
              <a:rPr sz="1800" spc="-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проведения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(на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придомовых</a:t>
            </a:r>
            <a:r>
              <a:rPr sz="18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территориях,</a:t>
            </a:r>
            <a:r>
              <a:rPr sz="1800" spc="1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на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территориях</a:t>
            </a:r>
            <a:r>
              <a:rPr sz="1800" spc="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общего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пользования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иных</a:t>
            </a:r>
            <a:r>
              <a:rPr sz="18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местах)</a:t>
            </a:r>
            <a:endParaRPr sz="1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Голосование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групп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избирателей,</a:t>
            </a:r>
            <a:r>
              <a:rPr sz="1800" spc="3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которые</a:t>
            </a:r>
            <a:r>
              <a:rPr sz="18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проживают</a:t>
            </a:r>
            <a:r>
              <a:rPr sz="180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(находятся)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населенных</a:t>
            </a:r>
            <a:r>
              <a:rPr sz="18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пунктах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иных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местах,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где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отсутствуют</a:t>
            </a:r>
            <a:r>
              <a:rPr sz="18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помещения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</a:t>
            </a:r>
            <a:r>
              <a:rPr sz="18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транспортное</a:t>
            </a:r>
            <a:r>
              <a:rPr sz="1800" spc="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сообщение</a:t>
            </a:r>
            <a:r>
              <a:rPr sz="18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1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которыми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затруднено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6823" y="4820847"/>
            <a:ext cx="539496" cy="47205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76262" y="5624334"/>
            <a:ext cx="571862" cy="57186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48640" y="2548127"/>
            <a:ext cx="484631" cy="484632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08867" y="1792223"/>
            <a:ext cx="852569" cy="676655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48640" y="3934967"/>
            <a:ext cx="469391" cy="46939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8204" y="888491"/>
            <a:ext cx="8731885" cy="1905"/>
          </a:xfrm>
          <a:custGeom>
            <a:avLst/>
            <a:gdLst/>
            <a:ahLst/>
            <a:cxnLst/>
            <a:rect l="l" t="t" r="r" b="b"/>
            <a:pathLst>
              <a:path w="8731885" h="1905">
                <a:moveTo>
                  <a:pt x="0" y="0"/>
                </a:moveTo>
                <a:lnTo>
                  <a:pt x="8731631" y="1650"/>
                </a:lnTo>
              </a:path>
            </a:pathLst>
          </a:custGeom>
          <a:ln w="15240">
            <a:solidFill>
              <a:srgbClr val="00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8327" y="204713"/>
            <a:ext cx="469392" cy="46279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68627" y="1179068"/>
            <a:ext cx="9301480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60" dirty="0"/>
              <a:t>Основные</a:t>
            </a:r>
            <a:r>
              <a:rPr spc="-130" dirty="0"/>
              <a:t> </a:t>
            </a:r>
            <a:r>
              <a:rPr spc="-240" dirty="0"/>
              <a:t>особенности</a:t>
            </a:r>
            <a:r>
              <a:rPr spc="-185" dirty="0"/>
              <a:t> </a:t>
            </a:r>
            <a:r>
              <a:rPr spc="-250" dirty="0"/>
              <a:t>проведения</a:t>
            </a:r>
            <a:r>
              <a:rPr spc="-125" dirty="0"/>
              <a:t> </a:t>
            </a:r>
            <a:r>
              <a:rPr spc="-245" dirty="0"/>
              <a:t>голосования</a:t>
            </a:r>
            <a:r>
              <a:rPr spc="-120" dirty="0"/>
              <a:t> </a:t>
            </a:r>
            <a:r>
              <a:rPr spc="-254" dirty="0"/>
              <a:t>в</a:t>
            </a:r>
            <a:r>
              <a:rPr spc="-114" dirty="0"/>
              <a:t> </a:t>
            </a:r>
            <a:r>
              <a:rPr spc="-235" dirty="0"/>
              <a:t>течение</a:t>
            </a:r>
            <a:r>
              <a:rPr spc="-145" dirty="0"/>
              <a:t> </a:t>
            </a:r>
            <a:r>
              <a:rPr spc="-245" dirty="0"/>
              <a:t>нескольких</a:t>
            </a:r>
            <a:r>
              <a:rPr spc="-95" dirty="0"/>
              <a:t> </a:t>
            </a:r>
            <a:r>
              <a:rPr spc="-254" dirty="0"/>
              <a:t>дней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95478" y="1594866"/>
            <a:ext cx="11797030" cy="500189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72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заблаговременное</a:t>
            </a:r>
            <a:r>
              <a:rPr sz="1800" spc="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информирование</a:t>
            </a:r>
            <a:r>
              <a:rPr sz="1800" spc="1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председателем</a:t>
            </a:r>
            <a:r>
              <a:rPr sz="1800" spc="-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70" dirty="0">
                <a:solidFill>
                  <a:srgbClr val="2E5496"/>
                </a:solidFill>
                <a:latin typeface="Microsoft Sans Serif"/>
                <a:cs typeface="Microsoft Sans Serif"/>
              </a:rPr>
              <a:t>УИК</a:t>
            </a:r>
            <a:r>
              <a:rPr sz="1800" spc="-2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каждого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ее</a:t>
            </a:r>
            <a:r>
              <a:rPr sz="1800" spc="-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члена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проведении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r>
              <a:rPr sz="1800" spc="1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течение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нескольких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дней</a:t>
            </a:r>
            <a:endParaRPr sz="1800">
              <a:latin typeface="Microsoft Sans Serif"/>
              <a:cs typeface="Microsoft Sans Serif"/>
            </a:endParaRPr>
          </a:p>
          <a:p>
            <a:pPr marL="12700" marR="6350">
              <a:lnSpc>
                <a:spcPts val="2810"/>
              </a:lnSpc>
              <a:spcBef>
                <a:spcPts val="18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обеспечение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председателем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70" dirty="0">
                <a:solidFill>
                  <a:srgbClr val="2E5496"/>
                </a:solidFill>
                <a:latin typeface="Microsoft Sans Serif"/>
                <a:cs typeface="Microsoft Sans Serif"/>
              </a:rPr>
              <a:t>УИК</a:t>
            </a:r>
            <a:r>
              <a:rPr sz="1800" spc="-2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правомочного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 заседания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70" dirty="0">
                <a:solidFill>
                  <a:srgbClr val="2E5496"/>
                </a:solidFill>
                <a:latin typeface="Microsoft Sans Serif"/>
                <a:cs typeface="Microsoft Sans Serif"/>
              </a:rPr>
              <a:t>УИК</a:t>
            </a:r>
            <a:r>
              <a:rPr sz="1800" spc="-2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принятия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решений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 </a:t>
            </a:r>
            <a:r>
              <a:rPr sz="1800" spc="-215" dirty="0">
                <a:solidFill>
                  <a:srgbClr val="2E5496"/>
                </a:solidFill>
                <a:latin typeface="Microsoft Sans Serif"/>
                <a:cs typeface="Microsoft Sans Serif"/>
              </a:rPr>
              <a:t>каждый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 из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дней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не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позднее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времени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окончания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работы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70" dirty="0">
                <a:solidFill>
                  <a:srgbClr val="2E5496"/>
                </a:solidFill>
                <a:latin typeface="Microsoft Sans Serif"/>
                <a:cs typeface="Microsoft Sans Serif"/>
              </a:rPr>
              <a:t>УИК</a:t>
            </a:r>
            <a:r>
              <a:rPr sz="1800" spc="-2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соответствующий</a:t>
            </a:r>
            <a:r>
              <a:rPr sz="18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день</a:t>
            </a:r>
            <a:endParaRPr sz="1800">
              <a:latin typeface="Microsoft Sans Serif"/>
              <a:cs typeface="Microsoft Sans Serif"/>
            </a:endParaRPr>
          </a:p>
          <a:p>
            <a:pPr marL="193040" indent="-180975">
              <a:lnSpc>
                <a:spcPct val="100000"/>
              </a:lnSpc>
              <a:spcBef>
                <a:spcPts val="445"/>
              </a:spcBef>
              <a:buSzPct val="94444"/>
              <a:buFont typeface="Wingdings"/>
              <a:buChar char=""/>
              <a:tabLst>
                <a:tab pos="193675" algn="l"/>
              </a:tabLst>
            </a:pP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при</a:t>
            </a:r>
            <a:r>
              <a:rPr sz="1800" spc="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выдаче</a:t>
            </a:r>
            <a:r>
              <a:rPr sz="1800" spc="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избирательного</a:t>
            </a:r>
            <a:r>
              <a:rPr sz="1800" spc="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бюллетеня</a:t>
            </a:r>
            <a:r>
              <a:rPr sz="1800" spc="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член</a:t>
            </a:r>
            <a:r>
              <a:rPr sz="1800" spc="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20" dirty="0">
                <a:solidFill>
                  <a:srgbClr val="2E5496"/>
                </a:solidFill>
                <a:latin typeface="Microsoft Sans Serif"/>
                <a:cs typeface="Microsoft Sans Serif"/>
              </a:rPr>
              <a:t>УИК,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соответствующей</a:t>
            </a:r>
            <a:r>
              <a:rPr sz="1800" spc="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графе</a:t>
            </a:r>
            <a:r>
              <a:rPr sz="1800" spc="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списка</a:t>
            </a:r>
            <a:r>
              <a:rPr sz="1800" spc="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избирателей</a:t>
            </a:r>
            <a:r>
              <a:rPr sz="1800" spc="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дополнительно</a:t>
            </a:r>
            <a:r>
              <a:rPr sz="1800" spc="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указывает</a:t>
            </a:r>
            <a:r>
              <a:rPr sz="1800" spc="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дату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spc="-215" dirty="0">
                <a:solidFill>
                  <a:srgbClr val="2E5496"/>
                </a:solidFill>
                <a:latin typeface="Microsoft Sans Serif"/>
                <a:cs typeface="Microsoft Sans Serif"/>
              </a:rPr>
              <a:t>п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олучен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я</a:t>
            </a:r>
            <a:r>
              <a:rPr sz="18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з</a:t>
            </a:r>
            <a:r>
              <a:rPr sz="1800" spc="-229" dirty="0">
                <a:solidFill>
                  <a:srgbClr val="2E5496"/>
                </a:solidFill>
                <a:latin typeface="Microsoft Sans Serif"/>
                <a:cs typeface="Microsoft Sans Serif"/>
              </a:rPr>
              <a:t>б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р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spc="-155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лем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з</a:t>
            </a:r>
            <a:r>
              <a:rPr sz="1800" spc="-229" dirty="0">
                <a:solidFill>
                  <a:srgbClr val="2E5496"/>
                </a:solidFill>
                <a:latin typeface="Microsoft Sans Serif"/>
                <a:cs typeface="Microsoft Sans Serif"/>
              </a:rPr>
              <a:t>б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р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spc="-155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льно</a:t>
            </a:r>
            <a:r>
              <a:rPr sz="1800" spc="-145" dirty="0">
                <a:solidFill>
                  <a:srgbClr val="2E5496"/>
                </a:solidFill>
                <a:latin typeface="Microsoft Sans Serif"/>
                <a:cs typeface="Microsoft Sans Serif"/>
              </a:rPr>
              <a:t>г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бюл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лет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ня</a:t>
            </a:r>
            <a:endParaRPr sz="1800">
              <a:latin typeface="Microsoft Sans Serif"/>
              <a:cs typeface="Microsoft Sans Serif"/>
            </a:endParaRPr>
          </a:p>
          <a:p>
            <a:pPr marL="193040" indent="-180975">
              <a:lnSpc>
                <a:spcPct val="100000"/>
              </a:lnSpc>
              <a:spcBef>
                <a:spcPts val="650"/>
              </a:spcBef>
              <a:buSzPct val="94444"/>
              <a:buFont typeface="Wingdings"/>
              <a:buChar char=""/>
              <a:tabLst>
                <a:tab pos="193675" algn="l"/>
              </a:tabLst>
            </a:pP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ежедневная</a:t>
            </a:r>
            <a:r>
              <a:rPr sz="1800" spc="31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(за</a:t>
            </a:r>
            <a:r>
              <a:rPr sz="1800" spc="29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исключением</a:t>
            </a:r>
            <a:r>
              <a:rPr sz="1800" spc="3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последнего</a:t>
            </a:r>
            <a:r>
              <a:rPr sz="1800" spc="3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дня</a:t>
            </a:r>
            <a:r>
              <a:rPr sz="1800" spc="3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голосования)</a:t>
            </a:r>
            <a:r>
              <a:rPr sz="1800" spc="3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передача</a:t>
            </a:r>
            <a:r>
              <a:rPr sz="1800" spc="30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30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вышестоящую</a:t>
            </a:r>
            <a:r>
              <a:rPr sz="1800" spc="3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избирательную</a:t>
            </a:r>
            <a:r>
              <a:rPr sz="1800" spc="30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комиссию</a:t>
            </a:r>
            <a:r>
              <a:rPr sz="1800" spc="3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информации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об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20" dirty="0">
                <a:solidFill>
                  <a:srgbClr val="2E5496"/>
                </a:solidFill>
                <a:latin typeface="Microsoft Sans Serif"/>
                <a:cs typeface="Microsoft Sans Serif"/>
              </a:rPr>
              <a:t>общем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числе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избирателей,</a:t>
            </a:r>
            <a:r>
              <a:rPr sz="1800" spc="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получивших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избирательные</a:t>
            </a:r>
            <a:r>
              <a:rPr sz="1800" spc="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бюллетени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45" dirty="0">
                <a:solidFill>
                  <a:srgbClr val="2E5496"/>
                </a:solidFill>
                <a:latin typeface="Microsoft Sans Serif"/>
                <a:cs typeface="Microsoft Sans Serif"/>
              </a:rPr>
              <a:t>(с</a:t>
            </a:r>
            <a:r>
              <a:rPr sz="18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нарастающим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итогом)</a:t>
            </a:r>
            <a:endParaRPr sz="1800">
              <a:latin typeface="Microsoft Sans Serif"/>
              <a:cs typeface="Microsoft Sans Serif"/>
            </a:endParaRPr>
          </a:p>
          <a:p>
            <a:pPr marL="193040" indent="-180975">
              <a:lnSpc>
                <a:spcPct val="100000"/>
              </a:lnSpc>
              <a:spcBef>
                <a:spcPts val="625"/>
              </a:spcBef>
              <a:buSzPct val="94444"/>
              <a:buFont typeface="Wingdings"/>
              <a:buChar char=""/>
              <a:tabLst>
                <a:tab pos="193675" algn="l"/>
              </a:tabLst>
            </a:pP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особенности</a:t>
            </a:r>
            <a:r>
              <a:rPr sz="1800" spc="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при</a:t>
            </a:r>
            <a:r>
              <a:rPr sz="1800" spc="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использовании</a:t>
            </a:r>
            <a:r>
              <a:rPr sz="1800" spc="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дополнительных</a:t>
            </a:r>
            <a:r>
              <a:rPr sz="1800" spc="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29" dirty="0">
                <a:solidFill>
                  <a:srgbClr val="2E5496"/>
                </a:solidFill>
                <a:latin typeface="Microsoft Sans Serif"/>
                <a:cs typeface="Microsoft Sans Serif"/>
              </a:rPr>
              <a:t>форм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r>
              <a:rPr sz="1800" spc="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(оборудование</a:t>
            </a:r>
            <a:r>
              <a:rPr sz="1800" spc="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места</a:t>
            </a:r>
            <a:r>
              <a:rPr sz="1800" spc="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</a:t>
            </a:r>
            <a:r>
              <a:rPr sz="1800" spc="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проведения</a:t>
            </a:r>
            <a:r>
              <a:rPr sz="1800" spc="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голосования,</a:t>
            </a:r>
            <a:r>
              <a:rPr sz="1800" spc="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порядок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проведения)</a:t>
            </a:r>
            <a:endParaRPr sz="1800">
              <a:latin typeface="Microsoft Sans Serif"/>
              <a:cs typeface="Microsoft Sans Serif"/>
            </a:endParaRPr>
          </a:p>
          <a:p>
            <a:pPr marL="193040" indent="-180975">
              <a:lnSpc>
                <a:spcPct val="100000"/>
              </a:lnSpc>
              <a:spcBef>
                <a:spcPts val="645"/>
              </a:spcBef>
              <a:buSzPct val="94444"/>
              <a:buFont typeface="Wingdings"/>
              <a:buChar char=""/>
              <a:tabLst>
                <a:tab pos="193675" algn="l"/>
              </a:tabLst>
            </a:pP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обеспечение</a:t>
            </a:r>
            <a:r>
              <a:rPr sz="1800" spc="19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сохранности</a:t>
            </a:r>
            <a:r>
              <a:rPr sz="1800" spc="2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избирательных</a:t>
            </a:r>
            <a:r>
              <a:rPr sz="1800" spc="2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бюллетеней</a:t>
            </a:r>
            <a:r>
              <a:rPr sz="1800" spc="19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204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дни</a:t>
            </a:r>
            <a:r>
              <a:rPr sz="1800" spc="2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r>
              <a:rPr sz="1800" spc="19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(распечатка</a:t>
            </a:r>
            <a:r>
              <a:rPr sz="1800" spc="20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контрольных</a:t>
            </a:r>
            <a:r>
              <a:rPr sz="1800" spc="204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данных</a:t>
            </a:r>
            <a:r>
              <a:rPr sz="1800" spc="204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при</a:t>
            </a:r>
            <a:r>
              <a:rPr sz="1800" spc="21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использовании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1800" spc="-235" dirty="0">
                <a:solidFill>
                  <a:srgbClr val="2E5496"/>
                </a:solidFill>
                <a:latin typeface="Microsoft Sans Serif"/>
                <a:cs typeface="Microsoft Sans Serif"/>
              </a:rPr>
              <a:t>КОИБ,</a:t>
            </a:r>
            <a:r>
              <a:rPr sz="18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использование</a:t>
            </a:r>
            <a:r>
              <a:rPr sz="1800" spc="-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сейф-пакетов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индикаторными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лентами)</a:t>
            </a:r>
            <a:endParaRPr sz="1800">
              <a:latin typeface="Microsoft Sans Serif"/>
              <a:cs typeface="Microsoft Sans Serif"/>
            </a:endParaRPr>
          </a:p>
          <a:p>
            <a:pPr marL="12700" marR="6985" algn="just">
              <a:lnSpc>
                <a:spcPct val="129600"/>
              </a:lnSpc>
              <a:spcBef>
                <a:spcPts val="5"/>
              </a:spcBef>
              <a:buSzPct val="94444"/>
              <a:buFont typeface="Wingdings"/>
              <a:buChar char=""/>
              <a:tabLst>
                <a:tab pos="193675" algn="l"/>
              </a:tabLst>
            </a:pP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особенности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при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подсчете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избирателей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(внесение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протокол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об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итогах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общего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числа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избирательных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бюллетеней,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выданных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избирателям</a:t>
            </a:r>
            <a:r>
              <a:rPr sz="1800" spc="9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течение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всех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дней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голосования,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последовательность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порядок</a:t>
            </a:r>
            <a:r>
              <a:rPr sz="1800" spc="9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вскрытия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ящиков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сейф-пакетов)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8204" y="888491"/>
            <a:ext cx="8731885" cy="1905"/>
          </a:xfrm>
          <a:custGeom>
            <a:avLst/>
            <a:gdLst/>
            <a:ahLst/>
            <a:cxnLst/>
            <a:rect l="l" t="t" r="r" b="b"/>
            <a:pathLst>
              <a:path w="8731885" h="1905">
                <a:moveTo>
                  <a:pt x="0" y="0"/>
                </a:moveTo>
                <a:lnTo>
                  <a:pt x="8731631" y="1650"/>
                </a:lnTo>
              </a:path>
            </a:pathLst>
          </a:custGeom>
          <a:ln w="15240">
            <a:solidFill>
              <a:srgbClr val="00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8327" y="204713"/>
            <a:ext cx="469392" cy="46279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96848" y="931240"/>
            <a:ext cx="10639425" cy="377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45" dirty="0"/>
              <a:t>Обеспечение</a:t>
            </a:r>
            <a:r>
              <a:rPr spc="-175" dirty="0"/>
              <a:t> </a:t>
            </a:r>
            <a:r>
              <a:rPr spc="-235" dirty="0"/>
              <a:t>сохранности</a:t>
            </a:r>
            <a:r>
              <a:rPr spc="-185" dirty="0"/>
              <a:t> </a:t>
            </a:r>
            <a:r>
              <a:rPr spc="-245" dirty="0"/>
              <a:t>избирательных</a:t>
            </a:r>
            <a:r>
              <a:rPr spc="-110" dirty="0"/>
              <a:t> </a:t>
            </a:r>
            <a:r>
              <a:rPr spc="-254" dirty="0"/>
              <a:t>бюллетеней</a:t>
            </a:r>
            <a:r>
              <a:rPr spc="-175" dirty="0"/>
              <a:t> </a:t>
            </a:r>
            <a:r>
              <a:rPr spc="-250" dirty="0"/>
              <a:t>при</a:t>
            </a:r>
            <a:r>
              <a:rPr spc="-120" dirty="0"/>
              <a:t> </a:t>
            </a:r>
            <a:r>
              <a:rPr spc="-250" dirty="0"/>
              <a:t>многодневном</a:t>
            </a:r>
            <a:r>
              <a:rPr spc="-160" dirty="0"/>
              <a:t> </a:t>
            </a:r>
            <a:r>
              <a:rPr spc="-240" dirty="0"/>
              <a:t>голосовании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85113" y="1395806"/>
            <a:ext cx="10746740" cy="50789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220" dirty="0">
                <a:solidFill>
                  <a:srgbClr val="2E5496"/>
                </a:solidFill>
                <a:latin typeface="Microsoft Sans Serif"/>
                <a:cs typeface="Microsoft Sans Serif"/>
              </a:rPr>
              <a:t>Каждый</a:t>
            </a:r>
            <a:r>
              <a:rPr sz="17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день</a:t>
            </a:r>
            <a:r>
              <a:rPr sz="17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голосования,</a:t>
            </a:r>
            <a:r>
              <a:rPr sz="1700" spc="-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за</a:t>
            </a:r>
            <a:r>
              <a:rPr sz="17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исключением</a:t>
            </a:r>
            <a:r>
              <a:rPr sz="17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последнего,</a:t>
            </a:r>
            <a:r>
              <a:rPr sz="17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избирательные</a:t>
            </a:r>
            <a:r>
              <a:rPr sz="17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бюллетени</a:t>
            </a:r>
            <a:r>
              <a:rPr sz="17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перемещаются</a:t>
            </a:r>
            <a:r>
              <a:rPr sz="17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60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7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сейф-пакет</a:t>
            </a:r>
            <a:r>
              <a:rPr sz="17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из</a:t>
            </a:r>
            <a:r>
              <a:rPr sz="1700" spc="-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переносных</a:t>
            </a:r>
            <a:endParaRPr sz="17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700" spc="-160" smtClean="0">
                <a:solidFill>
                  <a:srgbClr val="2E5496"/>
                </a:solidFill>
                <a:latin typeface="Microsoft Sans Serif"/>
                <a:cs typeface="Microsoft Sans Serif"/>
              </a:rPr>
              <a:t>я</a:t>
            </a:r>
            <a:r>
              <a:rPr sz="1700" spc="-250" smtClean="0">
                <a:solidFill>
                  <a:srgbClr val="2E5496"/>
                </a:solidFill>
                <a:latin typeface="Microsoft Sans Serif"/>
                <a:cs typeface="Microsoft Sans Serif"/>
              </a:rPr>
              <a:t>щ</a:t>
            </a:r>
            <a:r>
              <a:rPr sz="1700" spc="-160" smtClean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700" spc="-254" smtClean="0">
                <a:solidFill>
                  <a:srgbClr val="2E5496"/>
                </a:solidFill>
                <a:latin typeface="Microsoft Sans Serif"/>
                <a:cs typeface="Microsoft Sans Serif"/>
              </a:rPr>
              <a:t>к</a:t>
            </a:r>
            <a:r>
              <a:rPr sz="1700" spc="-180" smtClean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700" spc="-165" smtClean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700" spc="-90" smtClean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</a:t>
            </a:r>
            <a:r>
              <a:rPr sz="1700" spc="-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55" dirty="0">
                <a:solidFill>
                  <a:srgbClr val="2E5496"/>
                </a:solidFill>
                <a:latin typeface="Microsoft Sans Serif"/>
                <a:cs typeface="Microsoft Sans Serif"/>
              </a:rPr>
              <a:t>г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л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700" spc="-160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н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я</a:t>
            </a:r>
            <a:endParaRPr sz="1700">
              <a:latin typeface="Microsoft Sans Serif"/>
              <a:cs typeface="Microsoft Sans Serif"/>
            </a:endParaRPr>
          </a:p>
          <a:p>
            <a:pPr marL="12700" marR="895350">
              <a:lnSpc>
                <a:spcPct val="100000"/>
              </a:lnSpc>
              <a:spcBef>
                <a:spcPts val="955"/>
              </a:spcBef>
            </a:pPr>
            <a:r>
              <a:rPr sz="17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Сейф-пакет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05" dirty="0">
                <a:solidFill>
                  <a:srgbClr val="2E5496"/>
                </a:solidFill>
                <a:latin typeface="Microsoft Sans Serif"/>
                <a:cs typeface="Microsoft Sans Serif"/>
              </a:rPr>
              <a:t>- 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непрозрачный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пакет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из </a:t>
            </a:r>
            <a:r>
              <a:rPr sz="1700" spc="-160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полиэтилена, 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предназначенный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обеспечения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сохранности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и 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неизменности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содержащихся</a:t>
            </a:r>
            <a:r>
              <a:rPr sz="17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60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7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нем</a:t>
            </a:r>
            <a:r>
              <a:rPr sz="17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избирательных</a:t>
            </a:r>
            <a:r>
              <a:rPr sz="1700" spc="-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бюллетеней,</a:t>
            </a:r>
            <a:r>
              <a:rPr sz="1700" spc="-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имеющее</a:t>
            </a:r>
            <a:r>
              <a:rPr sz="1700" spc="-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индивидуальный</a:t>
            </a:r>
            <a:r>
              <a:rPr sz="1700" spc="-9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серийный</a:t>
            </a:r>
            <a:r>
              <a:rPr sz="1700" spc="-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номер</a:t>
            </a:r>
            <a:r>
              <a:rPr sz="17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700" spc="-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индикаторную</a:t>
            </a:r>
            <a:r>
              <a:rPr sz="17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50" dirty="0">
                <a:solidFill>
                  <a:srgbClr val="2E5496"/>
                </a:solidFill>
                <a:latin typeface="Microsoft Sans Serif"/>
                <a:cs typeface="Microsoft Sans Serif"/>
              </a:rPr>
              <a:t>ленту, </a:t>
            </a:r>
            <a:r>
              <a:rPr sz="1700" spc="-434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сигнализирующую</a:t>
            </a:r>
            <a:r>
              <a:rPr sz="1700" spc="-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700" spc="-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попытке</a:t>
            </a:r>
            <a:r>
              <a:rPr sz="1700" spc="-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его</a:t>
            </a:r>
            <a:r>
              <a:rPr sz="17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вскрытия</a:t>
            </a:r>
            <a:endParaRPr sz="1700">
              <a:latin typeface="Microsoft Sans Serif"/>
              <a:cs typeface="Microsoft Sans Serif"/>
            </a:endParaRPr>
          </a:p>
          <a:p>
            <a:pPr marL="12700" marR="413384">
              <a:lnSpc>
                <a:spcPct val="100000"/>
              </a:lnSpc>
              <a:spcBef>
                <a:spcPts val="1630"/>
              </a:spcBef>
            </a:pP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Индикаторная</a:t>
            </a:r>
            <a:r>
              <a:rPr sz="17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лента</a:t>
            </a:r>
            <a:r>
              <a:rPr sz="17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на</a:t>
            </a:r>
            <a:r>
              <a:rPr sz="17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сейф-пакете,</a:t>
            </a:r>
            <a:r>
              <a:rPr sz="17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которая</a:t>
            </a:r>
            <a:r>
              <a:rPr sz="17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60" dirty="0">
                <a:solidFill>
                  <a:srgbClr val="2E5496"/>
                </a:solidFill>
                <a:latin typeface="Microsoft Sans Serif"/>
                <a:cs typeface="Microsoft Sans Serif"/>
              </a:rPr>
              <a:t>является</a:t>
            </a:r>
            <a:r>
              <a:rPr sz="1700" spc="-9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его</a:t>
            </a:r>
            <a:r>
              <a:rPr sz="17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неотъемлемой</a:t>
            </a:r>
            <a:r>
              <a:rPr sz="17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частью,</a:t>
            </a:r>
            <a:r>
              <a:rPr sz="17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должна</a:t>
            </a:r>
            <a:r>
              <a:rPr sz="17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обеспечивать</a:t>
            </a:r>
            <a:r>
              <a:rPr sz="17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индикацию</a:t>
            </a:r>
            <a:r>
              <a:rPr sz="17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фактов </a:t>
            </a:r>
            <a:r>
              <a:rPr sz="1700" spc="-434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несанкционированного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доступа 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путем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проявления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визуальных </a:t>
            </a:r>
            <a:r>
              <a:rPr sz="17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признаков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нарушения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целостности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при 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попытке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вскрытия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сейф-пакета</a:t>
            </a:r>
            <a:r>
              <a:rPr sz="1700" spc="-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или</a:t>
            </a:r>
            <a:r>
              <a:rPr sz="1700" spc="-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снятия</a:t>
            </a:r>
            <a:r>
              <a:rPr sz="1700" spc="-11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(демонтажа)</a:t>
            </a:r>
            <a:r>
              <a:rPr sz="17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55" dirty="0">
                <a:solidFill>
                  <a:srgbClr val="2E5496"/>
                </a:solidFill>
                <a:latin typeface="Microsoft Sans Serif"/>
                <a:cs typeface="Microsoft Sans Serif"/>
              </a:rPr>
              <a:t>ленты,</a:t>
            </a:r>
            <a:r>
              <a:rPr sz="1700" spc="-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не</a:t>
            </a:r>
            <a:r>
              <a:rPr sz="17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позволяющих</a:t>
            </a:r>
            <a:r>
              <a:rPr sz="1700" spc="-1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использовать</a:t>
            </a:r>
            <a:r>
              <a:rPr sz="1700" spc="-10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60" dirty="0">
                <a:solidFill>
                  <a:srgbClr val="2E5496"/>
                </a:solidFill>
                <a:latin typeface="Microsoft Sans Serif"/>
                <a:cs typeface="Microsoft Sans Serif"/>
              </a:rPr>
              <a:t>ленту</a:t>
            </a:r>
            <a:r>
              <a:rPr sz="1700" spc="-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повторно</a:t>
            </a:r>
            <a:endParaRPr sz="1700">
              <a:latin typeface="Microsoft Sans Serif"/>
              <a:cs typeface="Microsoft Sans Serif"/>
            </a:endParaRPr>
          </a:p>
          <a:p>
            <a:pPr marL="25400">
              <a:lnSpc>
                <a:spcPct val="100000"/>
              </a:lnSpc>
              <a:spcBef>
                <a:spcPts val="1075"/>
              </a:spcBef>
            </a:pPr>
            <a:r>
              <a:rPr sz="1700" spc="-240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</a:t>
            </a:r>
            <a:r>
              <a:rPr sz="17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каждого</a:t>
            </a:r>
            <a:r>
              <a:rPr sz="17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ящика</a:t>
            </a:r>
            <a:r>
              <a:rPr sz="1700" spc="-9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</a:t>
            </a:r>
            <a:r>
              <a:rPr sz="1700" spc="-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r>
              <a:rPr sz="17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используется</a:t>
            </a:r>
            <a:r>
              <a:rPr sz="1700" spc="-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отдельный</a:t>
            </a:r>
            <a:r>
              <a:rPr sz="17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сейф-пакет,</a:t>
            </a:r>
            <a:r>
              <a:rPr sz="1700" spc="-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который</a:t>
            </a:r>
            <a:r>
              <a:rPr sz="17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запечатывается</a:t>
            </a:r>
            <a:endParaRPr sz="17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  <a:spcBef>
                <a:spcPts val="1150"/>
              </a:spcBef>
            </a:pPr>
            <a:r>
              <a:rPr sz="17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7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случае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если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сейф-пакет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не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вмещает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количество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избирательных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бюллетеней,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извлеченных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90">
                <a:solidFill>
                  <a:srgbClr val="2E5496"/>
                </a:solidFill>
                <a:latin typeface="Microsoft Sans Serif"/>
                <a:cs typeface="Microsoft Sans Serif"/>
              </a:rPr>
              <a:t>из</a:t>
            </a:r>
            <a:r>
              <a:rPr sz="1700" spc="-185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65" smtClean="0">
                <a:solidFill>
                  <a:srgbClr val="2E5496"/>
                </a:solidFill>
                <a:latin typeface="Microsoft Sans Serif"/>
                <a:cs typeface="Microsoft Sans Serif"/>
              </a:rPr>
              <a:t>переносного</a:t>
            </a:r>
            <a:r>
              <a:rPr lang="ru-RU" sz="1700" spc="-165" dirty="0" smtClean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200" smtClean="0">
                <a:solidFill>
                  <a:srgbClr val="2E5496"/>
                </a:solidFill>
                <a:latin typeface="Microsoft Sans Serif"/>
                <a:cs typeface="Microsoft Sans Serif"/>
              </a:rPr>
              <a:t>ящика</a:t>
            </a:r>
            <a:r>
              <a:rPr sz="1700" spc="-195" smtClean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65">
                <a:solidFill>
                  <a:srgbClr val="2E5496"/>
                </a:solidFill>
                <a:latin typeface="Microsoft Sans Serif"/>
                <a:cs typeface="Microsoft Sans Serif"/>
              </a:rPr>
              <a:t>для</a:t>
            </a:r>
            <a:r>
              <a:rPr sz="1700" spc="-16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lang="ru-RU" sz="1700" spc="-160" smtClean="0">
                <a:solidFill>
                  <a:srgbClr val="2E5496"/>
                </a:solidFill>
                <a:latin typeface="Microsoft Sans Serif"/>
                <a:cs typeface="Microsoft Sans Serif"/>
              </a:rPr>
              <a:t>,  </a:t>
            </a:r>
            <a:r>
              <a:rPr sz="1700" spc="-165" smtClean="0">
                <a:solidFill>
                  <a:srgbClr val="2E5496"/>
                </a:solidFill>
                <a:latin typeface="Microsoft Sans Serif"/>
                <a:cs typeface="Microsoft Sans Serif"/>
              </a:rPr>
              <a:t>для </a:t>
            </a:r>
            <a:r>
              <a:rPr sz="1700" spc="-150" dirty="0">
                <a:solidFill>
                  <a:srgbClr val="2E5496"/>
                </a:solidFill>
                <a:latin typeface="Microsoft Sans Serif"/>
                <a:cs typeface="Microsoft Sans Serif"/>
              </a:rPr>
              <a:t>этих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целей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допускается</a:t>
            </a:r>
            <a:r>
              <a:rPr sz="17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использование</a:t>
            </a:r>
            <a:r>
              <a:rPr sz="1700" spc="-9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нескольких</a:t>
            </a:r>
            <a:r>
              <a:rPr sz="170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сейф-пакетов</a:t>
            </a:r>
            <a:r>
              <a:rPr sz="17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55" dirty="0">
                <a:solidFill>
                  <a:srgbClr val="2E5496"/>
                </a:solidFill>
                <a:latin typeface="Microsoft Sans Serif"/>
                <a:cs typeface="Microsoft Sans Serif"/>
              </a:rPr>
              <a:t>(для</a:t>
            </a:r>
            <a:r>
              <a:rPr sz="1700" spc="-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избирательных</a:t>
            </a:r>
            <a:r>
              <a:rPr sz="1700" spc="-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бюллетеней</a:t>
            </a:r>
            <a:r>
              <a:rPr sz="17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из</a:t>
            </a:r>
            <a:r>
              <a:rPr sz="1700" spc="-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переносного</a:t>
            </a:r>
            <a:r>
              <a:rPr sz="17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ящика</a:t>
            </a:r>
            <a:r>
              <a:rPr sz="1700" spc="-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</a:t>
            </a:r>
            <a:r>
              <a:rPr sz="1700" spc="-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r>
              <a:rPr sz="17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275" dirty="0">
                <a:solidFill>
                  <a:srgbClr val="2E5496"/>
                </a:solidFill>
                <a:latin typeface="Microsoft Sans Serif"/>
                <a:cs typeface="Microsoft Sans Serif"/>
              </a:rPr>
              <a:t>– </a:t>
            </a:r>
            <a:r>
              <a:rPr sz="1700" spc="-434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два</a:t>
            </a:r>
            <a:r>
              <a:rPr sz="1700" spc="-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сейф-пакета)</a:t>
            </a:r>
            <a:endParaRPr sz="17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7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По</a:t>
            </a:r>
            <a:r>
              <a:rPr sz="1700" spc="-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решению</a:t>
            </a:r>
            <a:r>
              <a:rPr sz="17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избирательной</a:t>
            </a:r>
            <a:r>
              <a:rPr sz="1700" spc="-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комиссии,</a:t>
            </a:r>
            <a:r>
              <a:rPr sz="1700" spc="-10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организующей</a:t>
            </a:r>
            <a:r>
              <a:rPr sz="17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выборы,</a:t>
            </a:r>
            <a:r>
              <a:rPr sz="17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либо</a:t>
            </a:r>
            <a:r>
              <a:rPr sz="1700" spc="-10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по</a:t>
            </a:r>
            <a:r>
              <a:rPr sz="1700" spc="-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ее</a:t>
            </a:r>
            <a:r>
              <a:rPr sz="17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поручению</a:t>
            </a:r>
            <a:r>
              <a:rPr sz="17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280" dirty="0">
                <a:solidFill>
                  <a:srgbClr val="2E5496"/>
                </a:solidFill>
                <a:latin typeface="Microsoft Sans Serif"/>
                <a:cs typeface="Microsoft Sans Serif"/>
              </a:rPr>
              <a:t>–</a:t>
            </a:r>
            <a:r>
              <a:rPr sz="1700" spc="-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избирательной</a:t>
            </a:r>
            <a:r>
              <a:rPr sz="1700" spc="-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комиссии,</a:t>
            </a:r>
            <a:endParaRPr sz="1700">
              <a:latin typeface="Microsoft Sans Serif"/>
              <a:cs typeface="Microsoft Sans Serif"/>
            </a:endParaRPr>
          </a:p>
          <a:p>
            <a:pPr marL="12700" marR="307340">
              <a:lnSpc>
                <a:spcPct val="100000"/>
              </a:lnSpc>
            </a:pP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непосредственно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вышестоящей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по 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отношению </a:t>
            </a:r>
            <a:r>
              <a:rPr sz="1700" spc="-240" dirty="0">
                <a:solidFill>
                  <a:srgbClr val="2E5496"/>
                </a:solidFill>
                <a:latin typeface="Microsoft Sans Serif"/>
                <a:cs typeface="Microsoft Sans Serif"/>
              </a:rPr>
              <a:t>к</a:t>
            </a:r>
            <a:r>
              <a:rPr sz="1700" spc="-2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соответствующей </a:t>
            </a:r>
            <a:r>
              <a:rPr sz="17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УИК,</a:t>
            </a:r>
            <a:r>
              <a:rPr sz="17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обеспечения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сохранности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избирательных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бюллетеней, </a:t>
            </a:r>
            <a:r>
              <a:rPr sz="17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содержащихся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60" dirty="0">
                <a:solidFill>
                  <a:srgbClr val="2E5496"/>
                </a:solidFill>
                <a:latin typeface="Microsoft Sans Serif"/>
                <a:cs typeface="Microsoft Sans Serif"/>
              </a:rPr>
              <a:t>в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стационарном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ящике 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 голосования, </a:t>
            </a:r>
            <a:r>
              <a:rPr sz="17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может</a:t>
            </a:r>
            <a:r>
              <a:rPr sz="17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использоваться </a:t>
            </a:r>
            <a:r>
              <a:rPr sz="1700" spc="-150" dirty="0">
                <a:solidFill>
                  <a:srgbClr val="2E5496"/>
                </a:solidFill>
                <a:latin typeface="Microsoft Sans Serif"/>
                <a:cs typeface="Microsoft Sans Serif"/>
              </a:rPr>
              <a:t>этот</a:t>
            </a:r>
            <a:r>
              <a:rPr sz="1700" spc="-1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стационарный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ящик</a:t>
            </a:r>
            <a:r>
              <a:rPr sz="17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 </a:t>
            </a:r>
            <a:r>
              <a:rPr sz="1700" spc="-1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r>
              <a:rPr sz="17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при</a:t>
            </a:r>
            <a:r>
              <a:rPr sz="1700" spc="-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55" dirty="0">
                <a:solidFill>
                  <a:srgbClr val="2E5496"/>
                </a:solidFill>
                <a:latin typeface="Microsoft Sans Serif"/>
                <a:cs typeface="Microsoft Sans Serif"/>
              </a:rPr>
              <a:t>условии,</a:t>
            </a:r>
            <a:r>
              <a:rPr sz="1700" spc="-9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если</a:t>
            </a:r>
            <a:r>
              <a:rPr sz="17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он</a:t>
            </a:r>
            <a:r>
              <a:rPr sz="17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снабжен</a:t>
            </a:r>
            <a:r>
              <a:rPr sz="170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FF0000"/>
                </a:solidFill>
                <a:latin typeface="Microsoft Sans Serif"/>
                <a:cs typeface="Microsoft Sans Serif"/>
              </a:rPr>
              <a:t>специальной</a:t>
            </a:r>
            <a:r>
              <a:rPr sz="1700" spc="-7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700" spc="-185" dirty="0">
                <a:solidFill>
                  <a:srgbClr val="FF0000"/>
                </a:solidFill>
                <a:latin typeface="Microsoft Sans Serif"/>
                <a:cs typeface="Microsoft Sans Serif"/>
              </a:rPr>
              <a:t>опечатываемой</a:t>
            </a:r>
            <a:r>
              <a:rPr sz="1700" spc="-2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700" spc="-190" dirty="0">
                <a:solidFill>
                  <a:srgbClr val="FF0000"/>
                </a:solidFill>
                <a:latin typeface="Microsoft Sans Serif"/>
                <a:cs typeface="Microsoft Sans Serif"/>
              </a:rPr>
              <a:t>заглушкой</a:t>
            </a:r>
            <a:r>
              <a:rPr sz="1700" spc="-7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700" spc="-185" dirty="0">
                <a:solidFill>
                  <a:srgbClr val="FF0000"/>
                </a:solidFill>
                <a:latin typeface="Microsoft Sans Serif"/>
                <a:cs typeface="Microsoft Sans Serif"/>
              </a:rPr>
              <a:t>прорези</a:t>
            </a:r>
            <a:r>
              <a:rPr sz="1700" spc="-2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7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</a:t>
            </a:r>
            <a:r>
              <a:rPr sz="1700" spc="-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избирательных</a:t>
            </a:r>
            <a:r>
              <a:rPr sz="17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7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бюллетеней</a:t>
            </a:r>
            <a:endParaRPr sz="170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6851" y="2209800"/>
            <a:ext cx="443991" cy="57912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0143" y="5693404"/>
            <a:ext cx="716280" cy="61965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11480" y="1389888"/>
            <a:ext cx="460248" cy="46024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1480" y="4453128"/>
            <a:ext cx="478536" cy="475488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03735" y="3108960"/>
            <a:ext cx="574672" cy="57911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8204" y="888491"/>
            <a:ext cx="8731885" cy="1905"/>
          </a:xfrm>
          <a:custGeom>
            <a:avLst/>
            <a:gdLst/>
            <a:ahLst/>
            <a:cxnLst/>
            <a:rect l="l" t="t" r="r" b="b"/>
            <a:pathLst>
              <a:path w="8731885" h="1905">
                <a:moveTo>
                  <a:pt x="0" y="0"/>
                </a:moveTo>
                <a:lnTo>
                  <a:pt x="8731631" y="1650"/>
                </a:lnTo>
              </a:path>
            </a:pathLst>
          </a:custGeom>
          <a:ln w="15240">
            <a:solidFill>
              <a:srgbClr val="00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8327" y="204713"/>
            <a:ext cx="469392" cy="46279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77158" y="1230833"/>
            <a:ext cx="4832350" cy="377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70" dirty="0"/>
              <a:t>Пр</a:t>
            </a:r>
            <a:r>
              <a:rPr spc="-265" dirty="0"/>
              <a:t>и</a:t>
            </a:r>
            <a:r>
              <a:rPr spc="-315" dirty="0"/>
              <a:t>м</a:t>
            </a:r>
            <a:r>
              <a:rPr spc="-235" dirty="0"/>
              <a:t>е</a:t>
            </a:r>
            <a:r>
              <a:rPr spc="-240" dirty="0"/>
              <a:t>н</a:t>
            </a:r>
            <a:r>
              <a:rPr spc="-235" dirty="0"/>
              <a:t>е</a:t>
            </a:r>
            <a:r>
              <a:rPr spc="-240" dirty="0"/>
              <a:t>н</a:t>
            </a:r>
            <a:r>
              <a:rPr spc="-270" dirty="0"/>
              <a:t>и</a:t>
            </a:r>
            <a:r>
              <a:rPr spc="-229" dirty="0"/>
              <a:t>е</a:t>
            </a:r>
            <a:r>
              <a:rPr spc="-135" dirty="0"/>
              <a:t> </a:t>
            </a:r>
            <a:r>
              <a:rPr spc="-250" dirty="0"/>
              <a:t>сред</a:t>
            </a:r>
            <a:r>
              <a:rPr spc="-229" dirty="0"/>
              <a:t>с</a:t>
            </a:r>
            <a:r>
              <a:rPr spc="-195" dirty="0"/>
              <a:t>т</a:t>
            </a:r>
            <a:r>
              <a:rPr spc="-254" dirty="0"/>
              <a:t>в</a:t>
            </a:r>
            <a:r>
              <a:rPr spc="-150" dirty="0"/>
              <a:t> </a:t>
            </a:r>
            <a:r>
              <a:rPr spc="-270" dirty="0"/>
              <a:t>ви</a:t>
            </a:r>
            <a:r>
              <a:rPr spc="-250" dirty="0"/>
              <a:t>део</a:t>
            </a:r>
            <a:r>
              <a:rPr spc="-245" dirty="0"/>
              <a:t>н</a:t>
            </a:r>
            <a:r>
              <a:rPr spc="-235" dirty="0"/>
              <a:t>а</a:t>
            </a:r>
            <a:r>
              <a:rPr spc="-250" dirty="0"/>
              <a:t>б</a:t>
            </a:r>
            <a:r>
              <a:rPr spc="-260" dirty="0"/>
              <a:t>л</a:t>
            </a:r>
            <a:r>
              <a:rPr spc="-360" dirty="0"/>
              <a:t>ю</a:t>
            </a:r>
            <a:r>
              <a:rPr spc="-245" dirty="0"/>
              <a:t>де</a:t>
            </a:r>
            <a:r>
              <a:rPr spc="-240" dirty="0"/>
              <a:t>н</a:t>
            </a:r>
            <a:r>
              <a:rPr spc="-270" dirty="0"/>
              <a:t>и</a:t>
            </a:r>
            <a:r>
              <a:rPr spc="-240" dirty="0"/>
              <a:t>я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85113" y="5117338"/>
            <a:ext cx="96183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Места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хранения</a:t>
            </a:r>
            <a:r>
              <a:rPr sz="18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сейф-пакетов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должны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круглосуточно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находиться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под</a:t>
            </a:r>
            <a:r>
              <a:rPr sz="18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видеонаблюдением</a:t>
            </a:r>
            <a:r>
              <a:rPr sz="1800" spc="1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(видеофиксацией)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2258" y="1983104"/>
            <a:ext cx="104794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Перемещение</a:t>
            </a:r>
            <a:r>
              <a:rPr sz="1800" spc="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избирательных</a:t>
            </a:r>
            <a:r>
              <a:rPr sz="1800" spc="-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бюллетеней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из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ящиков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</a:t>
            </a:r>
            <a:r>
              <a:rPr sz="1800" spc="-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сейф-пакет</a:t>
            </a:r>
            <a:r>
              <a:rPr sz="1800" spc="-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необходимо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осуществлять</a:t>
            </a:r>
            <a:r>
              <a:rPr sz="18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зоне </a:t>
            </a:r>
            <a:r>
              <a:rPr sz="1800" spc="-4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видеонаблюдения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85113" y="3409264"/>
            <a:ext cx="9968230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21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случае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если средства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видеонаблюдения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 не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применяются,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необходимо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использовать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средства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видеофиксации </a:t>
            </a:r>
            <a:r>
              <a:rPr sz="1800" spc="-4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(устройства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стационарного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или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подвижного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типа,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предназначенные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записи,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хранения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воспроизведения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видеоинформации)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2127" y="3154679"/>
            <a:ext cx="1039368" cy="99364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1647" y="4727447"/>
            <a:ext cx="1182624" cy="1130808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60831" y="1429511"/>
            <a:ext cx="557784" cy="554736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2094" y="2032105"/>
            <a:ext cx="505085" cy="56888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8204" y="888491"/>
            <a:ext cx="8731885" cy="1905"/>
          </a:xfrm>
          <a:custGeom>
            <a:avLst/>
            <a:gdLst/>
            <a:ahLst/>
            <a:cxnLst/>
            <a:rect l="l" t="t" r="r" b="b"/>
            <a:pathLst>
              <a:path w="8731885" h="1905">
                <a:moveTo>
                  <a:pt x="0" y="0"/>
                </a:moveTo>
                <a:lnTo>
                  <a:pt x="8731631" y="1650"/>
                </a:lnTo>
              </a:path>
            </a:pathLst>
          </a:custGeom>
          <a:ln w="15240">
            <a:solidFill>
              <a:srgbClr val="00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8327" y="204713"/>
            <a:ext cx="469392" cy="46279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93694" y="1230833"/>
            <a:ext cx="5402580" cy="377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0" dirty="0"/>
              <a:t>Особенности</a:t>
            </a:r>
            <a:r>
              <a:rPr spc="-185" dirty="0"/>
              <a:t> </a:t>
            </a:r>
            <a:r>
              <a:rPr spc="-235" dirty="0"/>
              <a:t>подсчета</a:t>
            </a:r>
            <a:r>
              <a:rPr spc="-140" dirty="0"/>
              <a:t> </a:t>
            </a:r>
            <a:r>
              <a:rPr spc="-240" dirty="0"/>
              <a:t>голосов</a:t>
            </a:r>
            <a:r>
              <a:rPr spc="-114" dirty="0"/>
              <a:t> </a:t>
            </a:r>
            <a:r>
              <a:rPr spc="-245" dirty="0"/>
              <a:t>избирателей</a:t>
            </a: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5195" y="4612468"/>
            <a:ext cx="799873" cy="702398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8200">
              <a:lnSpc>
                <a:spcPct val="100000"/>
              </a:lnSpc>
              <a:spcBef>
                <a:spcPts val="100"/>
              </a:spcBef>
            </a:pPr>
            <a:r>
              <a:rPr spc="-185" dirty="0"/>
              <a:t>Увеличенная</a:t>
            </a:r>
            <a:r>
              <a:rPr spc="-25" dirty="0"/>
              <a:t> </a:t>
            </a:r>
            <a:r>
              <a:rPr spc="-220" dirty="0"/>
              <a:t>форма</a:t>
            </a:r>
            <a:r>
              <a:rPr spc="-45" dirty="0"/>
              <a:t> </a:t>
            </a:r>
            <a:r>
              <a:rPr spc="-195" dirty="0"/>
              <a:t>протокола</a:t>
            </a:r>
            <a:r>
              <a:rPr spc="-20" dirty="0"/>
              <a:t> </a:t>
            </a:r>
            <a:r>
              <a:rPr spc="-190" dirty="0"/>
              <a:t>участковой</a:t>
            </a:r>
            <a:r>
              <a:rPr spc="-20" dirty="0"/>
              <a:t> </a:t>
            </a:r>
            <a:r>
              <a:rPr spc="-190" dirty="0"/>
              <a:t>избирательной</a:t>
            </a:r>
            <a:r>
              <a:rPr spc="5" dirty="0"/>
              <a:t> </a:t>
            </a:r>
            <a:r>
              <a:rPr spc="-204" dirty="0"/>
              <a:t>комиссии</a:t>
            </a:r>
            <a:r>
              <a:rPr spc="-20" dirty="0"/>
              <a:t> </a:t>
            </a:r>
            <a:r>
              <a:rPr spc="-190" dirty="0"/>
              <a:t>об</a:t>
            </a:r>
            <a:r>
              <a:rPr spc="-5" dirty="0"/>
              <a:t> </a:t>
            </a:r>
            <a:r>
              <a:rPr spc="-175" dirty="0"/>
              <a:t>итогах</a:t>
            </a:r>
            <a:r>
              <a:rPr spc="-40" dirty="0"/>
              <a:t> </a:t>
            </a:r>
            <a:r>
              <a:rPr spc="-185" dirty="0"/>
              <a:t>голосования</a:t>
            </a:r>
            <a:r>
              <a:rPr spc="5" dirty="0"/>
              <a:t> </a:t>
            </a:r>
            <a:r>
              <a:rPr spc="-185" dirty="0"/>
              <a:t>вывешивается</a:t>
            </a:r>
            <a:r>
              <a:rPr spc="-45" dirty="0"/>
              <a:t> </a:t>
            </a:r>
            <a:r>
              <a:rPr spc="-190" dirty="0"/>
              <a:t>до</a:t>
            </a:r>
            <a:r>
              <a:rPr spc="-40" dirty="0"/>
              <a:t> </a:t>
            </a:r>
            <a:r>
              <a:rPr spc="-185" dirty="0"/>
              <a:t>начала</a:t>
            </a:r>
          </a:p>
          <a:p>
            <a:pPr marL="838200">
              <a:lnSpc>
                <a:spcPct val="100000"/>
              </a:lnSpc>
            </a:pPr>
            <a:r>
              <a:rPr spc="-180" dirty="0"/>
              <a:t>голосования</a:t>
            </a:r>
            <a:r>
              <a:rPr spc="-25" dirty="0"/>
              <a:t> </a:t>
            </a:r>
            <a:r>
              <a:rPr spc="-175" dirty="0"/>
              <a:t>в</a:t>
            </a:r>
            <a:r>
              <a:rPr spc="-55" dirty="0"/>
              <a:t> </a:t>
            </a:r>
            <a:r>
              <a:rPr spc="-190" dirty="0"/>
              <a:t>первый</a:t>
            </a:r>
            <a:r>
              <a:rPr spc="-40" dirty="0"/>
              <a:t> </a:t>
            </a:r>
            <a:r>
              <a:rPr spc="-185" dirty="0"/>
              <a:t>день</a:t>
            </a:r>
            <a:r>
              <a:rPr spc="-45" dirty="0"/>
              <a:t> </a:t>
            </a:r>
            <a:r>
              <a:rPr spc="-180" dirty="0"/>
              <a:t>голосования</a:t>
            </a:r>
            <a:r>
              <a:rPr spc="-25" dirty="0"/>
              <a:t> </a:t>
            </a:r>
            <a:r>
              <a:rPr spc="-180" dirty="0"/>
              <a:t>и</a:t>
            </a:r>
            <a:r>
              <a:rPr spc="-25" dirty="0"/>
              <a:t> </a:t>
            </a:r>
            <a:r>
              <a:rPr spc="-200" dirty="0"/>
              <a:t>должна</a:t>
            </a:r>
            <a:r>
              <a:rPr spc="-50" dirty="0"/>
              <a:t> </a:t>
            </a:r>
            <a:r>
              <a:rPr spc="-180" dirty="0"/>
              <a:t>находиться</a:t>
            </a:r>
            <a:r>
              <a:rPr spc="-45" dirty="0"/>
              <a:t> </a:t>
            </a:r>
            <a:r>
              <a:rPr spc="-175" dirty="0"/>
              <a:t>в</a:t>
            </a:r>
            <a:r>
              <a:rPr spc="-55" dirty="0"/>
              <a:t> </a:t>
            </a:r>
            <a:r>
              <a:rPr spc="-210" dirty="0"/>
              <a:t>помещении</a:t>
            </a:r>
            <a:r>
              <a:rPr spc="-25" dirty="0"/>
              <a:t> </a:t>
            </a:r>
            <a:r>
              <a:rPr spc="-180" dirty="0"/>
              <a:t>для</a:t>
            </a:r>
            <a:r>
              <a:rPr spc="-65" dirty="0"/>
              <a:t> </a:t>
            </a:r>
            <a:r>
              <a:rPr spc="-180" dirty="0"/>
              <a:t>голосования</a:t>
            </a:r>
            <a:r>
              <a:rPr spc="-20" dirty="0"/>
              <a:t> </a:t>
            </a:r>
            <a:r>
              <a:rPr spc="-220" dirty="0"/>
              <a:t>каждый</a:t>
            </a:r>
            <a:r>
              <a:rPr spc="-45" dirty="0"/>
              <a:t> </a:t>
            </a:r>
            <a:r>
              <a:rPr spc="-185" dirty="0"/>
              <a:t>день</a:t>
            </a:r>
            <a:r>
              <a:rPr spc="-45" dirty="0"/>
              <a:t> </a:t>
            </a:r>
            <a:r>
              <a:rPr spc="-180" dirty="0"/>
              <a:t>голосования</a:t>
            </a:r>
          </a:p>
          <a:p>
            <a:pPr marL="825500">
              <a:lnSpc>
                <a:spcPct val="100000"/>
              </a:lnSpc>
              <a:spcBef>
                <a:spcPts val="45"/>
              </a:spcBef>
            </a:pPr>
            <a:endParaRPr sz="1550"/>
          </a:p>
          <a:p>
            <a:pPr marL="7805420">
              <a:lnSpc>
                <a:spcPct val="100000"/>
              </a:lnSpc>
              <a:spcBef>
                <a:spcPts val="5"/>
              </a:spcBef>
            </a:pPr>
            <a:r>
              <a:rPr sz="1500" i="1" spc="-95" dirty="0">
                <a:solidFill>
                  <a:srgbClr val="006FC0"/>
                </a:solidFill>
                <a:latin typeface="Arial"/>
                <a:cs typeface="Arial"/>
              </a:rPr>
              <a:t>(</a:t>
            </a:r>
            <a:r>
              <a:rPr sz="1500" i="1" spc="-140" dirty="0">
                <a:solidFill>
                  <a:srgbClr val="006FC0"/>
                </a:solidFill>
                <a:latin typeface="Arial"/>
                <a:cs typeface="Arial"/>
              </a:rPr>
              <a:t>п</a:t>
            </a:r>
            <a:r>
              <a:rPr sz="1500" i="1" spc="-75" dirty="0">
                <a:solidFill>
                  <a:srgbClr val="006FC0"/>
                </a:solidFill>
                <a:latin typeface="Arial"/>
                <a:cs typeface="Arial"/>
              </a:rPr>
              <a:t>.</a:t>
            </a:r>
            <a:r>
              <a:rPr sz="1500" i="1" spc="-8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i="1" spc="-145" dirty="0">
                <a:solidFill>
                  <a:srgbClr val="006FC0"/>
                </a:solidFill>
                <a:latin typeface="Arial"/>
                <a:cs typeface="Arial"/>
              </a:rPr>
              <a:t>9</a:t>
            </a:r>
            <a:r>
              <a:rPr sz="1500" i="1" spc="-7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i="1" spc="-180" dirty="0">
                <a:solidFill>
                  <a:srgbClr val="006FC0"/>
                </a:solidFill>
                <a:latin typeface="Arial"/>
                <a:cs typeface="Arial"/>
              </a:rPr>
              <a:t>ст</a:t>
            </a:r>
            <a:r>
              <a:rPr sz="1500" i="1" spc="-75" dirty="0">
                <a:solidFill>
                  <a:srgbClr val="006FC0"/>
                </a:solidFill>
                <a:latin typeface="Arial"/>
                <a:cs typeface="Arial"/>
              </a:rPr>
              <a:t>.</a:t>
            </a:r>
            <a:r>
              <a:rPr sz="1500" i="1" spc="-114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i="1" spc="-140" dirty="0">
                <a:solidFill>
                  <a:srgbClr val="006FC0"/>
                </a:solidFill>
                <a:latin typeface="Arial"/>
                <a:cs typeface="Arial"/>
              </a:rPr>
              <a:t>6</a:t>
            </a:r>
            <a:r>
              <a:rPr sz="1500" i="1" spc="-145" dirty="0">
                <a:solidFill>
                  <a:srgbClr val="006FC0"/>
                </a:solidFill>
                <a:latin typeface="Arial"/>
                <a:cs typeface="Arial"/>
              </a:rPr>
              <a:t>1</a:t>
            </a:r>
            <a:r>
              <a:rPr sz="1500" i="1" spc="-10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i="1" spc="-180" dirty="0">
                <a:solidFill>
                  <a:srgbClr val="006FC0"/>
                </a:solidFill>
                <a:latin typeface="Arial"/>
                <a:cs typeface="Arial"/>
              </a:rPr>
              <a:t>Фе</a:t>
            </a:r>
            <a:r>
              <a:rPr sz="1500" i="1" spc="-140" dirty="0">
                <a:solidFill>
                  <a:srgbClr val="006FC0"/>
                </a:solidFill>
                <a:latin typeface="Arial"/>
                <a:cs typeface="Arial"/>
              </a:rPr>
              <a:t>д</a:t>
            </a:r>
            <a:r>
              <a:rPr sz="1500" i="1" spc="-145" dirty="0">
                <a:solidFill>
                  <a:srgbClr val="006FC0"/>
                </a:solidFill>
                <a:latin typeface="Arial"/>
                <a:cs typeface="Arial"/>
              </a:rPr>
              <a:t>ера</a:t>
            </a:r>
            <a:r>
              <a:rPr sz="1500" i="1" spc="-150" dirty="0">
                <a:solidFill>
                  <a:srgbClr val="006FC0"/>
                </a:solidFill>
                <a:latin typeface="Arial"/>
                <a:cs typeface="Arial"/>
              </a:rPr>
              <a:t>ль</a:t>
            </a:r>
            <a:r>
              <a:rPr sz="1500" i="1" spc="-160" dirty="0">
                <a:solidFill>
                  <a:srgbClr val="006FC0"/>
                </a:solidFill>
                <a:latin typeface="Arial"/>
                <a:cs typeface="Arial"/>
              </a:rPr>
              <a:t>н</a:t>
            </a:r>
            <a:r>
              <a:rPr sz="1500" i="1" spc="-145" dirty="0">
                <a:solidFill>
                  <a:srgbClr val="006FC0"/>
                </a:solidFill>
                <a:latin typeface="Arial"/>
                <a:cs typeface="Arial"/>
              </a:rPr>
              <a:t>о</a:t>
            </a:r>
            <a:r>
              <a:rPr sz="1500" i="1" spc="-120" dirty="0">
                <a:solidFill>
                  <a:srgbClr val="006FC0"/>
                </a:solidFill>
                <a:latin typeface="Arial"/>
                <a:cs typeface="Arial"/>
              </a:rPr>
              <a:t>г</a:t>
            </a:r>
            <a:r>
              <a:rPr sz="1500" i="1" spc="-145" dirty="0">
                <a:solidFill>
                  <a:srgbClr val="006FC0"/>
                </a:solidFill>
                <a:latin typeface="Arial"/>
                <a:cs typeface="Arial"/>
              </a:rPr>
              <a:t>о</a:t>
            </a:r>
            <a:r>
              <a:rPr sz="1500" i="1" spc="18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i="1" spc="-135" dirty="0">
                <a:solidFill>
                  <a:srgbClr val="006FC0"/>
                </a:solidFill>
                <a:latin typeface="Arial"/>
                <a:cs typeface="Arial"/>
              </a:rPr>
              <a:t>зак</a:t>
            </a:r>
            <a:r>
              <a:rPr sz="1500" i="1" spc="-145" dirty="0">
                <a:solidFill>
                  <a:srgbClr val="006FC0"/>
                </a:solidFill>
                <a:latin typeface="Arial"/>
                <a:cs typeface="Arial"/>
              </a:rPr>
              <a:t>о</a:t>
            </a:r>
            <a:r>
              <a:rPr sz="1500" i="1" spc="-160" dirty="0">
                <a:solidFill>
                  <a:srgbClr val="006FC0"/>
                </a:solidFill>
                <a:latin typeface="Arial"/>
                <a:cs typeface="Arial"/>
              </a:rPr>
              <a:t>н</a:t>
            </a:r>
            <a:r>
              <a:rPr sz="1500" i="1" spc="-145" dirty="0">
                <a:solidFill>
                  <a:srgbClr val="006FC0"/>
                </a:solidFill>
                <a:latin typeface="Arial"/>
                <a:cs typeface="Arial"/>
              </a:rPr>
              <a:t>а</a:t>
            </a:r>
            <a:r>
              <a:rPr sz="1500" i="1" spc="-8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i="1" spc="-285" dirty="0">
                <a:solidFill>
                  <a:srgbClr val="006FC0"/>
                </a:solidFill>
                <a:latin typeface="Arial"/>
                <a:cs typeface="Arial"/>
              </a:rPr>
              <a:t>№</a:t>
            </a:r>
            <a:r>
              <a:rPr sz="1500" i="1" spc="-8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i="1" spc="-140" dirty="0">
                <a:solidFill>
                  <a:srgbClr val="006FC0"/>
                </a:solidFill>
                <a:latin typeface="Arial"/>
                <a:cs typeface="Arial"/>
              </a:rPr>
              <a:t>67</a:t>
            </a:r>
            <a:r>
              <a:rPr sz="1500" i="1" spc="-95" dirty="0">
                <a:solidFill>
                  <a:srgbClr val="006FC0"/>
                </a:solidFill>
                <a:latin typeface="Arial"/>
                <a:cs typeface="Arial"/>
              </a:rPr>
              <a:t>-</a:t>
            </a:r>
            <a:r>
              <a:rPr sz="1500" i="1" spc="-185" dirty="0">
                <a:solidFill>
                  <a:srgbClr val="006FC0"/>
                </a:solidFill>
                <a:latin typeface="Arial"/>
                <a:cs typeface="Arial"/>
              </a:rPr>
              <a:t>ФЗ</a:t>
            </a:r>
            <a:r>
              <a:rPr sz="1500" i="1" spc="-90" dirty="0">
                <a:solidFill>
                  <a:srgbClr val="006FC0"/>
                </a:solidFill>
                <a:latin typeface="Arial"/>
                <a:cs typeface="Arial"/>
              </a:rPr>
              <a:t>)</a:t>
            </a:r>
            <a:endParaRPr sz="1500">
              <a:latin typeface="Arial"/>
              <a:cs typeface="Arial"/>
            </a:endParaRPr>
          </a:p>
          <a:p>
            <a:pPr marL="825500">
              <a:lnSpc>
                <a:spcPct val="100000"/>
              </a:lnSpc>
            </a:pPr>
            <a:endParaRPr sz="1700">
              <a:latin typeface="Arial"/>
              <a:cs typeface="Arial"/>
            </a:endParaRPr>
          </a:p>
          <a:p>
            <a:pPr marL="825500">
              <a:lnSpc>
                <a:spcPct val="100000"/>
              </a:lnSpc>
            </a:pPr>
            <a:endParaRPr sz="1700">
              <a:latin typeface="Arial"/>
              <a:cs typeface="Arial"/>
            </a:endParaRPr>
          </a:p>
          <a:p>
            <a:pPr marL="1114425" marR="191770">
              <a:lnSpc>
                <a:spcPct val="100000"/>
              </a:lnSpc>
              <a:spcBef>
                <a:spcPts val="1200"/>
              </a:spcBef>
            </a:pPr>
            <a:r>
              <a:rPr spc="-210" dirty="0"/>
              <a:t>При</a:t>
            </a:r>
            <a:r>
              <a:rPr spc="-50" dirty="0"/>
              <a:t> </a:t>
            </a:r>
            <a:r>
              <a:rPr spc="-185" dirty="0"/>
              <a:t>осуществлении</a:t>
            </a:r>
            <a:r>
              <a:rPr spc="-45" dirty="0"/>
              <a:t> </a:t>
            </a:r>
            <a:r>
              <a:rPr spc="-185" dirty="0"/>
              <a:t>работы</a:t>
            </a:r>
            <a:r>
              <a:rPr spc="-35" dirty="0"/>
              <a:t> </a:t>
            </a:r>
            <a:r>
              <a:rPr spc="-175" dirty="0"/>
              <a:t>со</a:t>
            </a:r>
            <a:r>
              <a:rPr spc="-35" dirty="0"/>
              <a:t> </a:t>
            </a:r>
            <a:r>
              <a:rPr spc="-210" dirty="0"/>
              <a:t>списком</a:t>
            </a:r>
            <a:r>
              <a:rPr spc="-50" dirty="0"/>
              <a:t> </a:t>
            </a:r>
            <a:r>
              <a:rPr spc="-190" dirty="0"/>
              <a:t>избирателей</a:t>
            </a:r>
            <a:r>
              <a:rPr spc="10" dirty="0"/>
              <a:t> </a:t>
            </a:r>
            <a:r>
              <a:rPr spc="-175" dirty="0"/>
              <a:t>в</a:t>
            </a:r>
            <a:r>
              <a:rPr spc="-55" dirty="0"/>
              <a:t> </a:t>
            </a:r>
            <a:r>
              <a:rPr spc="-190" dirty="0"/>
              <a:t>строку</a:t>
            </a:r>
            <a:r>
              <a:rPr spc="-30" dirty="0"/>
              <a:t> </a:t>
            </a:r>
            <a:r>
              <a:rPr spc="-195" dirty="0"/>
              <a:t>протокола</a:t>
            </a:r>
            <a:r>
              <a:rPr spc="-20" dirty="0"/>
              <a:t> </a:t>
            </a:r>
            <a:r>
              <a:rPr spc="-185" dirty="0"/>
              <a:t>участковой</a:t>
            </a:r>
            <a:r>
              <a:rPr spc="-20" dirty="0"/>
              <a:t> </a:t>
            </a:r>
            <a:r>
              <a:rPr spc="-190" dirty="0"/>
              <a:t>избирательной</a:t>
            </a:r>
            <a:r>
              <a:rPr spc="5" dirty="0"/>
              <a:t> </a:t>
            </a:r>
            <a:r>
              <a:rPr spc="-204" dirty="0"/>
              <a:t>комиссии</a:t>
            </a:r>
            <a:r>
              <a:rPr spc="-20" dirty="0"/>
              <a:t> </a:t>
            </a:r>
            <a:r>
              <a:rPr spc="-190" dirty="0"/>
              <a:t>об</a:t>
            </a:r>
            <a:r>
              <a:rPr spc="-40" dirty="0"/>
              <a:t> </a:t>
            </a:r>
            <a:r>
              <a:rPr spc="-175" dirty="0"/>
              <a:t>итогах </a:t>
            </a:r>
            <a:r>
              <a:rPr spc="-170" dirty="0"/>
              <a:t> </a:t>
            </a:r>
            <a:r>
              <a:rPr spc="-185" dirty="0"/>
              <a:t>голосования</a:t>
            </a:r>
            <a:r>
              <a:rPr spc="-180" dirty="0"/>
              <a:t> </a:t>
            </a:r>
            <a:r>
              <a:rPr i="1" spc="-180" dirty="0">
                <a:latin typeface="Arial"/>
                <a:cs typeface="Arial"/>
              </a:rPr>
              <a:t>«число </a:t>
            </a:r>
            <a:r>
              <a:rPr i="1" spc="-195" dirty="0">
                <a:latin typeface="Arial"/>
                <a:cs typeface="Arial"/>
              </a:rPr>
              <a:t>избирательных</a:t>
            </a:r>
            <a:r>
              <a:rPr i="1" spc="-190" dirty="0">
                <a:latin typeface="Arial"/>
                <a:cs typeface="Arial"/>
              </a:rPr>
              <a:t> бюллетеней,</a:t>
            </a:r>
            <a:r>
              <a:rPr i="1" spc="-185" dirty="0">
                <a:latin typeface="Arial"/>
                <a:cs typeface="Arial"/>
              </a:rPr>
              <a:t> </a:t>
            </a:r>
            <a:r>
              <a:rPr i="1" spc="-190" dirty="0">
                <a:latin typeface="Arial"/>
                <a:cs typeface="Arial"/>
              </a:rPr>
              <a:t>выданных избирателям,</a:t>
            </a:r>
            <a:r>
              <a:rPr i="1" spc="-185" dirty="0">
                <a:latin typeface="Arial"/>
                <a:cs typeface="Arial"/>
              </a:rPr>
              <a:t> </a:t>
            </a:r>
            <a:r>
              <a:rPr i="1" spc="-195" dirty="0">
                <a:latin typeface="Arial"/>
                <a:cs typeface="Arial"/>
              </a:rPr>
              <a:t>проголосовавшим</a:t>
            </a:r>
            <a:r>
              <a:rPr i="1" spc="-190" dirty="0">
                <a:latin typeface="Arial"/>
                <a:cs typeface="Arial"/>
              </a:rPr>
              <a:t> </a:t>
            </a:r>
            <a:r>
              <a:rPr i="1" spc="-170" dirty="0">
                <a:latin typeface="Arial"/>
                <a:cs typeface="Arial"/>
              </a:rPr>
              <a:t>в </a:t>
            </a:r>
            <a:r>
              <a:rPr i="1" spc="-204" dirty="0">
                <a:latin typeface="Arial"/>
                <a:cs typeface="Arial"/>
              </a:rPr>
              <a:t>помещении</a:t>
            </a:r>
            <a:r>
              <a:rPr i="1" spc="-200" dirty="0">
                <a:latin typeface="Arial"/>
                <a:cs typeface="Arial"/>
              </a:rPr>
              <a:t> </a:t>
            </a:r>
            <a:r>
              <a:rPr i="1" spc="-180" dirty="0">
                <a:latin typeface="Arial"/>
                <a:cs typeface="Arial"/>
              </a:rPr>
              <a:t>для </a:t>
            </a:r>
            <a:r>
              <a:rPr i="1" spc="-175" dirty="0">
                <a:latin typeface="Arial"/>
                <a:cs typeface="Arial"/>
              </a:rPr>
              <a:t> </a:t>
            </a:r>
            <a:r>
              <a:rPr i="1" spc="-185" dirty="0">
                <a:latin typeface="Arial"/>
                <a:cs typeface="Arial"/>
              </a:rPr>
              <a:t>голосования</a:t>
            </a:r>
            <a:r>
              <a:rPr i="1" spc="-40" dirty="0">
                <a:latin typeface="Arial"/>
                <a:cs typeface="Arial"/>
              </a:rPr>
              <a:t> </a:t>
            </a:r>
            <a:r>
              <a:rPr i="1" spc="-170" dirty="0">
                <a:latin typeface="Arial"/>
                <a:cs typeface="Arial"/>
              </a:rPr>
              <a:t>в</a:t>
            </a:r>
            <a:r>
              <a:rPr i="1" spc="-90" dirty="0">
                <a:latin typeface="Arial"/>
                <a:cs typeface="Arial"/>
              </a:rPr>
              <a:t> </a:t>
            </a:r>
            <a:r>
              <a:rPr i="1" spc="-185" dirty="0">
                <a:latin typeface="Arial"/>
                <a:cs typeface="Arial"/>
              </a:rPr>
              <a:t>день</a:t>
            </a:r>
            <a:r>
              <a:rPr i="1" spc="-70" dirty="0">
                <a:latin typeface="Arial"/>
                <a:cs typeface="Arial"/>
              </a:rPr>
              <a:t> </a:t>
            </a:r>
            <a:r>
              <a:rPr i="1" spc="-185" dirty="0">
                <a:latin typeface="Arial"/>
                <a:cs typeface="Arial"/>
              </a:rPr>
              <a:t>голосования»</a:t>
            </a:r>
            <a:r>
              <a:rPr i="1" spc="-25" dirty="0">
                <a:latin typeface="Arial"/>
                <a:cs typeface="Arial"/>
              </a:rPr>
              <a:t> </a:t>
            </a:r>
            <a:r>
              <a:rPr spc="-175" dirty="0"/>
              <a:t>вносится</a:t>
            </a:r>
            <a:r>
              <a:rPr spc="-50" dirty="0"/>
              <a:t> </a:t>
            </a:r>
            <a:r>
              <a:rPr spc="-204" dirty="0"/>
              <a:t>общее</a:t>
            </a:r>
            <a:r>
              <a:rPr spc="-55" dirty="0"/>
              <a:t> </a:t>
            </a:r>
            <a:r>
              <a:rPr spc="-185" dirty="0"/>
              <a:t>число</a:t>
            </a:r>
            <a:r>
              <a:rPr spc="-40" dirty="0"/>
              <a:t> </a:t>
            </a:r>
            <a:r>
              <a:rPr spc="-185" dirty="0"/>
              <a:t>избирательных</a:t>
            </a:r>
            <a:r>
              <a:rPr spc="-20" dirty="0"/>
              <a:t> </a:t>
            </a:r>
            <a:r>
              <a:rPr spc="-180" dirty="0"/>
              <a:t>бюллетеней,</a:t>
            </a:r>
            <a:r>
              <a:rPr spc="5" dirty="0"/>
              <a:t> </a:t>
            </a:r>
            <a:r>
              <a:rPr spc="-185" dirty="0"/>
              <a:t>выданных</a:t>
            </a:r>
            <a:r>
              <a:rPr spc="-90" dirty="0"/>
              <a:t> </a:t>
            </a:r>
            <a:r>
              <a:rPr spc="-195" dirty="0"/>
              <a:t>избирателям</a:t>
            </a:r>
          </a:p>
          <a:p>
            <a:pPr marL="1114425">
              <a:lnSpc>
                <a:spcPct val="100000"/>
              </a:lnSpc>
            </a:pPr>
            <a:r>
              <a:rPr spc="-175" dirty="0"/>
              <a:t>в</a:t>
            </a:r>
            <a:r>
              <a:rPr spc="-65" dirty="0"/>
              <a:t> </a:t>
            </a:r>
            <a:r>
              <a:rPr spc="-210" dirty="0"/>
              <a:t>помещении</a:t>
            </a:r>
            <a:r>
              <a:rPr spc="-30" dirty="0"/>
              <a:t> </a:t>
            </a:r>
            <a:r>
              <a:rPr spc="-180" dirty="0"/>
              <a:t>для</a:t>
            </a:r>
            <a:r>
              <a:rPr spc="-75" dirty="0"/>
              <a:t> </a:t>
            </a:r>
            <a:r>
              <a:rPr spc="-180" dirty="0"/>
              <a:t>голосования</a:t>
            </a:r>
            <a:r>
              <a:rPr spc="-30" dirty="0"/>
              <a:t> </a:t>
            </a:r>
            <a:r>
              <a:rPr spc="-175" dirty="0"/>
              <a:t>в</a:t>
            </a:r>
            <a:r>
              <a:rPr spc="-65" dirty="0"/>
              <a:t> </a:t>
            </a:r>
            <a:r>
              <a:rPr spc="-185" dirty="0"/>
              <a:t>течение</a:t>
            </a:r>
            <a:r>
              <a:rPr spc="-25" dirty="0"/>
              <a:t> </a:t>
            </a:r>
            <a:r>
              <a:rPr spc="-175" dirty="0"/>
              <a:t>всех</a:t>
            </a:r>
            <a:r>
              <a:rPr spc="-65" dirty="0"/>
              <a:t> </a:t>
            </a:r>
            <a:r>
              <a:rPr spc="-185" dirty="0"/>
              <a:t>дней</a:t>
            </a:r>
            <a:r>
              <a:rPr spc="-60" dirty="0"/>
              <a:t> </a:t>
            </a:r>
            <a:r>
              <a:rPr spc="-180" dirty="0"/>
              <a:t>голосования</a:t>
            </a:r>
          </a:p>
          <a:p>
            <a:pPr marL="825500">
              <a:lnSpc>
                <a:spcPct val="100000"/>
              </a:lnSpc>
              <a:spcBef>
                <a:spcPts val="5"/>
              </a:spcBef>
            </a:pPr>
            <a:endParaRPr sz="2350"/>
          </a:p>
          <a:p>
            <a:pPr marL="1114425" marR="5080">
              <a:lnSpc>
                <a:spcPct val="100000"/>
              </a:lnSpc>
            </a:pPr>
            <a:r>
              <a:rPr spc="-220" dirty="0"/>
              <a:t>В</a:t>
            </a:r>
            <a:r>
              <a:rPr spc="-215" dirty="0"/>
              <a:t> </a:t>
            </a:r>
            <a:r>
              <a:rPr spc="-190" dirty="0"/>
              <a:t>строку</a:t>
            </a:r>
            <a:r>
              <a:rPr spc="-185" dirty="0"/>
              <a:t> </a:t>
            </a:r>
            <a:r>
              <a:rPr spc="-195" dirty="0"/>
              <a:t>протокола</a:t>
            </a:r>
            <a:r>
              <a:rPr spc="-190" dirty="0"/>
              <a:t> участковой</a:t>
            </a:r>
            <a:r>
              <a:rPr spc="-185" dirty="0"/>
              <a:t> </a:t>
            </a:r>
            <a:r>
              <a:rPr spc="-190" dirty="0"/>
              <a:t>избирательной</a:t>
            </a:r>
            <a:r>
              <a:rPr spc="-185" dirty="0"/>
              <a:t> </a:t>
            </a:r>
            <a:r>
              <a:rPr spc="-204" dirty="0"/>
              <a:t>комиссии</a:t>
            </a:r>
            <a:r>
              <a:rPr spc="-200" dirty="0"/>
              <a:t> </a:t>
            </a:r>
            <a:r>
              <a:rPr spc="-190" dirty="0"/>
              <a:t>об </a:t>
            </a:r>
            <a:r>
              <a:rPr spc="-175" dirty="0"/>
              <a:t>итогах </a:t>
            </a:r>
            <a:r>
              <a:rPr spc="-185" dirty="0"/>
              <a:t>голосования</a:t>
            </a:r>
            <a:r>
              <a:rPr spc="-180" dirty="0"/>
              <a:t> </a:t>
            </a:r>
            <a:r>
              <a:rPr i="1" spc="-180" dirty="0">
                <a:latin typeface="Arial"/>
                <a:cs typeface="Arial"/>
              </a:rPr>
              <a:t>«число </a:t>
            </a:r>
            <a:r>
              <a:rPr i="1" spc="-195" dirty="0">
                <a:latin typeface="Arial"/>
                <a:cs typeface="Arial"/>
              </a:rPr>
              <a:t>избирательных бюллетеней, </a:t>
            </a:r>
            <a:r>
              <a:rPr i="1" spc="-190" dirty="0">
                <a:latin typeface="Arial"/>
                <a:cs typeface="Arial"/>
              </a:rPr>
              <a:t> выданных</a:t>
            </a:r>
            <a:r>
              <a:rPr i="1" spc="-185" dirty="0">
                <a:latin typeface="Arial"/>
                <a:cs typeface="Arial"/>
              </a:rPr>
              <a:t> </a:t>
            </a:r>
            <a:r>
              <a:rPr i="1" spc="-190" dirty="0">
                <a:latin typeface="Arial"/>
                <a:cs typeface="Arial"/>
              </a:rPr>
              <a:t>избирателям,</a:t>
            </a:r>
            <a:r>
              <a:rPr i="1" spc="-185" dirty="0">
                <a:latin typeface="Arial"/>
                <a:cs typeface="Arial"/>
              </a:rPr>
              <a:t> </a:t>
            </a:r>
            <a:r>
              <a:rPr i="1" spc="-195" dirty="0">
                <a:latin typeface="Arial"/>
                <a:cs typeface="Arial"/>
              </a:rPr>
              <a:t>проголосовавшим</a:t>
            </a:r>
            <a:r>
              <a:rPr i="1" spc="-190" dirty="0">
                <a:latin typeface="Arial"/>
                <a:cs typeface="Arial"/>
              </a:rPr>
              <a:t> </a:t>
            </a:r>
            <a:r>
              <a:rPr i="1" spc="-180" dirty="0">
                <a:latin typeface="Arial"/>
                <a:cs typeface="Arial"/>
              </a:rPr>
              <a:t>вне</a:t>
            </a:r>
            <a:r>
              <a:rPr i="1" spc="-175" dirty="0">
                <a:latin typeface="Arial"/>
                <a:cs typeface="Arial"/>
              </a:rPr>
              <a:t> </a:t>
            </a:r>
            <a:r>
              <a:rPr i="1" spc="-200" dirty="0">
                <a:latin typeface="Arial"/>
                <a:cs typeface="Arial"/>
              </a:rPr>
              <a:t>помещения</a:t>
            </a:r>
            <a:r>
              <a:rPr i="1" spc="-195" dirty="0">
                <a:latin typeface="Arial"/>
                <a:cs typeface="Arial"/>
              </a:rPr>
              <a:t> </a:t>
            </a:r>
            <a:r>
              <a:rPr i="1" spc="-180" dirty="0">
                <a:latin typeface="Arial"/>
                <a:cs typeface="Arial"/>
              </a:rPr>
              <a:t>для </a:t>
            </a:r>
            <a:r>
              <a:rPr i="1" spc="-185" dirty="0">
                <a:latin typeface="Arial"/>
                <a:cs typeface="Arial"/>
              </a:rPr>
              <a:t>голосования</a:t>
            </a:r>
            <a:r>
              <a:rPr i="1" spc="-180" dirty="0">
                <a:latin typeface="Arial"/>
                <a:cs typeface="Arial"/>
              </a:rPr>
              <a:t> </a:t>
            </a:r>
            <a:r>
              <a:rPr i="1" spc="-170" dirty="0">
                <a:latin typeface="Arial"/>
                <a:cs typeface="Arial"/>
              </a:rPr>
              <a:t>в </a:t>
            </a:r>
            <a:r>
              <a:rPr i="1" spc="-185" dirty="0">
                <a:latin typeface="Arial"/>
                <a:cs typeface="Arial"/>
              </a:rPr>
              <a:t>день</a:t>
            </a:r>
            <a:r>
              <a:rPr i="1" spc="-180" dirty="0">
                <a:latin typeface="Arial"/>
                <a:cs typeface="Arial"/>
              </a:rPr>
              <a:t> </a:t>
            </a:r>
            <a:r>
              <a:rPr i="1" spc="-185" dirty="0">
                <a:latin typeface="Arial"/>
                <a:cs typeface="Arial"/>
              </a:rPr>
              <a:t>голосования»</a:t>
            </a:r>
            <a:r>
              <a:rPr i="1" spc="-180" dirty="0">
                <a:latin typeface="Arial"/>
                <a:cs typeface="Arial"/>
              </a:rPr>
              <a:t> </a:t>
            </a:r>
            <a:r>
              <a:rPr spc="-175" dirty="0"/>
              <a:t>вносится </a:t>
            </a:r>
            <a:r>
              <a:rPr spc="-204" dirty="0"/>
              <a:t>суммарное </a:t>
            </a:r>
            <a:r>
              <a:rPr spc="-200" dirty="0"/>
              <a:t> </a:t>
            </a:r>
            <a:r>
              <a:rPr spc="-180" dirty="0"/>
              <a:t>число</a:t>
            </a:r>
            <a:r>
              <a:rPr spc="-175" dirty="0"/>
              <a:t> </a:t>
            </a:r>
            <a:r>
              <a:rPr spc="-185" dirty="0"/>
              <a:t>избирательных</a:t>
            </a:r>
            <a:r>
              <a:rPr spc="-180" dirty="0"/>
              <a:t> бюллетеней,</a:t>
            </a:r>
            <a:r>
              <a:rPr spc="114" dirty="0"/>
              <a:t> </a:t>
            </a:r>
            <a:r>
              <a:rPr spc="-185" dirty="0"/>
              <a:t>выданных </a:t>
            </a:r>
            <a:r>
              <a:rPr spc="-190" dirty="0"/>
              <a:t>избирателям,</a:t>
            </a:r>
            <a:r>
              <a:rPr spc="100" dirty="0"/>
              <a:t> </a:t>
            </a:r>
            <a:r>
              <a:rPr spc="-195" dirty="0"/>
              <a:t>проголосовавшим</a:t>
            </a:r>
            <a:r>
              <a:rPr spc="85" dirty="0"/>
              <a:t> </a:t>
            </a:r>
            <a:r>
              <a:rPr spc="-185" dirty="0"/>
              <a:t>на </a:t>
            </a:r>
            <a:r>
              <a:rPr spc="-204" dirty="0"/>
              <a:t>дому</a:t>
            </a:r>
            <a:r>
              <a:rPr spc="70" dirty="0"/>
              <a:t> </a:t>
            </a:r>
            <a:r>
              <a:rPr spc="-175" dirty="0"/>
              <a:t>в </a:t>
            </a:r>
            <a:r>
              <a:rPr spc="-185" dirty="0"/>
              <a:t>течение</a:t>
            </a:r>
            <a:r>
              <a:rPr spc="110" dirty="0"/>
              <a:t> </a:t>
            </a:r>
            <a:r>
              <a:rPr spc="-175" dirty="0"/>
              <a:t>всех </a:t>
            </a:r>
            <a:r>
              <a:rPr spc="-185" dirty="0"/>
              <a:t>дней </a:t>
            </a:r>
            <a:r>
              <a:rPr spc="-175" dirty="0"/>
              <a:t>голосования, </a:t>
            </a:r>
            <a:r>
              <a:rPr spc="-465" dirty="0"/>
              <a:t> </a:t>
            </a:r>
            <a:r>
              <a:rPr spc="-185" dirty="0"/>
              <a:t>а</a:t>
            </a:r>
            <a:r>
              <a:rPr spc="-55" dirty="0"/>
              <a:t> </a:t>
            </a:r>
            <a:r>
              <a:rPr spc="-220" dirty="0"/>
              <a:t>также</a:t>
            </a:r>
            <a:r>
              <a:rPr spc="-55" dirty="0"/>
              <a:t> </a:t>
            </a:r>
            <a:r>
              <a:rPr spc="-195" dirty="0"/>
              <a:t>при</a:t>
            </a:r>
            <a:r>
              <a:rPr spc="-65" dirty="0"/>
              <a:t> </a:t>
            </a:r>
            <a:r>
              <a:rPr spc="-185" dirty="0"/>
              <a:t>голосовании</a:t>
            </a:r>
            <a:r>
              <a:rPr spc="-30" dirty="0"/>
              <a:t> </a:t>
            </a:r>
            <a:r>
              <a:rPr spc="-165" dirty="0"/>
              <a:t>с</a:t>
            </a:r>
            <a:r>
              <a:rPr spc="-65" dirty="0"/>
              <a:t> </a:t>
            </a:r>
            <a:r>
              <a:rPr spc="-195" dirty="0"/>
              <a:t>использованием</a:t>
            </a:r>
            <a:r>
              <a:rPr spc="-15" dirty="0"/>
              <a:t> </a:t>
            </a:r>
            <a:r>
              <a:rPr spc="-185" dirty="0"/>
              <a:t>дополнительных</a:t>
            </a:r>
            <a:r>
              <a:rPr spc="-40" dirty="0"/>
              <a:t> </a:t>
            </a:r>
            <a:r>
              <a:rPr spc="-229" dirty="0"/>
              <a:t>форм</a:t>
            </a:r>
            <a:r>
              <a:rPr spc="-60" dirty="0"/>
              <a:t> </a:t>
            </a:r>
            <a:r>
              <a:rPr spc="-185" dirty="0"/>
              <a:t>голосования</a:t>
            </a: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6726" y="1818354"/>
            <a:ext cx="690282" cy="8147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8204" y="888491"/>
            <a:ext cx="8731885" cy="1905"/>
          </a:xfrm>
          <a:custGeom>
            <a:avLst/>
            <a:gdLst/>
            <a:ahLst/>
            <a:cxnLst/>
            <a:rect l="l" t="t" r="r" b="b"/>
            <a:pathLst>
              <a:path w="8731885" h="1905">
                <a:moveTo>
                  <a:pt x="0" y="0"/>
                </a:moveTo>
                <a:lnTo>
                  <a:pt x="8731631" y="1650"/>
                </a:lnTo>
              </a:path>
            </a:pathLst>
          </a:custGeom>
          <a:ln w="15240">
            <a:solidFill>
              <a:srgbClr val="00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05"/>
              </a:spcBef>
            </a:pPr>
            <a:r>
              <a:rPr spc="-245" dirty="0"/>
              <a:t>Подсчет</a:t>
            </a:r>
            <a:r>
              <a:rPr spc="-145" dirty="0"/>
              <a:t> </a:t>
            </a:r>
            <a:r>
              <a:rPr spc="-240" dirty="0"/>
              <a:t>голосов</a:t>
            </a:r>
            <a:r>
              <a:rPr spc="-100" dirty="0"/>
              <a:t> </a:t>
            </a:r>
            <a:r>
              <a:rPr spc="-240" dirty="0"/>
              <a:t>избирателей</a:t>
            </a:r>
            <a:r>
              <a:rPr spc="-120" dirty="0"/>
              <a:t> </a:t>
            </a:r>
            <a:r>
              <a:rPr spc="-250" dirty="0"/>
              <a:t>при</a:t>
            </a:r>
            <a:r>
              <a:rPr spc="-100" dirty="0"/>
              <a:t> </a:t>
            </a:r>
            <a:r>
              <a:rPr spc="-250" dirty="0"/>
              <a:t>проведении</a:t>
            </a:r>
            <a:r>
              <a:rPr spc="-135" dirty="0"/>
              <a:t> </a:t>
            </a:r>
            <a:r>
              <a:rPr spc="-240" dirty="0"/>
              <a:t>голосования</a:t>
            </a:r>
            <a:r>
              <a:rPr spc="-125" dirty="0"/>
              <a:t> </a:t>
            </a:r>
            <a:r>
              <a:rPr spc="-254" dirty="0"/>
              <a:t>в</a:t>
            </a:r>
            <a:r>
              <a:rPr spc="-100" dirty="0"/>
              <a:t> </a:t>
            </a:r>
            <a:r>
              <a:rPr spc="-235" dirty="0"/>
              <a:t>течение</a:t>
            </a:r>
            <a:r>
              <a:rPr spc="-120" dirty="0"/>
              <a:t> </a:t>
            </a:r>
            <a:r>
              <a:rPr spc="-245" dirty="0"/>
              <a:t>нескольких</a:t>
            </a:r>
            <a:r>
              <a:rPr spc="-114" dirty="0"/>
              <a:t> </a:t>
            </a:r>
            <a:r>
              <a:rPr spc="-250" dirty="0"/>
              <a:t>дней</a:t>
            </a:r>
            <a:r>
              <a:rPr spc="-120" dirty="0"/>
              <a:t> </a:t>
            </a:r>
            <a:r>
              <a:rPr spc="-250" dirty="0"/>
              <a:t>подряд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5186" y="1545082"/>
            <a:ext cx="8797925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03935">
              <a:lnSpc>
                <a:spcPct val="100000"/>
              </a:lnSpc>
              <a:spcBef>
                <a:spcPts val="100"/>
              </a:spcBef>
            </a:pP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начинается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сразу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после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окончания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времени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FF0000"/>
                </a:solidFill>
                <a:latin typeface="Microsoft Sans Serif"/>
                <a:cs typeface="Microsoft Sans Serif"/>
              </a:rPr>
              <a:t>последний</a:t>
            </a:r>
            <a:r>
              <a:rPr sz="1800" spc="-1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FF0000"/>
                </a:solidFill>
                <a:latin typeface="Microsoft Sans Serif"/>
                <a:cs typeface="Microsoft Sans Serif"/>
              </a:rPr>
              <a:t>день</a:t>
            </a:r>
            <a:r>
              <a:rPr sz="1800" spc="-6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endParaRPr sz="1800">
              <a:latin typeface="Microsoft Sans Serif"/>
              <a:cs typeface="Microsoft Sans Serif"/>
            </a:endParaRPr>
          </a:p>
          <a:p>
            <a:pPr marL="3740785">
              <a:lnSpc>
                <a:spcPts val="2080"/>
              </a:lnSpc>
              <a:spcBef>
                <a:spcPts val="1360"/>
              </a:spcBef>
            </a:pPr>
            <a:r>
              <a:rPr sz="1800" spc="-195" dirty="0">
                <a:solidFill>
                  <a:srgbClr val="FF0000"/>
                </a:solidFill>
                <a:latin typeface="Microsoft Sans Serif"/>
                <a:cs typeface="Microsoft Sans Serif"/>
              </a:rPr>
              <a:t>Алгоритм</a:t>
            </a:r>
            <a:r>
              <a:rPr sz="1800" spc="-4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FF0000"/>
                </a:solidFill>
                <a:latin typeface="Microsoft Sans Serif"/>
                <a:cs typeface="Microsoft Sans Serif"/>
              </a:rPr>
              <a:t>действий</a:t>
            </a:r>
            <a:r>
              <a:rPr sz="1800" spc="-5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270" dirty="0">
                <a:solidFill>
                  <a:srgbClr val="FF0000"/>
                </a:solidFill>
                <a:latin typeface="Microsoft Sans Serif"/>
                <a:cs typeface="Microsoft Sans Serif"/>
              </a:rPr>
              <a:t>УИК</a:t>
            </a:r>
            <a:r>
              <a:rPr sz="1800" spc="-24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FF0000"/>
                </a:solidFill>
                <a:latin typeface="Microsoft Sans Serif"/>
                <a:cs typeface="Microsoft Sans Serif"/>
              </a:rPr>
              <a:t>при</a:t>
            </a:r>
            <a:r>
              <a:rPr sz="1800" spc="-6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FF0000"/>
                </a:solidFill>
                <a:latin typeface="Microsoft Sans Serif"/>
                <a:cs typeface="Microsoft Sans Serif"/>
              </a:rPr>
              <a:t>подсчете</a:t>
            </a:r>
            <a:r>
              <a:rPr sz="1800" spc="-3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FF0000"/>
                </a:solidFill>
                <a:latin typeface="Microsoft Sans Serif"/>
                <a:cs typeface="Microsoft Sans Serif"/>
              </a:rPr>
              <a:t>голосов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ts val="2080"/>
              </a:lnSpc>
            </a:pPr>
            <a:r>
              <a:rPr sz="1800" spc="-215" dirty="0">
                <a:solidFill>
                  <a:srgbClr val="2E5496"/>
                </a:solidFill>
                <a:latin typeface="Microsoft Sans Serif"/>
                <a:cs typeface="Microsoft Sans Serif"/>
              </a:rPr>
              <a:t>п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од</a:t>
            </a:r>
            <a:r>
              <a:rPr sz="1800" spc="-160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ч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150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18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15" dirty="0">
                <a:solidFill>
                  <a:srgbClr val="2E5496"/>
                </a:solidFill>
                <a:latin typeface="Microsoft Sans Serif"/>
                <a:cs typeface="Microsoft Sans Serif"/>
              </a:rPr>
              <a:t>п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г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spc="-275" dirty="0">
                <a:solidFill>
                  <a:srgbClr val="2E5496"/>
                </a:solidFill>
                <a:latin typeface="Microsoft Sans Serif"/>
                <a:cs typeface="Microsoft Sans Serif"/>
              </a:rPr>
              <a:t>ш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5186" y="2520822"/>
            <a:ext cx="167640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не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215" dirty="0">
                <a:solidFill>
                  <a:srgbClr val="2E5496"/>
                </a:solidFill>
                <a:latin typeface="Microsoft Sans Serif"/>
                <a:cs typeface="Microsoft Sans Serif"/>
              </a:rPr>
              <a:t>п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ольз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160" dirty="0">
                <a:solidFill>
                  <a:srgbClr val="2E5496"/>
                </a:solidFill>
                <a:latin typeface="Microsoft Sans Serif"/>
                <a:cs typeface="Microsoft Sans Serif"/>
              </a:rPr>
              <a:t>анных 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бюллетеней</a:t>
            </a:r>
            <a:endParaRPr sz="1800">
              <a:latin typeface="Microsoft Sans Serif"/>
              <a:cs typeface="Microsoft Sans Serif"/>
            </a:endParaRPr>
          </a:p>
          <a:p>
            <a:pPr marL="12700" marR="356235">
              <a:lnSpc>
                <a:spcPct val="100000"/>
              </a:lnSpc>
            </a:pP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(бюллетеней, 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испорченных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з</a:t>
            </a:r>
            <a:r>
              <a:rPr sz="1800" spc="-235" dirty="0">
                <a:solidFill>
                  <a:srgbClr val="2E5496"/>
                </a:solidFill>
                <a:latin typeface="Microsoft Sans Serif"/>
                <a:cs typeface="Microsoft Sans Serif"/>
              </a:rPr>
              <a:t>б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ира</a:t>
            </a:r>
            <a:r>
              <a:rPr sz="1800" spc="-155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л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я</a:t>
            </a:r>
            <a:r>
              <a:rPr sz="1800" spc="-280" dirty="0">
                <a:solidFill>
                  <a:srgbClr val="2E5496"/>
                </a:solidFill>
                <a:latin typeface="Microsoft Sans Serif"/>
                <a:cs typeface="Microsoft Sans Serif"/>
              </a:rPr>
              <a:t>м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110" dirty="0">
                <a:solidFill>
                  <a:srgbClr val="2E5496"/>
                </a:solidFill>
                <a:latin typeface="Microsoft Sans Serif"/>
                <a:cs typeface="Microsoft Sans Serif"/>
              </a:rPr>
              <a:t>)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54953" y="2677040"/>
            <a:ext cx="457877" cy="38010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667758" y="2485771"/>
            <a:ext cx="219202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работа</a:t>
            </a:r>
            <a:endParaRPr sz="1800">
              <a:latin typeface="Microsoft Sans Serif"/>
              <a:cs typeface="Microsoft Sans Serif"/>
            </a:endParaRPr>
          </a:p>
          <a:p>
            <a:pPr marL="64135">
              <a:lnSpc>
                <a:spcPct val="100000"/>
              </a:lnSpc>
            </a:pP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б</a:t>
            </a:r>
            <a:r>
              <a:rPr sz="1800" spc="-250" dirty="0">
                <a:solidFill>
                  <a:srgbClr val="2E5496"/>
                </a:solidFill>
                <a:latin typeface="Microsoft Sans Serif"/>
                <a:cs typeface="Microsoft Sans Serif"/>
              </a:rPr>
              <a:t>ю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ллет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я</a:t>
            </a:r>
            <a:r>
              <a:rPr sz="1800" spc="-280" dirty="0">
                <a:solidFill>
                  <a:srgbClr val="2E5496"/>
                </a:solidFill>
                <a:latin typeface="Microsoft Sans Serif"/>
                <a:cs typeface="Microsoft Sans Serif"/>
              </a:rPr>
              <a:t>м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225" dirty="0">
                <a:solidFill>
                  <a:srgbClr val="2E5496"/>
                </a:solidFill>
                <a:latin typeface="Microsoft Sans Serif"/>
                <a:cs typeface="Microsoft Sans Serif"/>
              </a:rPr>
              <a:t>з</a:t>
            </a:r>
            <a:r>
              <a:rPr sz="18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15" dirty="0">
                <a:solidFill>
                  <a:srgbClr val="2E5496"/>
                </a:solidFill>
                <a:latin typeface="Microsoft Sans Serif"/>
                <a:cs typeface="Microsoft Sans Serif"/>
              </a:rPr>
              <a:t>п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р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ен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н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ы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х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я</a:t>
            </a:r>
            <a:r>
              <a:rPr sz="1800" spc="-260" dirty="0">
                <a:solidFill>
                  <a:srgbClr val="2E5496"/>
                </a:solidFill>
                <a:latin typeface="Microsoft Sans Serif"/>
                <a:cs typeface="Microsoft Sans Serif"/>
              </a:rPr>
              <a:t>щ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ко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д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л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я</a:t>
            </a:r>
            <a:r>
              <a:rPr sz="1800" spc="-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г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оло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ован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я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7903" y="2683136"/>
            <a:ext cx="455167" cy="380103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829800" y="3581400"/>
            <a:ext cx="380103" cy="403803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2726817" y="2475991"/>
            <a:ext cx="113855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работа</a:t>
            </a:r>
            <a:endParaRPr sz="18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</a:pP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215" dirty="0">
                <a:solidFill>
                  <a:srgbClr val="2E5496"/>
                </a:solidFill>
                <a:latin typeface="Microsoft Sans Serif"/>
                <a:cs typeface="Microsoft Sans Serif"/>
              </a:rPr>
              <a:t>п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ком 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з</a:t>
            </a:r>
            <a:r>
              <a:rPr sz="1800" spc="-229" dirty="0">
                <a:solidFill>
                  <a:srgbClr val="2E5496"/>
                </a:solidFill>
                <a:latin typeface="Microsoft Sans Serif"/>
                <a:cs typeface="Microsoft Sans Serif"/>
              </a:rPr>
              <a:t>б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р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spc="-155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лей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53885" y="4275785"/>
            <a:ext cx="2442845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не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п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осред</a:t>
            </a:r>
            <a:r>
              <a:rPr sz="1800" spc="-160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155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енн</a:t>
            </a:r>
            <a:r>
              <a:rPr sz="1800" spc="-220" dirty="0">
                <a:solidFill>
                  <a:srgbClr val="2E5496"/>
                </a:solidFill>
                <a:latin typeface="Microsoft Sans Serif"/>
                <a:cs typeface="Microsoft Sans Serif"/>
              </a:rPr>
              <a:t>ы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й</a:t>
            </a:r>
            <a:r>
              <a:rPr sz="18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15" dirty="0">
                <a:solidFill>
                  <a:srgbClr val="2E5496"/>
                </a:solidFill>
                <a:latin typeface="Microsoft Sans Serif"/>
                <a:cs typeface="Microsoft Sans Serif"/>
              </a:rPr>
              <a:t>п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од</a:t>
            </a:r>
            <a:r>
              <a:rPr sz="1800" spc="-160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145" dirty="0">
                <a:solidFill>
                  <a:srgbClr val="2E5496"/>
                </a:solidFill>
                <a:latin typeface="Microsoft Sans Serif"/>
                <a:cs typeface="Microsoft Sans Serif"/>
              </a:rPr>
              <a:t>чет 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150" dirty="0">
                <a:solidFill>
                  <a:srgbClr val="2E5496"/>
                </a:solidFill>
                <a:latin typeface="Microsoft Sans Serif"/>
                <a:cs typeface="Microsoft Sans Serif"/>
              </a:rPr>
              <a:t>г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л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spc="-270" dirty="0">
                <a:solidFill>
                  <a:srgbClr val="2E5496"/>
                </a:solidFill>
                <a:latin typeface="Microsoft Sans Serif"/>
                <a:cs typeface="Microsoft Sans Serif"/>
              </a:rPr>
              <a:t>ш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ен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бюл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лет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150" dirty="0">
                <a:solidFill>
                  <a:srgbClr val="2E5496"/>
                </a:solidFill>
                <a:latin typeface="Microsoft Sans Serif"/>
                <a:cs typeface="Microsoft Sans Serif"/>
              </a:rPr>
              <a:t>ней  </a:t>
            </a:r>
            <a:r>
              <a:rPr sz="1800" spc="-215" dirty="0">
                <a:solidFill>
                  <a:srgbClr val="2E5496"/>
                </a:solidFill>
                <a:latin typeface="Microsoft Sans Serif"/>
                <a:cs typeface="Microsoft Sans Serif"/>
              </a:rPr>
              <a:t>п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60" dirty="0">
                <a:solidFill>
                  <a:srgbClr val="2E5496"/>
                </a:solidFill>
                <a:latin typeface="Microsoft Sans Serif"/>
                <a:cs typeface="Microsoft Sans Serif"/>
              </a:rPr>
              <a:t>г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олоса</a:t>
            </a:r>
            <a:r>
              <a:rPr sz="1800" spc="-235" dirty="0">
                <a:solidFill>
                  <a:srgbClr val="2E5496"/>
                </a:solidFill>
                <a:latin typeface="Microsoft Sans Serif"/>
                <a:cs typeface="Microsoft Sans Serif"/>
              </a:rPr>
              <a:t>м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з</a:t>
            </a:r>
            <a:r>
              <a:rPr sz="1800" spc="-215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кан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д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датов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20285" y="4184345"/>
            <a:ext cx="1187450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проверка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контрольных </a:t>
            </a:r>
            <a:r>
              <a:rPr sz="1800" spc="-4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60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оотно</a:t>
            </a:r>
            <a:r>
              <a:rPr sz="1800" spc="-280" dirty="0">
                <a:solidFill>
                  <a:srgbClr val="2E5496"/>
                </a:solidFill>
                <a:latin typeface="Microsoft Sans Serif"/>
                <a:cs typeface="Microsoft Sans Serif"/>
              </a:rPr>
              <a:t>ш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ен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125" dirty="0">
                <a:solidFill>
                  <a:srgbClr val="2E5496"/>
                </a:solidFill>
                <a:latin typeface="Microsoft Sans Serif"/>
                <a:cs typeface="Microsoft Sans Serif"/>
              </a:rPr>
              <a:t>й 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данных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71049" y="4477511"/>
            <a:ext cx="467416" cy="382494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221995" y="4132275"/>
            <a:ext cx="1344295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подписание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15" dirty="0">
                <a:solidFill>
                  <a:srgbClr val="2E5496"/>
                </a:solidFill>
                <a:latin typeface="Microsoft Sans Serif"/>
                <a:cs typeface="Microsoft Sans Serif"/>
              </a:rPr>
              <a:t>п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р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155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кола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15" dirty="0">
                <a:solidFill>
                  <a:srgbClr val="2E5496"/>
                </a:solidFill>
                <a:latin typeface="Microsoft Sans Serif"/>
                <a:cs typeface="Microsoft Sans Serif"/>
              </a:rPr>
              <a:t>У</a:t>
            </a:r>
            <a:r>
              <a:rPr sz="1800" spc="-250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К 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об</a:t>
            </a:r>
            <a:r>
              <a:rPr sz="18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155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г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spc="-114" dirty="0">
                <a:solidFill>
                  <a:srgbClr val="2E5496"/>
                </a:solidFill>
                <a:latin typeface="Microsoft Sans Serif"/>
                <a:cs typeface="Microsoft Sans Serif"/>
              </a:rPr>
              <a:t>х 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77617" y="4344416"/>
            <a:ext cx="135382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проведение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итогового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з</a:t>
            </a:r>
            <a:r>
              <a:rPr sz="1800" spc="-225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ед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я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15" dirty="0">
                <a:solidFill>
                  <a:srgbClr val="2E5496"/>
                </a:solidFill>
                <a:latin typeface="Microsoft Sans Serif"/>
                <a:cs typeface="Microsoft Sans Serif"/>
              </a:rPr>
              <a:t>У</a:t>
            </a:r>
            <a:r>
              <a:rPr sz="1800" spc="-250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345" dirty="0">
                <a:solidFill>
                  <a:srgbClr val="2E5496"/>
                </a:solidFill>
                <a:latin typeface="Microsoft Sans Serif"/>
                <a:cs typeface="Microsoft Sans Serif"/>
              </a:rPr>
              <a:t>К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17" name="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17039" y="4550664"/>
            <a:ext cx="464650" cy="380103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69208" y="4541520"/>
            <a:ext cx="515112" cy="484631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8327" y="204713"/>
            <a:ext cx="469392" cy="462798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20623" y="1466088"/>
            <a:ext cx="399288" cy="399288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9481184" y="4250893"/>
            <a:ext cx="258254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ра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б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155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о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ста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ц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ио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р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ными 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я</a:t>
            </a:r>
            <a:r>
              <a:rPr sz="1800" spc="-260" dirty="0">
                <a:solidFill>
                  <a:srgbClr val="2E5496"/>
                </a:solidFill>
                <a:latin typeface="Microsoft Sans Serif"/>
                <a:cs typeface="Microsoft Sans Serif"/>
              </a:rPr>
              <a:t>щ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220" dirty="0">
                <a:solidFill>
                  <a:srgbClr val="2E5496"/>
                </a:solidFill>
                <a:latin typeface="Microsoft Sans Serif"/>
                <a:cs typeface="Microsoft Sans Serif"/>
              </a:rPr>
              <a:t>ка</a:t>
            </a:r>
            <a:r>
              <a:rPr sz="1800" spc="-295" dirty="0">
                <a:solidFill>
                  <a:srgbClr val="2E5496"/>
                </a:solidFill>
                <a:latin typeface="Microsoft Sans Serif"/>
                <a:cs typeface="Microsoft Sans Serif"/>
              </a:rPr>
              <a:t>м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д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л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я</a:t>
            </a:r>
            <a:r>
              <a:rPr sz="18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г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оло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ован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я</a:t>
            </a:r>
            <a:r>
              <a:rPr sz="1800" spc="-90" dirty="0">
                <a:solidFill>
                  <a:srgbClr val="2E5496"/>
                </a:solidFill>
                <a:latin typeface="Microsoft Sans Serif"/>
                <a:cs typeface="Microsoft Sans Serif"/>
              </a:rPr>
              <a:t>, 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со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р</a:t>
            </a:r>
            <a:r>
              <a:rPr sz="1800" spc="-155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ро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к</a:t>
            </a:r>
            <a:r>
              <a:rPr sz="1800" spc="-229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все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х</a:t>
            </a:r>
            <a:r>
              <a:rPr sz="1800" spc="-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бюлл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155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й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23" name="object 2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13423" y="2680088"/>
            <a:ext cx="455168" cy="380103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76080" y="2698376"/>
            <a:ext cx="455168" cy="380103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7046214" y="2476246"/>
            <a:ext cx="219900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ра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б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от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8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й</a:t>
            </a:r>
            <a:r>
              <a:rPr sz="1800" spc="-260" dirty="0">
                <a:solidFill>
                  <a:srgbClr val="2E5496"/>
                </a:solidFill>
                <a:latin typeface="Microsoft Sans Serif"/>
                <a:cs typeface="Microsoft Sans Serif"/>
              </a:rPr>
              <a:t>ф</a:t>
            </a:r>
            <a:r>
              <a:rPr sz="1800" spc="-120" dirty="0">
                <a:solidFill>
                  <a:srgbClr val="2E5496"/>
                </a:solidFill>
                <a:latin typeface="Microsoft Sans Serif"/>
                <a:cs typeface="Microsoft Sans Serif"/>
              </a:rPr>
              <a:t>-</a:t>
            </a:r>
            <a:r>
              <a:rPr sz="1800" spc="-215" dirty="0">
                <a:solidFill>
                  <a:srgbClr val="2E5496"/>
                </a:solidFill>
                <a:latin typeface="Microsoft Sans Serif"/>
                <a:cs typeface="Microsoft Sans Serif"/>
              </a:rPr>
              <a:t>п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ак</a:t>
            </a:r>
            <a:r>
              <a:rPr sz="1800" spc="-225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155" dirty="0">
                <a:solidFill>
                  <a:srgbClr val="2E5496"/>
                </a:solidFill>
                <a:latin typeface="Microsoft Sans Serif"/>
                <a:cs typeface="Microsoft Sans Serif"/>
              </a:rPr>
              <a:t>т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spc="-280" dirty="0">
                <a:solidFill>
                  <a:srgbClr val="2E5496"/>
                </a:solidFill>
                <a:latin typeface="Microsoft Sans Serif"/>
                <a:cs typeface="Microsoft Sans Serif"/>
              </a:rPr>
              <a:t>м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с</a:t>
            </a:r>
            <a:r>
              <a:rPr sz="1800" spc="-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б</a:t>
            </a:r>
            <a:r>
              <a:rPr sz="1800" spc="-250" dirty="0">
                <a:solidFill>
                  <a:srgbClr val="2E5496"/>
                </a:solidFill>
                <a:latin typeface="Microsoft Sans Serif"/>
                <a:cs typeface="Microsoft Sans Serif"/>
              </a:rPr>
              <a:t>ю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л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л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ет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ня</a:t>
            </a:r>
            <a:r>
              <a:rPr sz="1800" spc="-265" dirty="0">
                <a:solidFill>
                  <a:srgbClr val="2E5496"/>
                </a:solidFill>
                <a:latin typeface="Microsoft Sans Serif"/>
                <a:cs typeface="Microsoft Sans Serif"/>
              </a:rPr>
              <a:t>м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225" dirty="0">
                <a:solidFill>
                  <a:srgbClr val="2E5496"/>
                </a:solidFill>
                <a:latin typeface="Microsoft Sans Serif"/>
                <a:cs typeface="Microsoft Sans Serif"/>
              </a:rPr>
              <a:t>з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п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е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ренос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н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ы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х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я</a:t>
            </a:r>
            <a:r>
              <a:rPr sz="1800" spc="-254" dirty="0">
                <a:solidFill>
                  <a:srgbClr val="2E5496"/>
                </a:solidFill>
                <a:latin typeface="Microsoft Sans Serif"/>
                <a:cs typeface="Microsoft Sans Serif"/>
              </a:rPr>
              <a:t>щ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ко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д</a:t>
            </a:r>
            <a:r>
              <a:rPr sz="1800" spc="-170" dirty="0">
                <a:solidFill>
                  <a:srgbClr val="2E5496"/>
                </a:solidFill>
                <a:latin typeface="Microsoft Sans Serif"/>
                <a:cs typeface="Microsoft Sans Serif"/>
              </a:rPr>
              <a:t>л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я</a:t>
            </a:r>
            <a:r>
              <a:rPr sz="1800" spc="-7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60" dirty="0">
                <a:solidFill>
                  <a:srgbClr val="2E5496"/>
                </a:solidFill>
                <a:latin typeface="Microsoft Sans Serif"/>
                <a:cs typeface="Microsoft Sans Serif"/>
              </a:rPr>
              <a:t>г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олосо</a:t>
            </a:r>
            <a:r>
              <a:rPr sz="1800" spc="-16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ан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и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я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26" name="object 2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857488" y="4483608"/>
            <a:ext cx="515111" cy="487680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800201" y="5555386"/>
            <a:ext cx="10873740" cy="1050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Вскрытию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каждого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15" dirty="0">
                <a:solidFill>
                  <a:srgbClr val="2E5496"/>
                </a:solidFill>
                <a:latin typeface="Microsoft Sans Serif"/>
                <a:cs typeface="Microsoft Sans Serif"/>
              </a:rPr>
              <a:t>ящика</a:t>
            </a:r>
            <a:r>
              <a:rPr sz="1800" spc="-4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для</a:t>
            </a:r>
            <a:r>
              <a:rPr sz="1800" spc="-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голосования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предшествует</a:t>
            </a:r>
            <a:r>
              <a:rPr sz="1800" spc="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FF0000"/>
                </a:solidFill>
                <a:latin typeface="Microsoft Sans Serif"/>
                <a:cs typeface="Microsoft Sans Serif"/>
              </a:rPr>
              <a:t>проверка</a:t>
            </a:r>
            <a:r>
              <a:rPr sz="1800" spc="1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неповрежденности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FF0000"/>
                </a:solidFill>
                <a:latin typeface="Microsoft Sans Serif"/>
                <a:cs typeface="Microsoft Sans Serif"/>
              </a:rPr>
              <a:t>печатей</a:t>
            </a:r>
            <a:r>
              <a:rPr sz="180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(пломб)</a:t>
            </a:r>
            <a:r>
              <a:rPr sz="1800" spc="-3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на</a:t>
            </a:r>
            <a:r>
              <a:rPr sz="1800" spc="-6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них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585"/>
              </a:spcBef>
            </a:pP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Вскрытию</a:t>
            </a:r>
            <a:r>
              <a:rPr sz="18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каждого</a:t>
            </a:r>
            <a:r>
              <a:rPr sz="1800" spc="-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сейф-пакета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предшествует</a:t>
            </a:r>
            <a:r>
              <a:rPr sz="1800" spc="-1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FF0000"/>
                </a:solidFill>
                <a:latin typeface="Microsoft Sans Serif"/>
                <a:cs typeface="Microsoft Sans Serif"/>
              </a:rPr>
              <a:t>проверка</a:t>
            </a:r>
            <a:r>
              <a:rPr sz="1800" spc="2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его</a:t>
            </a:r>
            <a:r>
              <a:rPr sz="18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неповрежденности,</a:t>
            </a:r>
            <a:r>
              <a:rPr sz="1800" spc="-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а</a:t>
            </a:r>
            <a:r>
              <a:rPr sz="1800" spc="-3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20" dirty="0">
                <a:solidFill>
                  <a:srgbClr val="2E5496"/>
                </a:solidFill>
                <a:latin typeface="Microsoft Sans Serif"/>
                <a:cs typeface="Microsoft Sans Serif"/>
              </a:rPr>
              <a:t>также</a:t>
            </a:r>
            <a:r>
              <a:rPr sz="18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0" dirty="0">
                <a:solidFill>
                  <a:srgbClr val="2E5496"/>
                </a:solidFill>
                <a:latin typeface="Microsoft Sans Serif"/>
                <a:cs typeface="Microsoft Sans Serif"/>
              </a:rPr>
              <a:t>установление</a:t>
            </a:r>
            <a:r>
              <a:rPr sz="1800" spc="-4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10" dirty="0">
                <a:solidFill>
                  <a:srgbClr val="2E5496"/>
                </a:solidFill>
                <a:latin typeface="Microsoft Sans Serif"/>
                <a:cs typeface="Microsoft Sans Serif"/>
              </a:rPr>
              <a:t>факта</a:t>
            </a:r>
            <a:r>
              <a:rPr sz="1800" spc="-1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FF0000"/>
                </a:solidFill>
                <a:latin typeface="Microsoft Sans Serif"/>
                <a:cs typeface="Microsoft Sans Serif"/>
              </a:rPr>
              <a:t>идентичности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номера</a:t>
            </a:r>
            <a:r>
              <a:rPr sz="1800" spc="-2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на</a:t>
            </a:r>
            <a:r>
              <a:rPr sz="1800" spc="-7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5" dirty="0">
                <a:solidFill>
                  <a:srgbClr val="2E5496"/>
                </a:solidFill>
                <a:latin typeface="Microsoft Sans Serif"/>
                <a:cs typeface="Microsoft Sans Serif"/>
              </a:rPr>
              <a:t>сейф-пакете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85" dirty="0">
                <a:solidFill>
                  <a:srgbClr val="2E5496"/>
                </a:solidFill>
                <a:latin typeface="Microsoft Sans Serif"/>
                <a:cs typeface="Microsoft Sans Serif"/>
              </a:rPr>
              <a:t>номеру,</a:t>
            </a:r>
            <a:r>
              <a:rPr sz="1800" spc="-2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4" dirty="0">
                <a:solidFill>
                  <a:srgbClr val="2E5496"/>
                </a:solidFill>
                <a:latin typeface="Microsoft Sans Serif"/>
                <a:cs typeface="Microsoft Sans Serif"/>
              </a:rPr>
              <a:t>указанному</a:t>
            </a:r>
            <a:r>
              <a:rPr sz="1800" spc="-6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75" dirty="0">
                <a:solidFill>
                  <a:srgbClr val="2E5496"/>
                </a:solidFill>
                <a:latin typeface="Microsoft Sans Serif"/>
                <a:cs typeface="Microsoft Sans Serif"/>
              </a:rPr>
              <a:t>в</a:t>
            </a:r>
            <a:r>
              <a:rPr sz="1800" spc="-50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190" dirty="0">
                <a:solidFill>
                  <a:srgbClr val="2E5496"/>
                </a:solidFill>
                <a:latin typeface="Microsoft Sans Serif"/>
                <a:cs typeface="Microsoft Sans Serif"/>
              </a:rPr>
              <a:t>соответствующем</a:t>
            </a:r>
            <a:r>
              <a:rPr sz="1800" spc="-55" dirty="0">
                <a:solidFill>
                  <a:srgbClr val="2E5496"/>
                </a:solidFill>
                <a:latin typeface="Microsoft Sans Serif"/>
                <a:cs typeface="Microsoft Sans Serif"/>
              </a:rPr>
              <a:t> </a:t>
            </a:r>
            <a:r>
              <a:rPr sz="1800" spc="-200" dirty="0">
                <a:solidFill>
                  <a:srgbClr val="2E5496"/>
                </a:solidFill>
                <a:latin typeface="Microsoft Sans Serif"/>
                <a:cs typeface="Microsoft Sans Serif"/>
              </a:rPr>
              <a:t>акте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28" name="object 2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79247" y="6135623"/>
            <a:ext cx="352856" cy="457200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01168" y="5462015"/>
            <a:ext cx="478535" cy="4754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914</Words>
  <Application>Microsoft Office PowerPoint</Application>
  <PresentationFormat>Произвольный</PresentationFormat>
  <Paragraphs>84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ОСОБЕННОСТИ ОРГАНИЗАЦИИ</vt:lpstr>
      <vt:lpstr>Принятие решения о голосовании в течении нескольких дней</vt:lpstr>
      <vt:lpstr>Основные формы голосования</vt:lpstr>
      <vt:lpstr>Основные особенности проведения голосования в течение нескольких дней</vt:lpstr>
      <vt:lpstr>Обеспечение сохранности избирательных бюллетеней при многодневном голосовании</vt:lpstr>
      <vt:lpstr>Применение средств видеонаблюдения</vt:lpstr>
      <vt:lpstr>Особенности подсчета голосов избирателей</vt:lpstr>
      <vt:lpstr>Подсчет голосов избирателей при проведении голосования в течение нескольких дней подряд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ОРГАНИЗАЦИИ</dc:title>
  <dc:creator>Председатель ТИК</dc:creator>
  <cp:lastModifiedBy>ИКСО</cp:lastModifiedBy>
  <cp:revision>5</cp:revision>
  <dcterms:created xsi:type="dcterms:W3CDTF">2023-07-04T10:17:30Z</dcterms:created>
  <dcterms:modified xsi:type="dcterms:W3CDTF">2023-07-08T06:41:16Z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2023-07-04T00:00:00Z</vt:filetime>
  </property>
</Properties>
</file>