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41.jpeg" ContentType="image/jpeg"/>
  <Override PartName="/ppt/media/image40.jpeg" ContentType="image/jpeg"/>
  <Override PartName="/ppt/media/image37.jpeg" ContentType="image/jpeg"/>
  <Override PartName="/ppt/media/image13.jpeg" ContentType="image/jpeg"/>
  <Override PartName="/ppt/media/image12.jpeg" ContentType="image/jpeg"/>
  <Override PartName="/ppt/media/image11.jpeg" ContentType="image/jpeg"/>
  <Override PartName="/ppt/media/image43.jpeg" ContentType="image/jpeg"/>
  <Override PartName="/ppt/media/image10.jpeg" ContentType="image/jpeg"/>
  <Override PartName="/ppt/media/image16.jpeg" ContentType="image/jpeg"/>
  <Override PartName="/ppt/media/image15.jpeg" ContentType="image/jpeg"/>
  <Override PartName="/ppt/media/image14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9.jpeg" ContentType="image/jpeg"/>
  <Override PartName="/ppt/media/image8.jpeg" ContentType="image/jpeg"/>
  <Override PartName="/ppt/media/image42.jpeg" ContentType="image/jpeg"/>
  <Override PartName="/ppt/media/image5.png" ContentType="image/png"/>
  <Override PartName="/ppt/media/image4.png" ContentType="image/png"/>
  <Override PartName="/ppt/media/image20.jpeg" ContentType="image/jpeg"/>
  <Override PartName="/ppt/media/image21.jpeg" ContentType="image/jpeg"/>
  <Override PartName="/ppt/media/image22.jpeg" ContentType="image/jpeg"/>
  <Override PartName="/ppt/media/image1.jpeg" ContentType="image/jpeg"/>
  <Override PartName="/ppt/media/image23.jpeg" ContentType="image/jpeg"/>
  <Override PartName="/ppt/media/image2.jpeg" ContentType="image/jpeg"/>
  <Override PartName="/ppt/media/image24.jpeg" ContentType="image/jpeg"/>
  <Override PartName="/ppt/media/image3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6.jpeg" ContentType="image/jpeg"/>
  <Override PartName="/ppt/media/image28.jpeg" ContentType="image/jpeg"/>
  <Override PartName="/ppt/media/image7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8.jpeg" ContentType="image/jpeg"/>
  <Override PartName="/ppt/media/image32.jpeg" ContentType="image/jpeg"/>
  <Override PartName="/ppt/media/image39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3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_rels/slide3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34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3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35.xml.rels" ContentType="application/vnd.openxmlformats-package.relationships+xml"/>
  <Override PartName="/ppt/slides/_rels/slide5.xml.rels" ContentType="application/vnd.openxmlformats-package.relationships+xml"/>
  <Override PartName="/ppt/slides/_rels/slide36.xml.rels" ContentType="application/vnd.openxmlformats-package.relationships+xml"/>
  <Override PartName="/ppt/slides/_rels/slide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30.xml.rels" ContentType="application/vnd.openxmlformats-package.relationships+xml"/>
  <Override PartName="/ppt/slides/_rels/slide25.xml.rels" ContentType="application/vnd.openxmlformats-package.relationships+xml"/>
  <Override PartName="/ppt/slides/_rels/slide31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32.xml.rels" ContentType="application/vnd.openxmlformats-package.relationships+xml"/>
  <Override PartName="/ppt/slides/_rels/slide28.xml.rels" ContentType="application/vnd.openxmlformats-package.relationships+xml"/>
  <Override PartName="/ppt/slides/_rels/slide10.xml.rels" ContentType="application/vnd.openxmlformats-package.relationships+xml"/>
  <Override PartName="/ppt/slides/_rels/slide29.xml.rels" ContentType="application/vnd.openxmlformats-package.relationships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255960" y="265320"/>
            <a:ext cx="11682720" cy="633204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Line 2"/>
          <p:cNvSpPr/>
          <p:nvPr/>
        </p:nvSpPr>
        <p:spPr>
          <a:xfrm>
            <a:off x="604080" y="1196280"/>
            <a:ext cx="10983240" cy="360"/>
          </a:xfrm>
          <a:prstGeom prst="line">
            <a:avLst/>
          </a:prstGeom>
          <a:ln w="2556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9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C9078A9B-43B3-4382-A30F-22E312F08DD2}" type="datetime1">
              <a:rPr b="0" lang="ru-RU" sz="1200" spc="-1" strike="noStrike">
                <a:solidFill>
                  <a:srgbClr val="8b8b8b"/>
                </a:solidFill>
                <a:latin typeface="Calibri"/>
              </a:rPr>
              <a:t>26.05.2023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8EDF3D5-48D5-43D6-8D8A-611D9081B2A7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2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2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2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2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2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2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2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2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2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2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2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hyperlink" Target="https://minjust.gov.ru/" TargetMode="External"/><Relationship Id="rId3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"/>
          <p:cNvPicPr/>
          <p:nvPr/>
        </p:nvPicPr>
        <p:blipFill>
          <a:blip r:embed="rId1"/>
          <a:stretch/>
        </p:blipFill>
        <p:spPr>
          <a:xfrm>
            <a:off x="0" y="7920"/>
            <a:ext cx="12191760" cy="6860880"/>
          </a:xfrm>
          <a:prstGeom prst="rect">
            <a:avLst/>
          </a:prstGeom>
          <a:ln>
            <a:noFill/>
          </a:ln>
        </p:spPr>
      </p:pic>
      <p:sp>
        <p:nvSpPr>
          <p:cNvPr id="44" name="CustomShape 1"/>
          <p:cNvSpPr/>
          <p:nvPr/>
        </p:nvSpPr>
        <p:spPr>
          <a:xfrm>
            <a:off x="4010400" y="2510640"/>
            <a:ext cx="715860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Calibri"/>
              </a:rPr>
              <a:t>Новации законодательства </a:t>
            </a:r>
            <a:br/>
            <a:r>
              <a:rPr b="1" lang="ru-RU" sz="4000" spc="-1" strike="noStrike">
                <a:solidFill>
                  <a:srgbClr val="000000"/>
                </a:solidFill>
                <a:latin typeface="Calibri"/>
              </a:rPr>
              <a:t>о выборах за 2022-2023 г.г.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CustomShape 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CustomShape 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>
    <p:cover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 descr=""/>
          <p:cNvPicPr/>
          <p:nvPr/>
        </p:nvPicPr>
        <p:blipFill>
          <a:blip r:embed="rId1"/>
          <a:stretch/>
        </p:blipFill>
        <p:spPr>
          <a:xfrm>
            <a:off x="0" y="-14040"/>
            <a:ext cx="12191760" cy="6860880"/>
          </a:xfrm>
          <a:prstGeom prst="rect">
            <a:avLst/>
          </a:prstGeom>
          <a:ln>
            <a:noFill/>
          </a:ln>
        </p:spPr>
      </p:pic>
      <p:sp>
        <p:nvSpPr>
          <p:cNvPr id="104" name="CustomShape 1"/>
          <p:cNvSpPr/>
          <p:nvPr/>
        </p:nvSpPr>
        <p:spPr>
          <a:xfrm>
            <a:off x="2574720" y="465120"/>
            <a:ext cx="7951680" cy="1004400"/>
          </a:xfrm>
          <a:prstGeom prst="rect">
            <a:avLst/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222a35"/>
                </a:solidFill>
                <a:latin typeface="Times New Roman"/>
                <a:ea typeface="Times New Roman"/>
              </a:rPr>
              <a:t>10. Иностранные агенты. Замена терминологии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CustomShape 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CustomShape 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08" name="Table 5"/>
          <p:cNvGraphicFramePr/>
          <p:nvPr/>
        </p:nvGraphicFramePr>
        <p:xfrm>
          <a:off x="1892160" y="1773000"/>
          <a:ext cx="9562680" cy="4218480"/>
        </p:xfrm>
        <a:graphic>
          <a:graphicData uri="http://schemas.openxmlformats.org/drawingml/2006/table">
            <a:tbl>
              <a:tblPr/>
              <a:tblGrid>
                <a:gridCol w="5187240"/>
                <a:gridCol w="4375440"/>
              </a:tblGrid>
              <a:tr h="72540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БЫЛО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СТАЛО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3493080">
                <a:tc>
                  <a:txBody>
                    <a:bodyPr/>
                    <a:p>
                      <a:pPr marL="343080" indent="-342720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кандидат, являющийся физическим лицом,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выполняющим функции иностранного агента  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кандидат, аффилированный с выполняющим 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функции иностранного агента лицом 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кандидат, являющийся иностранным агентом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кандидат, аффилированный с иностранным агентом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  <p:sp>
        <p:nvSpPr>
          <p:cNvPr id="109" name="CustomShape 6"/>
          <p:cNvSpPr/>
          <p:nvPr/>
        </p:nvSpPr>
        <p:spPr>
          <a:xfrm>
            <a:off x="6482160" y="2915280"/>
            <a:ext cx="552600" cy="28044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ustomShape 7"/>
          <p:cNvSpPr/>
          <p:nvPr/>
        </p:nvSpPr>
        <p:spPr>
          <a:xfrm>
            <a:off x="5910480" y="3746520"/>
            <a:ext cx="552600" cy="28044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ransition>
    <p:cover dir="r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2" descr=""/>
          <p:cNvPicPr/>
          <p:nvPr/>
        </p:nvPicPr>
        <p:blipFill>
          <a:blip r:embed="rId1"/>
          <a:stretch/>
        </p:blipFill>
        <p:spPr>
          <a:xfrm>
            <a:off x="0" y="-204120"/>
            <a:ext cx="12191760" cy="7061760"/>
          </a:xfrm>
          <a:prstGeom prst="rect">
            <a:avLst/>
          </a:prstGeom>
          <a:ln>
            <a:noFill/>
          </a:ln>
        </p:spPr>
      </p:pic>
      <p:sp>
        <p:nvSpPr>
          <p:cNvPr id="112" name="CustomShape 1"/>
          <p:cNvSpPr/>
          <p:nvPr/>
        </p:nvSpPr>
        <p:spPr>
          <a:xfrm>
            <a:off x="2574720" y="465120"/>
            <a:ext cx="7951680" cy="1004400"/>
          </a:xfrm>
          <a:prstGeom prst="rect">
            <a:avLst/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222a35"/>
                </a:solidFill>
                <a:latin typeface="Times New Roman"/>
                <a:ea typeface="Times New Roman"/>
              </a:rPr>
              <a:t>11. Иностранные агенты на выборах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CustomShape 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CustomShape 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CustomShape 5"/>
          <p:cNvSpPr/>
          <p:nvPr/>
        </p:nvSpPr>
        <p:spPr>
          <a:xfrm>
            <a:off x="4051080" y="1868040"/>
            <a:ext cx="6572520" cy="673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Лицам, признанным иностранными агентами или аффилированными с ними лицами, участвовать </a:t>
            </a:r>
            <a:br/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в выборах в качестве кандидатов разрешено.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При выдвижении кандидаты, являющиеся иностранными агентами, или аффилированными </a:t>
            </a:r>
            <a:br/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с ними лицами, указывают сведения об этом </a:t>
            </a:r>
            <a:br/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в заявлениях о согласии баллотироваться, </a:t>
            </a:r>
            <a:br/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в подписных листах, в агитационных материалах.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2200" spc="-1" strike="noStrike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Такая же информация должна быть указана </a:t>
            </a:r>
            <a:br/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в избирательном бюллетене. 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</p:txBody>
      </p:sp>
      <p:pic>
        <p:nvPicPr>
          <p:cNvPr id="117" name="Picture 2" descr=""/>
          <p:cNvPicPr/>
          <p:nvPr/>
        </p:nvPicPr>
        <p:blipFill>
          <a:blip r:embed="rId2"/>
          <a:stretch/>
        </p:blipFill>
        <p:spPr>
          <a:xfrm>
            <a:off x="1676880" y="2091960"/>
            <a:ext cx="2280960" cy="3196440"/>
          </a:xfrm>
          <a:prstGeom prst="rect">
            <a:avLst/>
          </a:prstGeom>
          <a:ln>
            <a:noFill/>
          </a:ln>
        </p:spPr>
      </p:pic>
    </p:spTree>
  </p:cSld>
  <p:transition>
    <p:cover dir="r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 descr=""/>
          <p:cNvPicPr/>
          <p:nvPr/>
        </p:nvPicPr>
        <p:blipFill>
          <a:blip r:embed="rId1"/>
          <a:stretch/>
        </p:blipFill>
        <p:spPr>
          <a:xfrm>
            <a:off x="0" y="-14040"/>
            <a:ext cx="12191760" cy="6860880"/>
          </a:xfrm>
          <a:prstGeom prst="rect">
            <a:avLst/>
          </a:prstGeom>
          <a:ln>
            <a:noFill/>
          </a:ln>
        </p:spPr>
      </p:pic>
      <p:sp>
        <p:nvSpPr>
          <p:cNvPr id="119" name="CustomShape 1"/>
          <p:cNvSpPr/>
          <p:nvPr/>
        </p:nvSpPr>
        <p:spPr>
          <a:xfrm>
            <a:off x="2574720" y="465120"/>
            <a:ext cx="7951680" cy="8517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12. Новации в агитации в 2022 г.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CustomShape 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23" name="Table 5"/>
          <p:cNvGraphicFramePr/>
          <p:nvPr/>
        </p:nvGraphicFramePr>
        <p:xfrm>
          <a:off x="1892160" y="1385280"/>
          <a:ext cx="9562680" cy="5232600"/>
        </p:xfrm>
        <a:graphic>
          <a:graphicData uri="http://schemas.openxmlformats.org/drawingml/2006/table">
            <a:tbl>
              <a:tblPr/>
              <a:tblGrid>
                <a:gridCol w="4761000"/>
                <a:gridCol w="4801680"/>
              </a:tblGrid>
              <a:tr h="51840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БЫЛО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СТАЛО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49964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343080" indent="-342720" algn="ctr">
                        <a:lnSpc>
                          <a:spcPct val="100000"/>
                        </a:lnSpc>
                        <a:buClr>
                          <a:srgbClr val="222a35"/>
                        </a:buClr>
                        <a:buFont typeface="Wingdings" charset="2"/>
                        <a:buChar char=""/>
                      </a:pPr>
                      <a:r>
                        <a:rPr b="0" lang="ru-RU" sz="22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Не требовалось предоставлять в комиссию копию агитационного материала для размещения в СМИ;</a:t>
                      </a:r>
                      <a:endParaRPr b="0" lang="ru-RU" sz="2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200" spc="-1" strike="noStrike">
                        <a:latin typeface="Arial"/>
                      </a:endParaRPr>
                    </a:p>
                    <a:p>
                      <a:pPr marL="343080" indent="-342720" algn="ctr">
                        <a:lnSpc>
                          <a:spcPct val="100000"/>
                        </a:lnSpc>
                        <a:buClr>
                          <a:srgbClr val="222a35"/>
                        </a:buClr>
                        <a:buFont typeface="Wingdings" charset="2"/>
                        <a:buChar char=""/>
                      </a:pPr>
                      <a:r>
                        <a:rPr b="0" lang="ru-RU" sz="22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Не требовалась маркировка высказываний физ. лиц – иноагентов в агитационных материалах</a:t>
                      </a:r>
                      <a:endParaRPr b="0" lang="ru-RU" sz="2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343080" indent="-342720" algn="ctr">
                        <a:lnSpc>
                          <a:spcPct val="100000"/>
                        </a:lnSpc>
                        <a:buClr>
                          <a:srgbClr val="222a35"/>
                        </a:buClr>
                        <a:buFont typeface="Wingdings" charset="2"/>
                        <a:buChar char=""/>
                      </a:pPr>
                      <a:r>
                        <a:rPr b="0" lang="ru-RU" sz="22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Копия агитационного материала для размещения в СМИ (кроме сетевых изданий) представляется в комиссию до начала распространения;</a:t>
                      </a:r>
                      <a:endParaRPr b="0" lang="ru-RU" sz="2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200" spc="-1" strike="noStrike">
                        <a:latin typeface="Arial"/>
                      </a:endParaRPr>
                    </a:p>
                    <a:p>
                      <a:pPr marL="343080" indent="-342720" algn="ctr">
                        <a:lnSpc>
                          <a:spcPct val="100000"/>
                        </a:lnSpc>
                        <a:buClr>
                          <a:srgbClr val="222a35"/>
                        </a:buClr>
                        <a:buFont typeface="Wingdings" charset="2"/>
                        <a:buChar char=""/>
                      </a:pPr>
                      <a:r>
                        <a:rPr b="0" lang="ru-RU" sz="22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Требуется маркировка высказываний физ. лиц – иноагентов в агитационных материалах (не менее 15% от объема (площади) материала)</a:t>
                      </a:r>
                      <a:endParaRPr b="0" lang="ru-RU" sz="2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</p:spTree>
  </p:cSld>
  <p:transition>
    <p:cover dir="r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2" descr=""/>
          <p:cNvPicPr/>
          <p:nvPr/>
        </p:nvPicPr>
        <p:blipFill>
          <a:blip r:embed="rId1"/>
          <a:stretch/>
        </p:blipFill>
        <p:spPr>
          <a:xfrm>
            <a:off x="0" y="-14040"/>
            <a:ext cx="12191760" cy="6860880"/>
          </a:xfrm>
          <a:prstGeom prst="rect">
            <a:avLst/>
          </a:prstGeom>
          <a:ln>
            <a:noFill/>
          </a:ln>
        </p:spPr>
      </p:pic>
      <p:sp>
        <p:nvSpPr>
          <p:cNvPr id="125" name="CustomShape 1"/>
          <p:cNvSpPr/>
          <p:nvPr/>
        </p:nvSpPr>
        <p:spPr>
          <a:xfrm>
            <a:off x="2574720" y="465120"/>
            <a:ext cx="7951680" cy="1126440"/>
          </a:xfrm>
          <a:prstGeom prst="rect">
            <a:avLst/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222a35"/>
                </a:solidFill>
                <a:latin typeface="Times New Roman"/>
                <a:ea typeface="Times New Roman"/>
              </a:rPr>
              <a:t>13. Новации в указании сведений о кандидатах в 2022 г.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CustomShape 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CustomShape 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29" name="Table 5"/>
          <p:cNvGraphicFramePr/>
          <p:nvPr/>
        </p:nvGraphicFramePr>
        <p:xfrm>
          <a:off x="1892160" y="1584360"/>
          <a:ext cx="9562680" cy="4979160"/>
        </p:xfrm>
        <a:graphic>
          <a:graphicData uri="http://schemas.openxmlformats.org/drawingml/2006/table">
            <a:tbl>
              <a:tblPr/>
              <a:tblGrid>
                <a:gridCol w="4761000"/>
                <a:gridCol w="4801680"/>
              </a:tblGrid>
              <a:tr h="51840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БЫЛО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СТАЛО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49082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222a35"/>
                        </a:buClr>
                        <a:buFont typeface="Wingdings" charset="2"/>
                        <a:buChar char=""/>
                      </a:pPr>
                      <a:r>
                        <a:rPr b="0" lang="ru-RU" sz="20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Не требовалось указывать СНИЛС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20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</a:pPr>
                      <a:endParaRPr b="0" lang="ru-RU" sz="20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222a35"/>
                        </a:buClr>
                        <a:buFont typeface="Wingdings" charset="2"/>
                        <a:buChar char=""/>
                      </a:pPr>
                      <a:r>
                        <a:rPr b="0" lang="ru-RU" sz="20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В сведениях о доходах и имуществе кандидата указывались такие виды имущества как «дачи» и «гаражи»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222a35"/>
                        </a:buClr>
                        <a:buFont typeface="Wingdings" charset="2"/>
                        <a:buChar char=""/>
                      </a:pPr>
                      <a:r>
                        <a:rPr b="0" lang="ru-RU" sz="20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Вводится обязательное указание СНИЛС в заявлении кандидата и в сведениях о доходах и имуществе кандидата;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20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222a35"/>
                        </a:buClr>
                        <a:buFont typeface="Wingdings" charset="2"/>
                        <a:buChar char=""/>
                      </a:pPr>
                      <a:r>
                        <a:rPr b="0" lang="ru-RU" sz="20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Уточнена форма сведений о доходах и имуществе кандидата: </a:t>
                      </a: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дополнена такими видами недвижимого имущества как «комнаты», «садовые дома», «машино-места»; исключены такие виды как «дачи» и «гаражи». 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</p:spTree>
  </p:cSld>
  <p:transition>
    <p:cover dir="r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" descr=""/>
          <p:cNvPicPr/>
          <p:nvPr/>
        </p:nvPicPr>
        <p:blipFill>
          <a:blip r:embed="rId1"/>
          <a:stretch/>
        </p:blipFill>
        <p:spPr>
          <a:xfrm>
            <a:off x="0" y="-14040"/>
            <a:ext cx="12191760" cy="6860880"/>
          </a:xfrm>
          <a:prstGeom prst="rect">
            <a:avLst/>
          </a:prstGeom>
          <a:ln>
            <a:noFill/>
          </a:ln>
        </p:spPr>
      </p:pic>
      <p:sp>
        <p:nvSpPr>
          <p:cNvPr id="131" name="CustomShape 1"/>
          <p:cNvSpPr/>
          <p:nvPr/>
        </p:nvSpPr>
        <p:spPr>
          <a:xfrm>
            <a:off x="2574720" y="465120"/>
            <a:ext cx="7951680" cy="973440"/>
          </a:xfrm>
          <a:prstGeom prst="rect">
            <a:avLst/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222a35"/>
                </a:solidFill>
                <a:latin typeface="Times New Roman"/>
                <a:ea typeface="Times New Roman"/>
              </a:rPr>
              <a:t>14. Кандидаты - «двойники»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35" name="Table 5"/>
          <p:cNvGraphicFramePr/>
          <p:nvPr/>
        </p:nvGraphicFramePr>
        <p:xfrm>
          <a:off x="1892160" y="1773000"/>
          <a:ext cx="9562680" cy="4218480"/>
        </p:xfrm>
        <a:graphic>
          <a:graphicData uri="http://schemas.openxmlformats.org/drawingml/2006/table">
            <a:tbl>
              <a:tblPr/>
              <a:tblGrid>
                <a:gridCol w="4761000"/>
                <a:gridCol w="4801680"/>
              </a:tblGrid>
              <a:tr h="51840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БЫЛО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СТАЛО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49978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24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Условие для дополнительного указания в бюллетене прежних ФИО – </a:t>
                      </a:r>
                      <a:r>
                        <a:rPr b="1" lang="ru-RU" sz="24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полное совпадение ФИО </a:t>
                      </a:r>
                      <a:r>
                        <a:rPr b="0" lang="ru-RU" sz="24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у кандидатов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b="0" lang="ru-RU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24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В бюллетене дополнительно указываются прежние фамилия, или имя, или отчество кандидата (если смена произошла </a:t>
                      </a:r>
                      <a:r>
                        <a:rPr b="1" lang="ru-RU" sz="24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в течение года </a:t>
                      </a:r>
                      <a:r>
                        <a:rPr b="0" lang="ru-RU" sz="24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до начала избирательной кампании)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</p:spTree>
  </p:cSld>
  <p:transition>
    <p:cover dir="r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"/>
          <p:cNvPicPr/>
          <p:nvPr/>
        </p:nvPicPr>
        <p:blipFill>
          <a:blip r:embed="rId1"/>
          <a:stretch/>
        </p:blipFill>
        <p:spPr>
          <a:xfrm>
            <a:off x="0" y="-14040"/>
            <a:ext cx="12191760" cy="6860880"/>
          </a:xfrm>
          <a:prstGeom prst="rect">
            <a:avLst/>
          </a:prstGeom>
          <a:ln>
            <a:noFill/>
          </a:ln>
        </p:spPr>
      </p:pic>
      <p:sp>
        <p:nvSpPr>
          <p:cNvPr id="137" name="CustomShape 1"/>
          <p:cNvSpPr/>
          <p:nvPr/>
        </p:nvSpPr>
        <p:spPr>
          <a:xfrm>
            <a:off x="2364120" y="465120"/>
            <a:ext cx="8468280" cy="973440"/>
          </a:xfrm>
          <a:prstGeom prst="rect">
            <a:avLst/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222a35"/>
                </a:solidFill>
                <a:latin typeface="Times New Roman"/>
                <a:ea typeface="Times New Roman"/>
              </a:rPr>
              <a:t>15. Ограничение пассивного избирательного права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41" name="Table 5"/>
          <p:cNvGraphicFramePr/>
          <p:nvPr/>
        </p:nvGraphicFramePr>
        <p:xfrm>
          <a:off x="1892160" y="1647720"/>
          <a:ext cx="9562680" cy="4997160"/>
        </p:xfrm>
        <a:graphic>
          <a:graphicData uri="http://schemas.openxmlformats.org/drawingml/2006/table">
            <a:tbl>
              <a:tblPr/>
              <a:tblGrid>
                <a:gridCol w="4761000"/>
                <a:gridCol w="4801680"/>
              </a:tblGrid>
              <a:tr h="51840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БЫЛО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СТАЛО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55450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343080" indent="-342720" algn="ctr">
                        <a:lnSpc>
                          <a:spcPct val="100000"/>
                        </a:lnSpc>
                        <a:buClr>
                          <a:srgbClr val="222a35"/>
                        </a:buClr>
                        <a:buFont typeface="Wingdings" charset="2"/>
                        <a:buChar char=""/>
                      </a:pPr>
                      <a:r>
                        <a:rPr b="0" lang="ru-RU" sz="23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Ограничение пассивного избирательного права осужденных за совершение преступлений экстремистской направленности и имеющих на день голосования неснятую и непогашенную судимость</a:t>
                      </a:r>
                      <a:endParaRPr b="0" lang="ru-RU" sz="23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3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343080" indent="-342720" algn="ctr">
                        <a:lnSpc>
                          <a:spcPct val="100000"/>
                        </a:lnSpc>
                        <a:buClr>
                          <a:srgbClr val="222a35"/>
                        </a:buClr>
                        <a:buFont typeface="Wingdings" charset="2"/>
                        <a:buChar char=""/>
                      </a:pPr>
                      <a:r>
                        <a:rPr b="0" lang="ru-RU" sz="22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5-летнее ограничение со дня снятия или погашения судимости для граждан, осужденных за совершение преступлений экстремистской направленности;</a:t>
                      </a:r>
                      <a:endParaRPr b="0" lang="ru-RU" sz="2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200" spc="-1" strike="noStrike">
                        <a:latin typeface="Arial"/>
                      </a:endParaRPr>
                    </a:p>
                    <a:p>
                      <a:pPr marL="343080" indent="-342720" algn="ctr">
                        <a:lnSpc>
                          <a:spcPct val="100000"/>
                        </a:lnSpc>
                        <a:buClr>
                          <a:srgbClr val="222a35"/>
                        </a:buClr>
                        <a:buFont typeface="Wingdings" charset="2"/>
                        <a:buChar char=""/>
                      </a:pPr>
                      <a:r>
                        <a:rPr b="0" lang="ru-RU" sz="22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Вводится ограничение пассивного избирательного права за совершение преступлений средней тяжести сексуального характера в отношении несовершеннолетних</a:t>
                      </a:r>
                      <a:endParaRPr b="0" lang="ru-RU" sz="2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</p:spTree>
  </p:cSld>
  <p:transition>
    <p:cover dir="r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2" descr=""/>
          <p:cNvPicPr/>
          <p:nvPr/>
        </p:nvPicPr>
        <p:blipFill>
          <a:blip r:embed="rId1"/>
          <a:stretch/>
        </p:blipFill>
        <p:spPr>
          <a:xfrm>
            <a:off x="0" y="-14040"/>
            <a:ext cx="12191760" cy="6860880"/>
          </a:xfrm>
          <a:prstGeom prst="rect">
            <a:avLst/>
          </a:prstGeom>
          <a:ln>
            <a:noFill/>
          </a:ln>
        </p:spPr>
      </p:pic>
      <p:sp>
        <p:nvSpPr>
          <p:cNvPr id="143" name="CustomShape 1"/>
          <p:cNvSpPr/>
          <p:nvPr/>
        </p:nvSpPr>
        <p:spPr>
          <a:xfrm>
            <a:off x="2803320" y="312840"/>
            <a:ext cx="7951680" cy="17805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700" spc="-1" strike="noStrike">
                <a:solidFill>
                  <a:srgbClr val="222a35"/>
                </a:solidFill>
                <a:latin typeface="Times New Roman"/>
                <a:ea typeface="Times New Roman"/>
              </a:rPr>
              <a:t>16. Участие представителей Минюста и избирательных комиссий в мероприятиях партий</a:t>
            </a:r>
            <a:endParaRPr b="0" lang="ru-RU" sz="27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CustomShape 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CustomShape 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47" name="Table 5"/>
          <p:cNvGraphicFramePr/>
          <p:nvPr/>
        </p:nvGraphicFramePr>
        <p:xfrm>
          <a:off x="1867680" y="1904760"/>
          <a:ext cx="9562680" cy="4218480"/>
        </p:xfrm>
        <a:graphic>
          <a:graphicData uri="http://schemas.openxmlformats.org/drawingml/2006/table">
            <a:tbl>
              <a:tblPr/>
              <a:tblGrid>
                <a:gridCol w="3906720"/>
                <a:gridCol w="5655960"/>
              </a:tblGrid>
              <a:tr h="51840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БЫЛО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СТАЛО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49510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Обязанность для политических партий </a:t>
                      </a:r>
                      <a:br/>
                      <a:r>
                        <a:rPr b="1" lang="ru-RU" sz="24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о допуске </a:t>
                      </a:r>
                      <a:r>
                        <a:rPr b="0" lang="ru-RU" sz="24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представителей Минюста на открытые мероприятия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343080" indent="-342720" algn="ctr">
                        <a:lnSpc>
                          <a:spcPct val="100000"/>
                        </a:lnSpc>
                        <a:buClr>
                          <a:srgbClr val="222a35"/>
                        </a:buClr>
                        <a:buFont typeface="Wingdings" charset="2"/>
                        <a:buChar char=""/>
                      </a:pPr>
                      <a:r>
                        <a:rPr b="0" lang="ru-RU" sz="22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Обязанность </a:t>
                      </a:r>
                      <a:r>
                        <a:rPr b="1" lang="ru-RU" sz="22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об извещении Минюста </a:t>
                      </a:r>
                      <a:r>
                        <a:rPr b="0" lang="ru-RU" sz="22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о проведении открытых мероприятий;</a:t>
                      </a:r>
                      <a:endParaRPr b="0" lang="ru-RU" sz="2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200" spc="-1" strike="noStrike">
                        <a:latin typeface="Arial"/>
                      </a:endParaRPr>
                    </a:p>
                    <a:p>
                      <a:pPr marL="343080" indent="-342720" algn="ctr">
                        <a:lnSpc>
                          <a:spcPct val="100000"/>
                        </a:lnSpc>
                        <a:buClr>
                          <a:srgbClr val="222a35"/>
                        </a:buClr>
                        <a:buFont typeface="Wingdings" charset="2"/>
                        <a:buChar char=""/>
                      </a:pPr>
                      <a:r>
                        <a:rPr b="0" lang="ru-RU" sz="22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Обязанность партий </a:t>
                      </a:r>
                      <a:r>
                        <a:rPr b="1" lang="ru-RU" sz="22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знакомить</a:t>
                      </a:r>
                      <a:r>
                        <a:rPr b="0" lang="ru-RU" sz="22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 представителей Минюста и ИК </a:t>
                      </a:r>
                      <a:r>
                        <a:rPr b="1" lang="ru-RU" sz="22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с документами, представлять копии</a:t>
                      </a:r>
                      <a:r>
                        <a:rPr b="0" lang="ru-RU" sz="22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;</a:t>
                      </a:r>
                      <a:endParaRPr b="0" lang="ru-RU" sz="2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200" spc="-1" strike="noStrike">
                        <a:latin typeface="Arial"/>
                      </a:endParaRPr>
                    </a:p>
                    <a:p>
                      <a:pPr marL="343080" indent="-342720" algn="ctr">
                        <a:lnSpc>
                          <a:spcPct val="100000"/>
                        </a:lnSpc>
                        <a:buClr>
                          <a:srgbClr val="222a35"/>
                        </a:buClr>
                        <a:buFont typeface="Wingdings" charset="2"/>
                        <a:buChar char=""/>
                      </a:pPr>
                      <a:r>
                        <a:rPr b="0" lang="ru-RU" sz="22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Представители ИК имеют право </a:t>
                      </a:r>
                      <a:r>
                        <a:rPr b="1" lang="ru-RU" sz="22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проверки</a:t>
                      </a:r>
                      <a:r>
                        <a:rPr b="0" lang="ru-RU" sz="22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 соблюдения требований законодательства к выдвижению кандидатов (списков)</a:t>
                      </a:r>
                      <a:endParaRPr b="0" lang="ru-RU" sz="2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</p:spTree>
  </p:cSld>
  <p:transition>
    <p:cover dir="r"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2" descr=""/>
          <p:cNvPicPr/>
          <p:nvPr/>
        </p:nvPicPr>
        <p:blipFill>
          <a:blip r:embed="rId1"/>
          <a:stretch/>
        </p:blipFill>
        <p:spPr>
          <a:xfrm>
            <a:off x="0" y="-14040"/>
            <a:ext cx="12191760" cy="6860880"/>
          </a:xfrm>
          <a:prstGeom prst="rect">
            <a:avLst/>
          </a:prstGeom>
          <a:ln>
            <a:noFill/>
          </a:ln>
        </p:spPr>
      </p:pic>
      <p:sp>
        <p:nvSpPr>
          <p:cNvPr id="149" name="CustomShape 1"/>
          <p:cNvSpPr/>
          <p:nvPr/>
        </p:nvSpPr>
        <p:spPr>
          <a:xfrm>
            <a:off x="2574720" y="465120"/>
            <a:ext cx="7951680" cy="973440"/>
          </a:xfrm>
          <a:prstGeom prst="rect">
            <a:avLst/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222a35"/>
                </a:solidFill>
                <a:latin typeface="Times New Roman"/>
                <a:ea typeface="Times New Roman"/>
              </a:rPr>
              <a:t>17.Утрата статуса кандидата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53" name="Table 5"/>
          <p:cNvGraphicFramePr/>
          <p:nvPr/>
        </p:nvGraphicFramePr>
        <p:xfrm>
          <a:off x="1892160" y="1773000"/>
          <a:ext cx="9352080" cy="4218480"/>
        </p:xfrm>
        <a:graphic>
          <a:graphicData uri="http://schemas.openxmlformats.org/drawingml/2006/table">
            <a:tbl>
              <a:tblPr/>
              <a:tblGrid>
                <a:gridCol w="4640040"/>
                <a:gridCol w="4712040"/>
              </a:tblGrid>
              <a:tr h="72540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БЫЛО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СТАЛО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34930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В случае непредставления  документов на регистрацию, комиссией принималось решение об отказе кандидату в регистрации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В случае непредставления кандидатом ни одного документа для регистрации комиссией принимается решение </a:t>
                      </a:r>
                      <a:r>
                        <a:rPr b="1" lang="ru-RU" sz="24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об утрате статуса кандидата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</p:spTree>
  </p:cSld>
  <p:transition>
    <p:cover dir="r"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2" descr=""/>
          <p:cNvPicPr/>
          <p:nvPr/>
        </p:nvPicPr>
        <p:blipFill>
          <a:blip r:embed="rId1"/>
          <a:stretch/>
        </p:blipFill>
        <p:spPr>
          <a:xfrm>
            <a:off x="0" y="-14040"/>
            <a:ext cx="12191760" cy="6860880"/>
          </a:xfrm>
          <a:prstGeom prst="rect">
            <a:avLst/>
          </a:prstGeom>
          <a:ln>
            <a:noFill/>
          </a:ln>
        </p:spPr>
      </p:pic>
      <p:sp>
        <p:nvSpPr>
          <p:cNvPr id="155" name="CustomShape 1"/>
          <p:cNvSpPr/>
          <p:nvPr/>
        </p:nvSpPr>
        <p:spPr>
          <a:xfrm>
            <a:off x="2574720" y="465120"/>
            <a:ext cx="7951680" cy="973440"/>
          </a:xfrm>
          <a:prstGeom prst="rect">
            <a:avLst/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222a35"/>
                </a:solidFill>
                <a:latin typeface="Times New Roman"/>
                <a:ea typeface="Times New Roman"/>
              </a:rPr>
              <a:t>18. Признание бюллетеней недействительными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59" name="Table 5"/>
          <p:cNvGraphicFramePr/>
          <p:nvPr/>
        </p:nvGraphicFramePr>
        <p:xfrm>
          <a:off x="1892160" y="1773000"/>
          <a:ext cx="9409680" cy="4218480"/>
        </p:xfrm>
        <a:graphic>
          <a:graphicData uri="http://schemas.openxmlformats.org/drawingml/2006/table">
            <a:tbl>
              <a:tblPr/>
              <a:tblGrid>
                <a:gridCol w="4673160"/>
                <a:gridCol w="4736520"/>
              </a:tblGrid>
              <a:tr h="72540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БЫЛО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СТАЛО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34930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Если число бюллетеней в переносном ящике больше количества заявлений избирателей, все бюллетени признаются недействительными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32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Недействительными</a:t>
                      </a:r>
                      <a:r>
                        <a:rPr b="0" lang="ru-RU" sz="14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 </a:t>
                      </a:r>
                      <a:r>
                        <a:rPr b="0" lang="ru-RU" sz="28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признаются бюллетени </a:t>
                      </a:r>
                      <a:r>
                        <a:rPr b="1" lang="ru-RU" sz="28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по соответствующему округу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</p:spTree>
  </p:cSld>
  <p:transition>
    <p:cover dir="r"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2" descr=""/>
          <p:cNvPicPr/>
          <p:nvPr/>
        </p:nvPicPr>
        <p:blipFill>
          <a:blip r:embed="rId1"/>
          <a:stretch/>
        </p:blipFill>
        <p:spPr>
          <a:xfrm>
            <a:off x="0" y="7920"/>
            <a:ext cx="12191760" cy="6860880"/>
          </a:xfrm>
          <a:prstGeom prst="rect">
            <a:avLst/>
          </a:prstGeom>
          <a:ln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2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CustomShape 3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4"/>
          <p:cNvSpPr/>
          <p:nvPr/>
        </p:nvSpPr>
        <p:spPr>
          <a:xfrm>
            <a:off x="3948840" y="2358720"/>
            <a:ext cx="7600320" cy="277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2f5597"/>
                </a:solidFill>
                <a:latin typeface="Calibri"/>
              </a:rPr>
              <a:t>На выборах депутатов Законодательного Собрания Свердловской области сбор подписей избирателей может осуществляться с использованием федеральной государственной информационной системы </a:t>
            </a:r>
            <a:br/>
            <a:r>
              <a:rPr b="1" lang="ru-RU" sz="2200" spc="-1" strike="noStrike">
                <a:solidFill>
                  <a:srgbClr val="2f5597"/>
                </a:solidFill>
                <a:latin typeface="Calibri"/>
              </a:rPr>
              <a:t>«Единый портал государственных и муниципальных услуг»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65" name="CustomShape 5"/>
          <p:cNvSpPr/>
          <p:nvPr/>
        </p:nvSpPr>
        <p:spPr>
          <a:xfrm>
            <a:off x="5604840" y="4691880"/>
            <a:ext cx="6095520" cy="161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1f4e79"/>
                </a:solidFill>
                <a:latin typeface="Calibri (Основной текст)"/>
              </a:rPr>
              <a:t>Электронным способом может быть собрано не более 50 процентов подписей,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1f4e79"/>
                </a:solidFill>
                <a:latin typeface="Calibri (Основной текст)"/>
              </a:rPr>
              <a:t>от необходимого для регистрации кандидата, списка кандидатов количества подписей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66" name="CustomShape 6"/>
          <p:cNvSpPr/>
          <p:nvPr/>
        </p:nvSpPr>
        <p:spPr>
          <a:xfrm>
            <a:off x="2336040" y="316800"/>
            <a:ext cx="7951680" cy="1826640"/>
          </a:xfrm>
          <a:prstGeom prst="rect">
            <a:avLst/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19. Избирательный кодекс </a:t>
            </a:r>
            <a:br/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Свердловской области (ст. 48, 101). </a:t>
            </a:r>
            <a:br/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Электронный сбор подписей избирателей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</p:spTree>
  </p:cSld>
  <p:transition>
    <p:cover dir="r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"/>
          <p:cNvPicPr/>
          <p:nvPr/>
        </p:nvPicPr>
        <p:blipFill>
          <a:blip r:embed="rId1"/>
          <a:stretch/>
        </p:blipFill>
        <p:spPr>
          <a:xfrm>
            <a:off x="0" y="7920"/>
            <a:ext cx="12191760" cy="6860880"/>
          </a:xfrm>
          <a:prstGeom prst="rect">
            <a:avLst/>
          </a:prstGeom>
          <a:ln>
            <a:noFill/>
          </a:ln>
        </p:spPr>
      </p:pic>
      <p:sp>
        <p:nvSpPr>
          <p:cNvPr id="49" name="CustomShape 1"/>
          <p:cNvSpPr/>
          <p:nvPr/>
        </p:nvSpPr>
        <p:spPr>
          <a:xfrm>
            <a:off x="4279680" y="582840"/>
            <a:ext cx="7158600" cy="830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900" spc="-1" strike="noStrike">
                <a:solidFill>
                  <a:srgbClr val="000000"/>
                </a:solidFill>
                <a:latin typeface="Calibri"/>
              </a:rPr>
              <a:t>2. Основная законодательная база </a:t>
            </a:r>
            <a:br/>
            <a:r>
              <a:rPr b="1" lang="ru-RU" sz="2900" spc="-1" strike="noStrike">
                <a:solidFill>
                  <a:srgbClr val="000000"/>
                </a:solidFill>
                <a:latin typeface="Calibri"/>
              </a:rPr>
              <a:t>по изменениям</a:t>
            </a:r>
            <a:r>
              <a:rPr b="1" lang="ru-RU" sz="3000" spc="-1" strike="noStrike">
                <a:solidFill>
                  <a:srgbClr val="000000"/>
                </a:solidFill>
                <a:latin typeface="Calibri"/>
              </a:rPr>
              <a:t>:</a:t>
            </a:r>
            <a:endParaRPr b="0" lang="ru-RU" sz="30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25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Федеральный закон от 14 марта 2022 года </a:t>
            </a:r>
            <a:br/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№ 60-ФЗ «О внесении изменений в отдельные законодательные акты Российской Федерации»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Федеральный закон от 05.12.2022 № 498-ФЗ </a:t>
            </a:r>
            <a:br/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«О внесении изменений в отдельные законодательные акты Российской Федерации»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Федеральный закон «О внесении изменений в отдельные законодательные акты Российской Федерации», принятый Государственной Думой 18 мая 2023 года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изменения в Избирательный кодекс Свердловской области</a:t>
            </a:r>
            <a:endParaRPr b="0" lang="ru-RU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endParaRPr b="0" lang="ru-RU" sz="2200" spc="-1" strike="noStrike">
              <a:latin typeface="Arial"/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CustomShape 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CustomShape 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>
    <p:cover dir="r"/>
  </p:transition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2" descr=""/>
          <p:cNvPicPr/>
          <p:nvPr/>
        </p:nvPicPr>
        <p:blipFill>
          <a:blip r:embed="rId1"/>
          <a:stretch/>
        </p:blipFill>
        <p:spPr>
          <a:xfrm>
            <a:off x="0" y="-14040"/>
            <a:ext cx="12191760" cy="6860880"/>
          </a:xfrm>
          <a:prstGeom prst="rect">
            <a:avLst/>
          </a:prstGeom>
          <a:ln>
            <a:noFill/>
          </a:ln>
        </p:spPr>
      </p:pic>
      <p:sp>
        <p:nvSpPr>
          <p:cNvPr id="168" name="CustomShape 1"/>
          <p:cNvSpPr/>
          <p:nvPr/>
        </p:nvSpPr>
        <p:spPr>
          <a:xfrm>
            <a:off x="2574720" y="284040"/>
            <a:ext cx="7951680" cy="1400040"/>
          </a:xfrm>
          <a:prstGeom prst="rect">
            <a:avLst/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20. Избирательный кодекс Свердловской области (ст.31). Публикация решений ИК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CustomShape 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CustomShape 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72" name="Table 5"/>
          <p:cNvGraphicFramePr/>
          <p:nvPr/>
        </p:nvGraphicFramePr>
        <p:xfrm>
          <a:off x="1727640" y="1798200"/>
          <a:ext cx="9562680" cy="4218480"/>
        </p:xfrm>
        <a:graphic>
          <a:graphicData uri="http://schemas.openxmlformats.org/drawingml/2006/table">
            <a:tbl>
              <a:tblPr/>
              <a:tblGrid>
                <a:gridCol w="4761000"/>
                <a:gridCol w="4801680"/>
              </a:tblGrid>
              <a:tr h="51840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БЫЛО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СТАЛО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50590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Публикуются в государственных или муниципальных периодических печатных изданиях соответственно уровню выборов решения комиссий: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 назначении выборов, 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 формировании комиссий, 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 регистрации (отказе в регистрации), 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 привлечении к ответственности кандидатов, ИО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 сведениях, представляемых кандидатами, 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 финансовых отчетах кандидатов, ИО, 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об итогах голосования и результатах выборов 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Публикуются в государственных или муниципальных периодических печатных изданиях соответственно уровню выборов решения комиссий: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222a35"/>
                        </a:buClr>
                        <a:buFont typeface="Wingdings" charset="2"/>
                        <a:buChar char=""/>
                      </a:pPr>
                      <a:r>
                        <a:rPr b="0" lang="ru-RU" sz="19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о назначении выборов, </a:t>
                      </a:r>
                      <a:endParaRPr b="0" lang="ru-RU" sz="19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222a35"/>
                        </a:buClr>
                        <a:buFont typeface="Wingdings" charset="2"/>
                        <a:buChar char=""/>
                      </a:pPr>
                      <a:r>
                        <a:rPr b="0" lang="ru-RU" sz="19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об итогах голосования </a:t>
                      </a:r>
                      <a:endParaRPr b="0" lang="ru-RU" sz="19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222a35"/>
                        </a:buClr>
                        <a:buFont typeface="Wingdings" charset="2"/>
                        <a:buChar char=""/>
                      </a:pPr>
                      <a:r>
                        <a:rPr b="0" lang="ru-RU" sz="19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и результатах выборов.</a:t>
                      </a:r>
                      <a:endParaRPr b="0" lang="ru-RU" sz="19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9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</p:spTree>
  </p:cSld>
  <p:transition>
    <p:cover dir="r"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 descr=""/>
          <p:cNvPicPr/>
          <p:nvPr/>
        </p:nvPicPr>
        <p:blipFill>
          <a:blip r:embed="rId1"/>
          <a:stretch/>
        </p:blipFill>
        <p:spPr>
          <a:xfrm>
            <a:off x="0" y="-14040"/>
            <a:ext cx="12191760" cy="6860880"/>
          </a:xfrm>
          <a:prstGeom prst="rect">
            <a:avLst/>
          </a:prstGeom>
          <a:ln>
            <a:noFill/>
          </a:ln>
        </p:spPr>
      </p:pic>
      <p:sp>
        <p:nvSpPr>
          <p:cNvPr id="174" name="CustomShape 1"/>
          <p:cNvSpPr/>
          <p:nvPr/>
        </p:nvSpPr>
        <p:spPr>
          <a:xfrm>
            <a:off x="1989720" y="280080"/>
            <a:ext cx="7951680" cy="1826640"/>
          </a:xfrm>
          <a:prstGeom prst="rect">
            <a:avLst/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222a35"/>
                </a:solidFill>
                <a:latin typeface="Times New Roman"/>
                <a:ea typeface="Times New Roman"/>
              </a:rPr>
              <a:t>21. Последние изменения </a:t>
            </a:r>
            <a:br/>
            <a:r>
              <a:rPr b="1" lang="ru-RU" sz="2800" spc="-1" strike="noStrike">
                <a:solidFill>
                  <a:srgbClr val="222a35"/>
                </a:solidFill>
                <a:latin typeface="Times New Roman"/>
                <a:ea typeface="Times New Roman"/>
              </a:rPr>
              <a:t>избирательного законодательства,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принятые Государственной Думой 18 мая 2023 года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8" name="Picture 7" descr=""/>
          <p:cNvPicPr/>
          <p:nvPr/>
        </p:nvPicPr>
        <p:blipFill>
          <a:blip r:embed="rId2"/>
          <a:stretch/>
        </p:blipFill>
        <p:spPr>
          <a:xfrm>
            <a:off x="2679840" y="2275200"/>
            <a:ext cx="6667200" cy="4285800"/>
          </a:xfrm>
          <a:prstGeom prst="rect">
            <a:avLst/>
          </a:prstGeom>
          <a:ln>
            <a:noFill/>
          </a:ln>
        </p:spPr>
      </p:pic>
    </p:spTree>
  </p:cSld>
  <p:transition>
    <p:cover dir="r"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2" descr=""/>
          <p:cNvPicPr/>
          <p:nvPr/>
        </p:nvPicPr>
        <p:blipFill>
          <a:blip r:embed="rId1"/>
          <a:stretch/>
        </p:blipFill>
        <p:spPr>
          <a:xfrm>
            <a:off x="0" y="-14040"/>
            <a:ext cx="12191760" cy="6860880"/>
          </a:xfrm>
          <a:prstGeom prst="rect">
            <a:avLst/>
          </a:prstGeom>
          <a:ln>
            <a:noFill/>
          </a:ln>
        </p:spPr>
      </p:pic>
      <p:sp>
        <p:nvSpPr>
          <p:cNvPr id="180" name="CustomShape 1"/>
          <p:cNvSpPr/>
          <p:nvPr/>
        </p:nvSpPr>
        <p:spPr>
          <a:xfrm>
            <a:off x="2574720" y="465120"/>
            <a:ext cx="7951680" cy="1400040"/>
          </a:xfrm>
          <a:prstGeom prst="rect">
            <a:avLst/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222a35"/>
                </a:solidFill>
                <a:latin typeface="Times New Roman"/>
                <a:ea typeface="Times New Roman"/>
              </a:rPr>
              <a:t>22. Отмена института открепительных удостоверений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5"/>
          <p:cNvSpPr/>
          <p:nvPr/>
        </p:nvSpPr>
        <p:spPr>
          <a:xfrm>
            <a:off x="4250880" y="2205720"/>
            <a:ext cx="6449760" cy="350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Из федерального законодательства исключается возможность голосования с использованием открепительных удостоверений</a:t>
            </a:r>
            <a:endParaRPr b="0" lang="ru-RU" sz="3200" spc="-1" strike="noStrike">
              <a:latin typeface="Arial"/>
            </a:endParaRPr>
          </a:p>
        </p:txBody>
      </p:sp>
    </p:spTree>
  </p:cSld>
  <p:transition>
    <p:cover dir="r"/>
  </p:transition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2" descr=""/>
          <p:cNvPicPr/>
          <p:nvPr/>
        </p:nvPicPr>
        <p:blipFill>
          <a:blip r:embed="rId1"/>
          <a:stretch/>
        </p:blipFill>
        <p:spPr>
          <a:xfrm>
            <a:off x="0" y="-14040"/>
            <a:ext cx="12191760" cy="6860880"/>
          </a:xfrm>
          <a:prstGeom prst="rect">
            <a:avLst/>
          </a:prstGeom>
          <a:ln>
            <a:noFill/>
          </a:ln>
        </p:spPr>
      </p:pic>
      <p:sp>
        <p:nvSpPr>
          <p:cNvPr id="186" name="CustomShape 1"/>
          <p:cNvSpPr/>
          <p:nvPr/>
        </p:nvSpPr>
        <p:spPr>
          <a:xfrm>
            <a:off x="2574720" y="284040"/>
            <a:ext cx="7951680" cy="1597680"/>
          </a:xfrm>
          <a:prstGeom prst="rect">
            <a:avLst/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23. Ограничения в параметрах назначения досрочных выборов глав МО и выборов в ОМС вновь образованного МО, дополнительных и повторных выборов </a:t>
            </a:r>
            <a:endParaRPr b="0" lang="ru-RU" sz="23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300" spc="-1" strike="noStrike"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CustomShape 5"/>
          <p:cNvSpPr/>
          <p:nvPr/>
        </p:nvSpPr>
        <p:spPr>
          <a:xfrm>
            <a:off x="3295080" y="2616120"/>
            <a:ext cx="7833960" cy="338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Законодателем введены дополнительные ограничения: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 период, который начинается за пять месяцев до единого дня голосования и заканчивается через месяц после него, указанные выборы не могут быть проведены в иной день, кроме указанного единого дня голосования</a:t>
            </a:r>
            <a:endParaRPr b="0" lang="ru-RU" sz="2400" spc="-1" strike="noStrike">
              <a:latin typeface="Arial"/>
            </a:endParaRPr>
          </a:p>
        </p:txBody>
      </p:sp>
    </p:spTree>
  </p:cSld>
  <p:transition>
    <p:cover dir="r"/>
  </p:transition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2" descr=""/>
          <p:cNvPicPr/>
          <p:nvPr/>
        </p:nvPicPr>
        <p:blipFill>
          <a:blip r:embed="rId1"/>
          <a:stretch/>
        </p:blipFill>
        <p:spPr>
          <a:xfrm>
            <a:off x="0" y="-14040"/>
            <a:ext cx="12191760" cy="6860880"/>
          </a:xfrm>
          <a:prstGeom prst="rect">
            <a:avLst/>
          </a:prstGeom>
          <a:ln>
            <a:noFill/>
          </a:ln>
        </p:spPr>
      </p:pic>
      <p:sp>
        <p:nvSpPr>
          <p:cNvPr id="192" name="CustomShape 1"/>
          <p:cNvSpPr/>
          <p:nvPr/>
        </p:nvSpPr>
        <p:spPr>
          <a:xfrm>
            <a:off x="2574720" y="465120"/>
            <a:ext cx="7951680" cy="1186920"/>
          </a:xfrm>
          <a:prstGeom prst="rect">
            <a:avLst/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222a35"/>
                </a:solidFill>
                <a:latin typeface="Times New Roman"/>
                <a:ea typeface="Times New Roman"/>
              </a:rPr>
              <a:t>24. Возможность проведения выборов при введении военного положения (ст.10</a:t>
            </a:r>
            <a:r>
              <a:rPr b="1" lang="ru-RU" sz="2800" spc="-1" strike="noStrike" baseline="30000">
                <a:solidFill>
                  <a:srgbClr val="222a35"/>
                </a:solidFill>
                <a:latin typeface="Times New Roman"/>
                <a:ea typeface="Times New Roman"/>
              </a:rPr>
              <a:t>1</a:t>
            </a:r>
            <a:r>
              <a:rPr b="1" lang="ru-RU" sz="2800" spc="-1" strike="noStrike">
                <a:solidFill>
                  <a:srgbClr val="222a35"/>
                </a:solidFill>
                <a:latin typeface="Times New Roman"/>
                <a:ea typeface="Times New Roman"/>
              </a:rPr>
              <a:t> ФЗ № 67)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CustomShape 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CustomShape 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96" name="Table 5"/>
          <p:cNvGraphicFramePr/>
          <p:nvPr/>
        </p:nvGraphicFramePr>
        <p:xfrm>
          <a:off x="1859400" y="1896480"/>
          <a:ext cx="9562680" cy="4218480"/>
        </p:xfrm>
        <a:graphic>
          <a:graphicData uri="http://schemas.openxmlformats.org/drawingml/2006/table">
            <a:tbl>
              <a:tblPr/>
              <a:tblGrid>
                <a:gridCol w="4761000"/>
                <a:gridCol w="4801680"/>
              </a:tblGrid>
              <a:tr h="51840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БЫЛО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СТАЛО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4846680">
                <a:tc>
                  <a:txBody>
                    <a:bodyPr/>
                    <a:p>
                      <a:pPr indent="-216000">
                        <a:lnSpc>
                          <a:spcPct val="100000"/>
                        </a:lnSpc>
                        <a:buClr>
                          <a:srgbClr val="222a35"/>
                        </a:buClr>
                        <a:buFont typeface="Wingdings" charset="2"/>
                        <a:buChar char=""/>
                      </a:pPr>
                      <a:r>
                        <a:rPr b="0" lang="ru-RU" sz="24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Статья 10</a:t>
                      </a:r>
                      <a:r>
                        <a:rPr b="0" lang="ru-RU" sz="2400" spc="-1" strike="noStrike" baseline="30000">
                          <a:solidFill>
                            <a:srgbClr val="222a35"/>
                          </a:solidFill>
                          <a:latin typeface="Calibri"/>
                        </a:rPr>
                        <a:t>1</a:t>
                      </a:r>
                      <a:r>
                        <a:rPr b="0" lang="ru-RU" sz="24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 ФЗ регулировала только проведение выборов </a:t>
                      </a:r>
                      <a:br/>
                      <a:r>
                        <a:rPr b="0" lang="ru-RU" sz="24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при введении режима повышенной готовности или чрезвычайной ситуации.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222a35"/>
                        </a:buClr>
                        <a:buFont typeface="Wingdings" charset="2"/>
                        <a:buChar char=""/>
                      </a:pPr>
                      <a:r>
                        <a:rPr b="0" lang="ru-RU" sz="24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Действующим законодательством проведение выборов при военном положении не предусматривалось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Clr>
                          <a:srgbClr val="222a35"/>
                        </a:buClr>
                        <a:buFont typeface="Wingdings" charset="2"/>
                        <a:buChar char=""/>
                      </a:pPr>
                      <a:r>
                        <a:rPr b="0" lang="ru-RU" sz="24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В статье 10</a:t>
                      </a:r>
                      <a:r>
                        <a:rPr b="0" lang="ru-RU" sz="2400" spc="-1" strike="noStrike" baseline="30000">
                          <a:solidFill>
                            <a:srgbClr val="222a35"/>
                          </a:solidFill>
                          <a:latin typeface="Calibri"/>
                        </a:rPr>
                        <a:t>1</a:t>
                      </a:r>
                      <a:r>
                        <a:rPr b="0" lang="ru-RU" sz="24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 дополнительно установлены особенности проведения выборов при введении военного положения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</p:spTree>
  </p:cSld>
  <p:transition>
    <p:cover dir="r"/>
  </p:transition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Picture 2" descr=""/>
          <p:cNvPicPr/>
          <p:nvPr/>
        </p:nvPicPr>
        <p:blipFill>
          <a:blip r:embed="rId1"/>
          <a:stretch/>
        </p:blipFill>
        <p:spPr>
          <a:xfrm>
            <a:off x="0" y="-14040"/>
            <a:ext cx="12191760" cy="6860880"/>
          </a:xfrm>
          <a:prstGeom prst="rect">
            <a:avLst/>
          </a:prstGeom>
          <a:ln>
            <a:noFill/>
          </a:ln>
        </p:spPr>
      </p:pic>
      <p:sp>
        <p:nvSpPr>
          <p:cNvPr id="198" name="CustomShape 1"/>
          <p:cNvSpPr/>
          <p:nvPr/>
        </p:nvSpPr>
        <p:spPr>
          <a:xfrm>
            <a:off x="2574720" y="284040"/>
            <a:ext cx="7951680" cy="1247400"/>
          </a:xfrm>
          <a:prstGeom prst="rect">
            <a:avLst/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25. Особенности обеспечения </a:t>
            </a:r>
            <a:r>
              <a:rPr b="1" lang="ru-RU" sz="2300" spc="-1" strike="noStrike">
                <a:solidFill>
                  <a:srgbClr val="222a35"/>
                </a:solidFill>
                <a:latin typeface="Times New Roman"/>
                <a:ea typeface="Times New Roman"/>
              </a:rPr>
              <a:t>голосования лиц, находящихся под стражей (подозреваемые и обвиняемые)</a:t>
            </a:r>
            <a:endParaRPr b="0" lang="ru-RU" sz="23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300" spc="-1" strike="noStrike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CustomShape 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02" name="Table 5"/>
          <p:cNvGraphicFramePr/>
          <p:nvPr/>
        </p:nvGraphicFramePr>
        <p:xfrm>
          <a:off x="1727640" y="1798200"/>
          <a:ext cx="9562680" cy="4218480"/>
        </p:xfrm>
        <a:graphic>
          <a:graphicData uri="http://schemas.openxmlformats.org/drawingml/2006/table">
            <a:tbl>
              <a:tblPr/>
              <a:tblGrid>
                <a:gridCol w="4537440"/>
                <a:gridCol w="5025600"/>
              </a:tblGrid>
              <a:tr h="94500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Характеристика новации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Примечание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4480920">
                <a:tc>
                  <a:txBody>
                    <a:bodyPr/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Для проведения голосования лиц, находящихся в местах содержания под стражей подозреваемых и обвиняемых, на территории таких мест могут образовываться избирательные участки, 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Участки образуются по решению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избирательной комиссии субъекта РФ, на территории которого  расположены места содержания под стражей 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p>
                      <a:pPr marL="343080" indent="-342720"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Особенности: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marL="343080" indent="-342720"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- образования участков, 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- составления списков избирателей,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 формирования на данных участках УИК,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 и др. особенности организации и проведения голосования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устанавливаются Центральной избирательной комиссией Российской Федерации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</p:spTree>
  </p:cSld>
  <p:transition>
    <p:cover dir="r"/>
  </p:transition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icture 2" descr=""/>
          <p:cNvPicPr/>
          <p:nvPr/>
        </p:nvPicPr>
        <p:blipFill>
          <a:blip r:embed="rId1"/>
          <a:stretch/>
        </p:blipFill>
        <p:spPr>
          <a:xfrm>
            <a:off x="0" y="-14040"/>
            <a:ext cx="12191760" cy="6860880"/>
          </a:xfrm>
          <a:prstGeom prst="rect">
            <a:avLst/>
          </a:prstGeom>
          <a:ln>
            <a:noFill/>
          </a:ln>
        </p:spPr>
      </p:pic>
      <p:sp>
        <p:nvSpPr>
          <p:cNvPr id="204" name="CustomShape 1"/>
          <p:cNvSpPr/>
          <p:nvPr/>
        </p:nvSpPr>
        <p:spPr>
          <a:xfrm>
            <a:off x="2574720" y="465120"/>
            <a:ext cx="7951680" cy="973440"/>
          </a:xfrm>
          <a:prstGeom prst="rect">
            <a:avLst/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222a35"/>
                </a:solidFill>
                <a:latin typeface="Times New Roman"/>
                <a:ea typeface="Times New Roman"/>
              </a:rPr>
              <a:t>26. Новое полномочие ИК субъекта РФ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CustomShape 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CustomShape 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5"/>
          <p:cNvSpPr/>
          <p:nvPr/>
        </p:nvSpPr>
        <p:spPr>
          <a:xfrm>
            <a:off x="4250880" y="2205720"/>
            <a:ext cx="6449760" cy="427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2500" spc="-1" strike="noStrike">
                <a:solidFill>
                  <a:srgbClr val="000000"/>
                </a:solidFill>
                <a:latin typeface="Calibri"/>
              </a:rPr>
              <a:t>По решению избирательной комиссии субъекта РФ, согласованному с ЦИК, полномочия комиссии, организующей подготовку и проведение выборов в ОМС на территории административного центра (столицы) субъекта РФ, могут быть возложены на указанную избирательную комиссию субъекта РФ.</a:t>
            </a:r>
            <a:endParaRPr b="0" lang="ru-RU" sz="2500" spc="-1" strike="noStrike">
              <a:latin typeface="Arial"/>
            </a:endParaRPr>
          </a:p>
        </p:txBody>
      </p:sp>
    </p:spTree>
  </p:cSld>
  <p:transition>
    <p:cover dir="r"/>
  </p:transition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Picture 2" descr=""/>
          <p:cNvPicPr/>
          <p:nvPr/>
        </p:nvPicPr>
        <p:blipFill>
          <a:blip r:embed="rId1"/>
          <a:stretch/>
        </p:blipFill>
        <p:spPr>
          <a:xfrm>
            <a:off x="0" y="-14040"/>
            <a:ext cx="12191760" cy="6860880"/>
          </a:xfrm>
          <a:prstGeom prst="rect">
            <a:avLst/>
          </a:prstGeom>
          <a:ln>
            <a:noFill/>
          </a:ln>
        </p:spPr>
      </p:pic>
      <p:sp>
        <p:nvSpPr>
          <p:cNvPr id="210" name="CustomShape 1"/>
          <p:cNvSpPr/>
          <p:nvPr/>
        </p:nvSpPr>
        <p:spPr>
          <a:xfrm>
            <a:off x="2574720" y="465120"/>
            <a:ext cx="7951680" cy="1826640"/>
          </a:xfrm>
          <a:prstGeom prst="rect">
            <a:avLst/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222a35"/>
                </a:solidFill>
                <a:latin typeface="Times New Roman"/>
                <a:ea typeface="Times New Roman"/>
              </a:rPr>
              <a:t>27. Уточнение обязанности госорганов и ОМС по предоставлению избирательным комиссиям помещений на безвозмездной основе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CustomShape 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CustomShape 5"/>
          <p:cNvSpPr/>
          <p:nvPr/>
        </p:nvSpPr>
        <p:spPr>
          <a:xfrm>
            <a:off x="4039560" y="2338560"/>
            <a:ext cx="7641360" cy="478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Calibri (Основной текст)"/>
              </a:rPr>
              <a:t>Новации:</a:t>
            </a:r>
            <a:endParaRPr b="0" lang="ru-RU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Calibri (Основной текст)"/>
              </a:rPr>
              <a:t>Госорганы, ОМС обязаны оказывать комиссиям содействие в реализации их полномочий, в том числе:</a:t>
            </a:r>
            <a:endParaRPr b="0" lang="ru-RU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  <a:p>
            <a:pPr indent="-216000"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2200" spc="-1" strike="noStrike">
                <a:solidFill>
                  <a:srgbClr val="000000"/>
                </a:solidFill>
                <a:latin typeface="Calibri (Основной текст)"/>
              </a:rPr>
              <a:t>на безвозмездной основе предоставлять необходимые помещения </a:t>
            </a:r>
            <a:r>
              <a:rPr b="1" lang="ru-RU" sz="2200" spc="-1" strike="noStrike">
                <a:solidFill>
                  <a:srgbClr val="000000"/>
                </a:solidFill>
                <a:latin typeface="Calibri (Основной текст)"/>
              </a:rPr>
              <a:t>без возмещения и оплаты комиссиями затрат на использование помещений и оплату коммунальных услуг;</a:t>
            </a:r>
            <a:endParaRPr b="0" lang="ru-RU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  <a:p>
            <a:pPr indent="-216000"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2200" spc="-1" strike="noStrike">
                <a:solidFill>
                  <a:srgbClr val="000000"/>
                </a:solidFill>
                <a:latin typeface="Calibri (Основной текст)"/>
              </a:rPr>
              <a:t>представлять необходимые помещения, в том числе, для хранения технологического оборудования УИК.  </a:t>
            </a:r>
            <a:endParaRPr b="0" lang="ru-RU" sz="2200" spc="-1" strike="noStrike">
              <a:latin typeface="Arial"/>
            </a:endParaRPr>
          </a:p>
        </p:txBody>
      </p:sp>
    </p:spTree>
  </p:cSld>
  <p:transition>
    <p:cover dir="r"/>
  </p:transition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icture 2" descr=""/>
          <p:cNvPicPr/>
          <p:nvPr/>
        </p:nvPicPr>
        <p:blipFill>
          <a:blip r:embed="rId1"/>
          <a:stretch/>
        </p:blipFill>
        <p:spPr>
          <a:xfrm>
            <a:off x="0" y="-14040"/>
            <a:ext cx="12191760" cy="6860880"/>
          </a:xfrm>
          <a:prstGeom prst="rect">
            <a:avLst/>
          </a:prstGeom>
          <a:ln>
            <a:noFill/>
          </a:ln>
        </p:spPr>
      </p:pic>
      <p:sp>
        <p:nvSpPr>
          <p:cNvPr id="216" name="CustomShape 1"/>
          <p:cNvSpPr/>
          <p:nvPr/>
        </p:nvSpPr>
        <p:spPr>
          <a:xfrm>
            <a:off x="2574720" y="465120"/>
            <a:ext cx="7951680" cy="1187640"/>
          </a:xfrm>
          <a:prstGeom prst="rect">
            <a:avLst/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222a35"/>
                </a:solidFill>
                <a:latin typeface="Times New Roman"/>
                <a:ea typeface="Times New Roman"/>
              </a:rPr>
              <a:t>28. Изменение в порядке допуска СМИ к присутствию при процедурах установления итогов голосования, определении результатов выборов (ст. 30 ФЗ)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CustomShape 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CustomShape 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20" name="Table 5"/>
          <p:cNvGraphicFramePr/>
          <p:nvPr/>
        </p:nvGraphicFramePr>
        <p:xfrm>
          <a:off x="1892160" y="1773000"/>
          <a:ext cx="9562680" cy="4218480"/>
        </p:xfrm>
        <a:graphic>
          <a:graphicData uri="http://schemas.openxmlformats.org/drawingml/2006/table">
            <a:tbl>
              <a:tblPr/>
              <a:tblGrid>
                <a:gridCol w="4761000"/>
                <a:gridCol w="4801680"/>
              </a:tblGrid>
              <a:tr h="72540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БЫЛО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СТАЛО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34930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Вправе присутствовать журналисты, оформленные в СМИ как по трудовому договору, так и те кто заключил с редакцией гражданско-правовой договор</a:t>
                      </a:r>
                      <a:endParaRPr b="0" lang="ru-RU" sz="25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5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При подсчете голосов теперь могут присутствовать только те журналисты, которые имеют с редакцией СМИ </a:t>
                      </a:r>
                      <a:r>
                        <a:rPr b="1" lang="ru-RU" sz="2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трудовой</a:t>
                      </a: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договор</a:t>
                      </a:r>
                      <a:endParaRPr b="0" lang="ru-RU" sz="25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5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</p:spTree>
  </p:cSld>
  <p:transition>
    <p:cover dir="r"/>
  </p:transition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2" descr=""/>
          <p:cNvPicPr/>
          <p:nvPr/>
        </p:nvPicPr>
        <p:blipFill>
          <a:blip r:embed="rId1"/>
          <a:stretch/>
        </p:blipFill>
        <p:spPr>
          <a:xfrm>
            <a:off x="0" y="-14040"/>
            <a:ext cx="12191760" cy="6860880"/>
          </a:xfrm>
          <a:prstGeom prst="rect">
            <a:avLst/>
          </a:prstGeom>
          <a:ln>
            <a:noFill/>
          </a:ln>
        </p:spPr>
      </p:pic>
      <p:sp>
        <p:nvSpPr>
          <p:cNvPr id="222" name="CustomShape 1"/>
          <p:cNvSpPr/>
          <p:nvPr/>
        </p:nvSpPr>
        <p:spPr>
          <a:xfrm>
            <a:off x="2574720" y="465120"/>
            <a:ext cx="7951680" cy="1126440"/>
          </a:xfrm>
          <a:prstGeom prst="rect">
            <a:avLst/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222a35"/>
                </a:solidFill>
                <a:latin typeface="Times New Roman"/>
                <a:ea typeface="Times New Roman"/>
              </a:rPr>
              <a:t>29. Уточняются правила осуществления фото- и видеосъемки на УИК (ст. 30 ФЗ)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CustomShape 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26" name="Table 5"/>
          <p:cNvGraphicFramePr/>
          <p:nvPr/>
        </p:nvGraphicFramePr>
        <p:xfrm>
          <a:off x="1892160" y="1773000"/>
          <a:ext cx="9562680" cy="4218480"/>
        </p:xfrm>
        <a:graphic>
          <a:graphicData uri="http://schemas.openxmlformats.org/drawingml/2006/table">
            <a:tbl>
              <a:tblPr/>
              <a:tblGrid>
                <a:gridCol w="4761000"/>
                <a:gridCol w="4801680"/>
              </a:tblGrid>
              <a:tr h="51840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БЫЛО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СТАЛО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51649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Фото- и (или) видеосъемка осуществляется так, чтобы был обеспечен обзор действий УИК, но при этом не нарушалась тайна голосования и отсутствовала возможность контроля за волеизъявлением избирателей</a:t>
                      </a:r>
                      <a:endParaRPr b="0" lang="ru-RU" sz="25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Положение закона усилено и дополнено требованием</a:t>
                      </a:r>
                      <a:br/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 соблюдении при фото- и (или) видеосъемке  конфиденциальности персональных данных, </a:t>
                      </a:r>
                      <a:br/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которые содержатся в списках избирателей и иных документах, содержащих конфиденциальную информацию </a:t>
                      </a:r>
                      <a:endParaRPr b="0" lang="ru-RU" sz="25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</p:spTree>
  </p:cSld>
  <p:transition>
    <p:cover dir="r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"/>
          <p:cNvPicPr/>
          <p:nvPr/>
        </p:nvPicPr>
        <p:blipFill>
          <a:blip r:embed="rId1"/>
          <a:stretch/>
        </p:blipFill>
        <p:spPr>
          <a:xfrm>
            <a:off x="0" y="5040"/>
            <a:ext cx="12191760" cy="6860880"/>
          </a:xfrm>
          <a:prstGeom prst="rect">
            <a:avLst/>
          </a:prstGeom>
          <a:ln>
            <a:noFill/>
          </a:ln>
        </p:spPr>
      </p:pic>
      <p:sp>
        <p:nvSpPr>
          <p:cNvPr id="54" name="CustomShape 1"/>
          <p:cNvSpPr/>
          <p:nvPr/>
        </p:nvSpPr>
        <p:spPr>
          <a:xfrm>
            <a:off x="3581640" y="234360"/>
            <a:ext cx="6663960" cy="1065240"/>
          </a:xfrm>
          <a:prstGeom prst="rect">
            <a:avLst/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222a35"/>
                </a:solidFill>
                <a:latin typeface="Times New Roman"/>
                <a:ea typeface="Times New Roman"/>
              </a:rPr>
              <a:t>3. Члены комиссий с правом совещательного голоса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55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CustomShape 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CustomShape 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58" name="Table 5"/>
          <p:cNvGraphicFramePr/>
          <p:nvPr/>
        </p:nvGraphicFramePr>
        <p:xfrm>
          <a:off x="1801800" y="1456200"/>
          <a:ext cx="9252000" cy="3123000"/>
        </p:xfrm>
        <a:graphic>
          <a:graphicData uri="http://schemas.openxmlformats.org/drawingml/2006/table">
            <a:tbl>
              <a:tblPr/>
              <a:tblGrid>
                <a:gridCol w="4680000"/>
                <a:gridCol w="4572000"/>
              </a:tblGrid>
              <a:tr h="47052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БЫЛО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СТАЛО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26524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12600" algn="ctr">
                        <a:lnSpc>
                          <a:spcPct val="100000"/>
                        </a:lnSpc>
                        <a:spcBef>
                          <a:spcPts val="99"/>
                        </a:spcBef>
                      </a:pPr>
                      <a:r>
                        <a:rPr b="1" lang="ru-RU" sz="2000" spc="94" strike="noStrike">
                          <a:solidFill>
                            <a:srgbClr val="002352"/>
                          </a:solidFill>
                          <a:latin typeface="Calibri"/>
                        </a:rPr>
                        <a:t>ЦИК РФ, </a:t>
                      </a:r>
                      <a:r>
                        <a:rPr b="1" lang="ru-RU" sz="2000" spc="180" strike="noStrike">
                          <a:solidFill>
                            <a:srgbClr val="002352"/>
                          </a:solidFill>
                          <a:latin typeface="Calibri"/>
                        </a:rPr>
                        <a:t>ИКС РФ,</a:t>
                      </a:r>
                      <a:r>
                        <a:rPr b="1" lang="ru-RU" sz="2000" spc="117" strike="noStrike">
                          <a:solidFill>
                            <a:srgbClr val="002352"/>
                          </a:solidFill>
                          <a:latin typeface="Calibri"/>
                        </a:rPr>
                        <a:t> 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 marL="12600" algn="ctr">
                        <a:lnSpc>
                          <a:spcPct val="100000"/>
                        </a:lnSpc>
                        <a:spcBef>
                          <a:spcPts val="99"/>
                        </a:spcBef>
                      </a:pPr>
                      <a:r>
                        <a:rPr b="1" lang="ru-RU" sz="2000" spc="180" strike="noStrike">
                          <a:solidFill>
                            <a:srgbClr val="002352"/>
                          </a:solidFill>
                          <a:latin typeface="Calibri"/>
                        </a:rPr>
                        <a:t>ОИК,</a:t>
                      </a:r>
                      <a:r>
                        <a:rPr b="1" lang="ru-RU" sz="2000" spc="109" strike="noStrike">
                          <a:solidFill>
                            <a:srgbClr val="002352"/>
                          </a:solidFill>
                          <a:latin typeface="Calibri"/>
                        </a:rPr>
                        <a:t> ТИК, </a:t>
                      </a:r>
                      <a:r>
                        <a:rPr b="1" lang="ru-RU" sz="2000" spc="-38" strike="noStrike">
                          <a:solidFill>
                            <a:srgbClr val="002352"/>
                          </a:solidFill>
                          <a:latin typeface="Calibri"/>
                        </a:rPr>
                        <a:t>УИК</a:t>
                      </a:r>
                      <a:r>
                        <a:rPr b="1" lang="ru-RU" sz="2000" spc="111" strike="noStrike">
                          <a:solidFill>
                            <a:srgbClr val="002352"/>
                          </a:solidFill>
                          <a:latin typeface="Calibri"/>
                        </a:rPr>
                        <a:t> 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180" strike="noStrike">
                          <a:solidFill>
                            <a:srgbClr val="002352"/>
                          </a:solidFill>
                          <a:latin typeface="Calibri"/>
                        </a:rPr>
                        <a:t>Избирательная комиссия Свердловской области,</a:t>
                      </a:r>
                      <a:r>
                        <a:rPr b="1" lang="ru-RU" sz="2000" spc="117" strike="noStrike">
                          <a:solidFill>
                            <a:srgbClr val="002352"/>
                          </a:solidFill>
                          <a:latin typeface="Calibri"/>
                        </a:rPr>
                        <a:t> </a:t>
                      </a:r>
                      <a:r>
                        <a:rPr b="1" lang="ru-RU" sz="2000" spc="94" strike="noStrike">
                          <a:solidFill>
                            <a:srgbClr val="002352"/>
                          </a:solidFill>
                          <a:latin typeface="Calibri"/>
                        </a:rPr>
                        <a:t>ЦИК РФ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  <p:pic>
        <p:nvPicPr>
          <p:cNvPr id="59" name="object 6" descr=""/>
          <p:cNvPicPr/>
          <p:nvPr/>
        </p:nvPicPr>
        <p:blipFill>
          <a:blip r:embed="rId2"/>
          <a:stretch/>
        </p:blipFill>
        <p:spPr>
          <a:xfrm>
            <a:off x="3318120" y="2435040"/>
            <a:ext cx="1347120" cy="1293480"/>
          </a:xfrm>
          <a:prstGeom prst="rect">
            <a:avLst/>
          </a:prstGeom>
          <a:ln>
            <a:noFill/>
          </a:ln>
        </p:spPr>
      </p:pic>
      <p:pic>
        <p:nvPicPr>
          <p:cNvPr id="60" name="object 6" descr=""/>
          <p:cNvPicPr/>
          <p:nvPr/>
        </p:nvPicPr>
        <p:blipFill>
          <a:blip r:embed="rId3"/>
          <a:stretch/>
        </p:blipFill>
        <p:spPr>
          <a:xfrm>
            <a:off x="8090640" y="2427120"/>
            <a:ext cx="1385280" cy="1293480"/>
          </a:xfrm>
          <a:prstGeom prst="rect">
            <a:avLst/>
          </a:prstGeom>
          <a:ln>
            <a:noFill/>
          </a:ln>
        </p:spPr>
      </p:pic>
      <p:sp>
        <p:nvSpPr>
          <p:cNvPr id="61" name="CustomShape 6"/>
          <p:cNvSpPr/>
          <p:nvPr/>
        </p:nvSpPr>
        <p:spPr>
          <a:xfrm>
            <a:off x="3674160" y="4744080"/>
            <a:ext cx="6474600" cy="1973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15000"/>
              </a:lnSpc>
            </a:pPr>
            <a:r>
              <a:rPr b="0" lang="ru-RU" sz="1600" spc="29" strike="noStrike">
                <a:solidFill>
                  <a:srgbClr val="222a35"/>
                </a:solidFill>
                <a:latin typeface="Calibri (Основной текст)"/>
              </a:rPr>
              <a:t>ЧСГ могут присутствовать, знакомиться с документами, получать копии </a:t>
            </a:r>
            <a:r>
              <a:rPr b="1" lang="ru-RU" sz="1600" spc="29" strike="noStrike" u="sng">
                <a:solidFill>
                  <a:srgbClr val="222a35"/>
                </a:solidFill>
                <a:uFillTx/>
                <a:latin typeface="Calibri (Основной текст)"/>
              </a:rPr>
              <a:t>только</a:t>
            </a:r>
            <a:r>
              <a:rPr b="0" lang="ru-RU" sz="1600" spc="29" strike="noStrike">
                <a:solidFill>
                  <a:srgbClr val="222a35"/>
                </a:solidFill>
                <a:latin typeface="Calibri (Основной текст)"/>
              </a:rPr>
              <a:t> в комиссиях, в которые назначены.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ru-RU" sz="1600" spc="-1" strike="noStrike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ru-RU" sz="1600" spc="29" strike="noStrike">
                <a:solidFill>
                  <a:srgbClr val="222a35"/>
                </a:solidFill>
                <a:latin typeface="Calibri (Основной текст)"/>
              </a:rPr>
              <a:t>ЧСГ прекращают  свои полномочия в день официального опубликования результатов соответствующих выборов.</a:t>
            </a:r>
            <a:endParaRPr b="0" lang="ru-RU" sz="1600" spc="-1" strike="noStrike">
              <a:latin typeface="Arial"/>
            </a:endParaRPr>
          </a:p>
        </p:txBody>
      </p:sp>
    </p:spTree>
  </p:cSld>
  <p:transition>
    <p:cover dir="r"/>
  </p:transition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2" descr=""/>
          <p:cNvPicPr/>
          <p:nvPr/>
        </p:nvPicPr>
        <p:blipFill>
          <a:blip r:embed="rId1"/>
          <a:stretch/>
        </p:blipFill>
        <p:spPr>
          <a:xfrm>
            <a:off x="0" y="-14040"/>
            <a:ext cx="12191760" cy="6860880"/>
          </a:xfrm>
          <a:prstGeom prst="rect">
            <a:avLst/>
          </a:prstGeom>
          <a:ln>
            <a:noFill/>
          </a:ln>
        </p:spPr>
      </p:pic>
      <p:sp>
        <p:nvSpPr>
          <p:cNvPr id="228" name="CustomShape 1"/>
          <p:cNvSpPr/>
          <p:nvPr/>
        </p:nvSpPr>
        <p:spPr>
          <a:xfrm>
            <a:off x="2574720" y="465120"/>
            <a:ext cx="7951680" cy="1400040"/>
          </a:xfrm>
          <a:prstGeom prst="rect">
            <a:avLst/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222a35"/>
                </a:solidFill>
                <a:latin typeface="Times New Roman"/>
                <a:ea typeface="Times New Roman"/>
              </a:rPr>
              <a:t>30. Новая обязанность зарегистрированного кандидата </a:t>
            </a:r>
            <a:br/>
            <a:endParaRPr b="0" lang="ru-RU" sz="2800" spc="-1" strike="noStrike">
              <a:latin typeface="Aria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CustomShape 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CustomShape 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5"/>
          <p:cNvSpPr/>
          <p:nvPr/>
        </p:nvSpPr>
        <p:spPr>
          <a:xfrm>
            <a:off x="4250880" y="2205720"/>
            <a:ext cx="6449760" cy="435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 случае появления судимости </a:t>
            </a:r>
            <a:br/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у зарегистрированного кандидата он обязан не позднее 18 ч по местному времени дня, следующего за днем появления судимости, представить </a:t>
            </a:r>
            <a:br/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 зарегистрировавшую его комиссию сведения об указанной судимости </a:t>
            </a:r>
            <a:br/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 письменной форме</a:t>
            </a:r>
            <a:endParaRPr b="0" lang="ru-RU" sz="2800" spc="-1" strike="noStrike">
              <a:latin typeface="Arial"/>
            </a:endParaRPr>
          </a:p>
        </p:txBody>
      </p:sp>
    </p:spTree>
  </p:cSld>
  <p:transition>
    <p:cover dir="r"/>
  </p:transition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2" descr=""/>
          <p:cNvPicPr/>
          <p:nvPr/>
        </p:nvPicPr>
        <p:blipFill>
          <a:blip r:embed="rId1"/>
          <a:stretch/>
        </p:blipFill>
        <p:spPr>
          <a:xfrm>
            <a:off x="0" y="-14040"/>
            <a:ext cx="12191760" cy="6860880"/>
          </a:xfrm>
          <a:prstGeom prst="rect">
            <a:avLst/>
          </a:prstGeom>
          <a:ln>
            <a:noFill/>
          </a:ln>
        </p:spPr>
      </p:pic>
      <p:sp>
        <p:nvSpPr>
          <p:cNvPr id="234" name="CustomShape 1"/>
          <p:cNvSpPr/>
          <p:nvPr/>
        </p:nvSpPr>
        <p:spPr>
          <a:xfrm>
            <a:off x="2574720" y="465120"/>
            <a:ext cx="7951680" cy="1065240"/>
          </a:xfrm>
          <a:prstGeom prst="rect">
            <a:avLst/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222a35"/>
                </a:solidFill>
                <a:latin typeface="Times New Roman"/>
                <a:ea typeface="Times New Roman"/>
              </a:rPr>
              <a:t>31. Изменение срока прекращения полномочий доверенных лиц </a:t>
            </a:r>
            <a:endParaRPr b="0" lang="ru-RU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600" spc="-1" strike="noStrike"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38" name="Table 5"/>
          <p:cNvGraphicFramePr/>
          <p:nvPr/>
        </p:nvGraphicFramePr>
        <p:xfrm>
          <a:off x="1892160" y="1773000"/>
          <a:ext cx="9562680" cy="4218480"/>
        </p:xfrm>
        <a:graphic>
          <a:graphicData uri="http://schemas.openxmlformats.org/drawingml/2006/table">
            <a:tbl>
              <a:tblPr/>
              <a:tblGrid>
                <a:gridCol w="4761000"/>
                <a:gridCol w="4801680"/>
              </a:tblGrid>
              <a:tr h="51840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БЫЛО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СТАЛО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48740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Полномочия доверенных лиц прекращались по решению кандидата, ИО либо вместе с утратой статуса назначившим их кандидатом или с утратой статуса кандидатами, включенными в список кандидатов, выдвинутый ИО либо со дня опубликования результатов выборов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3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Полномочия доверенных лиц, </a:t>
                      </a:r>
                      <a:r>
                        <a:rPr b="1" lang="ru-RU" sz="23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в том числе по присутствию на всех заседаниях комиссии,</a:t>
                      </a:r>
                      <a:r>
                        <a:rPr b="0" lang="ru-RU" sz="23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 а также при подсчете голосов избирателей и т.д.</a:t>
                      </a:r>
                      <a:endParaRPr b="0" lang="ru-RU" sz="23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3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прекращаются одновременно с прекращением агитационного периода, а также досрочно </a:t>
                      </a:r>
                      <a:r>
                        <a:rPr b="0" lang="ru-RU" sz="23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(по решению кандидата, ИО) </a:t>
                      </a:r>
                      <a:endParaRPr b="0" lang="ru-RU" sz="23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3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</p:spTree>
  </p:cSld>
  <p:transition>
    <p:cover dir="r"/>
  </p:transition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icture 2" descr=""/>
          <p:cNvPicPr/>
          <p:nvPr/>
        </p:nvPicPr>
        <p:blipFill>
          <a:blip r:embed="rId1"/>
          <a:stretch/>
        </p:blipFill>
        <p:spPr>
          <a:xfrm>
            <a:off x="0" y="-14040"/>
            <a:ext cx="12191760" cy="6860880"/>
          </a:xfrm>
          <a:prstGeom prst="rect">
            <a:avLst/>
          </a:prstGeom>
          <a:ln>
            <a:noFill/>
          </a:ln>
        </p:spPr>
      </p:pic>
      <p:sp>
        <p:nvSpPr>
          <p:cNvPr id="240" name="CustomShape 1"/>
          <p:cNvSpPr/>
          <p:nvPr/>
        </p:nvSpPr>
        <p:spPr>
          <a:xfrm>
            <a:off x="2574720" y="465120"/>
            <a:ext cx="7951680" cy="1324800"/>
          </a:xfrm>
          <a:prstGeom prst="rect">
            <a:avLst/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700" spc="-1" strike="noStrike">
                <a:solidFill>
                  <a:srgbClr val="222a35"/>
                </a:solidFill>
                <a:latin typeface="Times New Roman"/>
                <a:ea typeface="Times New Roman"/>
              </a:rPr>
              <a:t>32. Запрет на предвыборную агитацию на </a:t>
            </a:r>
            <a:br/>
            <a:r>
              <a:rPr b="1" lang="ru-RU" sz="2700" spc="-1" strike="noStrike">
                <a:solidFill>
                  <a:srgbClr val="222a35"/>
                </a:solidFill>
                <a:latin typeface="Times New Roman"/>
                <a:ea typeface="Times New Roman"/>
              </a:rPr>
              <a:t>сайтах и в соцсетях доступ к которым ограничен Роскомнадзором (ст. 56 ФЗ)</a:t>
            </a:r>
            <a:endParaRPr b="0" lang="ru-RU" sz="2700" spc="-1" strike="noStrike">
              <a:latin typeface="Aria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CustomShape 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5"/>
          <p:cNvSpPr/>
          <p:nvPr/>
        </p:nvSpPr>
        <p:spPr>
          <a:xfrm>
            <a:off x="4275360" y="1869480"/>
            <a:ext cx="7710120" cy="569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Не допускается проведение предвыборной агитации, с использованием информационных ресурсов, в том числе сайтов в сети «Интернет», а также социальных сетей, </a:t>
            </a:r>
            <a:br/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доступ к которым ограничен Роскомнадзором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600" spc="-1" strike="noStrike">
                <a:solidFill>
                  <a:srgbClr val="000000"/>
                </a:solidFill>
                <a:latin typeface="Calibri"/>
              </a:rPr>
              <a:t>Например, это такие социальные сети как Facebook*, Instagram*</a:t>
            </a:r>
            <a:endParaRPr b="0" lang="ru-RU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             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*Facebook/Instagram — проект Meta Platforms Inc., 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     деятельность которой в России запрещена </a:t>
            </a:r>
            <a:endParaRPr b="0" lang="ru-RU" sz="1800" spc="-1" strike="noStrike">
              <a:latin typeface="Arial"/>
            </a:endParaRPr>
          </a:p>
        </p:txBody>
      </p:sp>
    </p:spTree>
  </p:cSld>
  <p:transition>
    <p:cover dir="r"/>
  </p:transition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Picture 2" descr=""/>
          <p:cNvPicPr/>
          <p:nvPr/>
        </p:nvPicPr>
        <p:blipFill>
          <a:blip r:embed="rId1"/>
          <a:stretch/>
        </p:blipFill>
        <p:spPr>
          <a:xfrm>
            <a:off x="0" y="-14040"/>
            <a:ext cx="12191760" cy="6860880"/>
          </a:xfrm>
          <a:prstGeom prst="rect">
            <a:avLst/>
          </a:prstGeom>
          <a:ln>
            <a:noFill/>
          </a:ln>
        </p:spPr>
      </p:pic>
      <p:sp>
        <p:nvSpPr>
          <p:cNvPr id="246" name="CustomShape 1"/>
          <p:cNvSpPr/>
          <p:nvPr/>
        </p:nvSpPr>
        <p:spPr>
          <a:xfrm>
            <a:off x="2574720" y="465120"/>
            <a:ext cx="7951680" cy="9435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222a35"/>
                </a:solidFill>
                <a:latin typeface="Times New Roman"/>
                <a:ea typeface="Times New Roman"/>
              </a:rPr>
              <a:t>33. Изменение в правилах предвыборной агитации об агитматериалах (ст.56 ФЗ)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47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CustomShape 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50" name="Table 5"/>
          <p:cNvGraphicFramePr/>
          <p:nvPr/>
        </p:nvGraphicFramePr>
        <p:xfrm>
          <a:off x="1892160" y="1773000"/>
          <a:ext cx="9562680" cy="4218480"/>
        </p:xfrm>
        <a:graphic>
          <a:graphicData uri="http://schemas.openxmlformats.org/drawingml/2006/table">
            <a:tbl>
              <a:tblPr/>
              <a:tblGrid>
                <a:gridCol w="4761000"/>
                <a:gridCol w="4801680"/>
              </a:tblGrid>
              <a:tr h="51840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БЫЛО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СТАЛО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57304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Кандидаты могли распространять только печатные материалы (в том числе иллюстрированные) и значки</a:t>
                      </a:r>
                      <a:endParaRPr b="0" lang="ru-RU" sz="2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Кандидаты могут распространять  специально изготовленные для избирательной кампании агитационные материалы, стоимость которых не превышает 2 процентов величины прожиточного минимума в целом по РФ на душу населения за единицу продукции </a:t>
                      </a:r>
                      <a:br/>
                      <a:r>
                        <a:rPr b="0" lang="ru-RU" sz="2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(а именно в 2023 г. не превышает </a:t>
                      </a:r>
                      <a:br/>
                      <a:r>
                        <a:rPr b="0" lang="ru-RU" sz="2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287 рублей 50 копеек)*</a:t>
                      </a:r>
                      <a:endParaRPr b="0" lang="ru-RU" sz="2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1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*Федеральный закон от 05.12.2022 N 466-ФЗ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</p:spTree>
  </p:cSld>
  <p:transition>
    <p:cover dir="r"/>
  </p:transition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Picture 2" descr=""/>
          <p:cNvPicPr/>
          <p:nvPr/>
        </p:nvPicPr>
        <p:blipFill>
          <a:blip r:embed="rId1"/>
          <a:stretch/>
        </p:blipFill>
        <p:spPr>
          <a:xfrm>
            <a:off x="0" y="-14040"/>
            <a:ext cx="12191760" cy="6860880"/>
          </a:xfrm>
          <a:prstGeom prst="rect">
            <a:avLst/>
          </a:prstGeom>
          <a:ln>
            <a:noFill/>
          </a:ln>
        </p:spPr>
      </p:pic>
      <p:sp>
        <p:nvSpPr>
          <p:cNvPr id="252" name="CustomShape 1"/>
          <p:cNvSpPr/>
          <p:nvPr/>
        </p:nvSpPr>
        <p:spPr>
          <a:xfrm>
            <a:off x="2574720" y="465120"/>
            <a:ext cx="7951680" cy="9435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222a35"/>
                </a:solidFill>
                <a:latin typeface="Times New Roman"/>
                <a:ea typeface="Times New Roman"/>
              </a:rPr>
              <a:t>34. Изменения в сфере финансового обеспечения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CustomShape 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CustomShape 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CustomShape 5"/>
          <p:cNvSpPr/>
          <p:nvPr/>
        </p:nvSpPr>
        <p:spPr>
          <a:xfrm>
            <a:off x="4094280" y="1818720"/>
            <a:ext cx="7183080" cy="478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222a35"/>
                </a:solidFill>
                <a:latin typeface="Calibri"/>
              </a:rPr>
              <a:t>При проведении выборов </a:t>
            </a:r>
            <a:br/>
            <a:r>
              <a:rPr b="0" lang="ru-RU" sz="2800" spc="-1" strike="noStrike">
                <a:solidFill>
                  <a:srgbClr val="222a35"/>
                </a:solidFill>
                <a:latin typeface="Calibri"/>
              </a:rPr>
              <a:t>в федеральные органы госвласти, ОГВ субъектов РФ, ОМС вправе выделять </a:t>
            </a:r>
            <a:br/>
            <a:r>
              <a:rPr b="0" lang="ru-RU" sz="2800" spc="-1" strike="noStrike">
                <a:solidFill>
                  <a:srgbClr val="222a35"/>
                </a:solidFill>
                <a:latin typeface="Calibri"/>
              </a:rPr>
              <a:t>из бюджетов регионов и местных бюджетов средства на оказание содействия в подготовке и проведении выборов</a:t>
            </a:r>
            <a:br/>
            <a:r>
              <a:rPr b="0" lang="ru-RU" sz="2800" spc="-1" strike="noStrike">
                <a:solidFill>
                  <a:srgbClr val="222a35"/>
                </a:solidFill>
                <a:latin typeface="Calibri"/>
              </a:rPr>
              <a:t>(</a:t>
            </a:r>
            <a:r>
              <a:rPr b="1" lang="ru-RU" sz="2800" spc="-1" strike="noStrike">
                <a:solidFill>
                  <a:srgbClr val="222a35"/>
                </a:solidFill>
                <a:latin typeface="Calibri"/>
              </a:rPr>
              <a:t>в том числе на выплаты членам ИК</a:t>
            </a:r>
            <a:r>
              <a:rPr b="0" lang="ru-RU" sz="2800" spc="-1" strike="noStrike">
                <a:solidFill>
                  <a:srgbClr val="222a35"/>
                </a:solidFill>
                <a:latin typeface="Calibri"/>
              </a:rPr>
              <a:t>) </a:t>
            </a:r>
            <a:br/>
            <a:r>
              <a:rPr b="0" lang="ru-RU" sz="2800" spc="-1" strike="noStrike">
                <a:solidFill>
                  <a:srgbClr val="222a35"/>
                </a:solidFill>
                <a:latin typeface="Calibri"/>
              </a:rPr>
              <a:t>и для информирования избирателей </a:t>
            </a:r>
            <a:endParaRPr b="0" lang="ru-RU" sz="2800" spc="-1" strike="noStrike">
              <a:latin typeface="Arial"/>
            </a:endParaRPr>
          </a:p>
        </p:txBody>
      </p:sp>
    </p:spTree>
  </p:cSld>
  <p:transition>
    <p:cover dir="r"/>
  </p:transition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Picture 2" descr=""/>
          <p:cNvPicPr/>
          <p:nvPr/>
        </p:nvPicPr>
        <p:blipFill>
          <a:blip r:embed="rId1"/>
          <a:stretch/>
        </p:blipFill>
        <p:spPr>
          <a:xfrm>
            <a:off x="0" y="-14040"/>
            <a:ext cx="12191760" cy="6860880"/>
          </a:xfrm>
          <a:prstGeom prst="rect">
            <a:avLst/>
          </a:prstGeom>
          <a:ln>
            <a:noFill/>
          </a:ln>
        </p:spPr>
      </p:pic>
      <p:sp>
        <p:nvSpPr>
          <p:cNvPr id="258" name="CustomShape 1"/>
          <p:cNvSpPr/>
          <p:nvPr/>
        </p:nvSpPr>
        <p:spPr>
          <a:xfrm>
            <a:off x="2574720" y="465120"/>
            <a:ext cx="7951680" cy="821880"/>
          </a:xfrm>
          <a:prstGeom prst="rect">
            <a:avLst/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222a35"/>
                </a:solidFill>
                <a:latin typeface="Times New Roman"/>
                <a:ea typeface="Times New Roman"/>
              </a:rPr>
              <a:t>35. Возможность установления размера добровольных пожертвований граждан и юридических лиц (ст.58 ФЗ)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59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CustomShape 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62" name="Table 5"/>
          <p:cNvGraphicFramePr/>
          <p:nvPr/>
        </p:nvGraphicFramePr>
        <p:xfrm>
          <a:off x="1892160" y="1773000"/>
          <a:ext cx="9562680" cy="4218480"/>
        </p:xfrm>
        <a:graphic>
          <a:graphicData uri="http://schemas.openxmlformats.org/drawingml/2006/table">
            <a:tbl>
              <a:tblPr/>
              <a:tblGrid>
                <a:gridCol w="4761000"/>
                <a:gridCol w="4801680"/>
              </a:tblGrid>
              <a:tr h="51840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БЫЛО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СТАЛО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46177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Избирательным законодательством устанавливались только максимальные размеры перечисляемых в избирательные фонды средств кандидата</a:t>
                      </a:r>
                      <a:endParaRPr b="0" lang="ru-RU" sz="25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Законом субъекта может быть установлен </a:t>
                      </a: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минимальный</a:t>
                      </a: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размер добровольных пожертвований от граждан и юрлиц – он не может быть более 3% от величины прожиточного минимума на душу населения в целом по России </a:t>
                      </a:r>
                      <a:br/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(431 руб. 25 коп.)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</p:spTree>
  </p:cSld>
  <p:transition>
    <p:cover dir="r"/>
  </p:transition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2" descr=""/>
          <p:cNvPicPr/>
          <p:nvPr/>
        </p:nvPicPr>
        <p:blipFill>
          <a:blip r:embed="rId1"/>
          <a:stretch/>
        </p:blipFill>
        <p:spPr>
          <a:xfrm>
            <a:off x="0" y="-14040"/>
            <a:ext cx="12191760" cy="6860880"/>
          </a:xfrm>
          <a:prstGeom prst="rect">
            <a:avLst/>
          </a:prstGeom>
          <a:ln>
            <a:noFill/>
          </a:ln>
        </p:spPr>
      </p:pic>
      <p:sp>
        <p:nvSpPr>
          <p:cNvPr id="264" name="CustomShape 1"/>
          <p:cNvSpPr/>
          <p:nvPr/>
        </p:nvSpPr>
        <p:spPr>
          <a:xfrm>
            <a:off x="2364120" y="448560"/>
            <a:ext cx="8137800" cy="1157040"/>
          </a:xfrm>
          <a:prstGeom prst="rect">
            <a:avLst/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700" spc="-1" strike="noStrike">
                <a:solidFill>
                  <a:srgbClr val="222a35"/>
                </a:solidFill>
                <a:latin typeface="Times New Roman"/>
                <a:ea typeface="Times New Roman"/>
              </a:rPr>
              <a:t>36. Возможность ведения реестра голосующих вне помещения для голосования в электронном виде</a:t>
            </a:r>
            <a:endParaRPr b="0" lang="ru-RU" sz="27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700" spc="-1" strike="noStrike">
              <a:latin typeface="Arial"/>
            </a:endParaRPr>
          </a:p>
        </p:txBody>
      </p:sp>
      <p:sp>
        <p:nvSpPr>
          <p:cNvPr id="265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CustomShape 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CustomShape 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68" name="Table 5"/>
          <p:cNvGraphicFramePr/>
          <p:nvPr/>
        </p:nvGraphicFramePr>
        <p:xfrm>
          <a:off x="1892160" y="1773000"/>
          <a:ext cx="9562680" cy="4218480"/>
        </p:xfrm>
        <a:graphic>
          <a:graphicData uri="http://schemas.openxmlformats.org/drawingml/2006/table">
            <a:tbl>
              <a:tblPr/>
              <a:tblGrid>
                <a:gridCol w="4761000"/>
                <a:gridCol w="4801680"/>
              </a:tblGrid>
              <a:tr h="72540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БЫЛО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СТАЛО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34930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УИК регистрировала все поданные заявления (устные обращения) непосредственно в день подачи заявления в специальном реестре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Данный реестр может быть составлен в электронном виде в порядке, установленном ЦИК России. 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</p:spTree>
  </p:cSld>
  <p:transition>
    <p:cover dir="r"/>
  </p:transition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Picture 2" descr=""/>
          <p:cNvPicPr/>
          <p:nvPr/>
        </p:nvPicPr>
        <p:blipFill>
          <a:blip r:embed="rId1"/>
          <a:stretch/>
        </p:blipFill>
        <p:spPr>
          <a:xfrm>
            <a:off x="0" y="-3240"/>
            <a:ext cx="12191760" cy="6860880"/>
          </a:xfrm>
          <a:prstGeom prst="rect">
            <a:avLst/>
          </a:prstGeom>
          <a:ln>
            <a:noFill/>
          </a:ln>
        </p:spPr>
      </p:pic>
      <p:sp>
        <p:nvSpPr>
          <p:cNvPr id="270" name="CustomShape 1"/>
          <p:cNvSpPr/>
          <p:nvPr/>
        </p:nvSpPr>
        <p:spPr>
          <a:xfrm>
            <a:off x="2647080" y="2762280"/>
            <a:ext cx="7951680" cy="2192040"/>
          </a:xfrm>
          <a:prstGeom prst="rect">
            <a:avLst/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222a35"/>
                </a:solidFill>
                <a:latin typeface="Calibri Light"/>
              </a:rPr>
              <a:t>СПАСИБО ЗА ВНИМАНИЕ!</a:t>
            </a:r>
            <a:endParaRPr b="0" lang="ru-RU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5400" spc="-1" strike="noStrike">
              <a:latin typeface="Arial"/>
            </a:endParaRPr>
          </a:p>
        </p:txBody>
      </p:sp>
      <p:sp>
        <p:nvSpPr>
          <p:cNvPr id="271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CustomShape 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CustomShape 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>
    <p:cover dir="r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"/>
          <p:cNvPicPr/>
          <p:nvPr/>
        </p:nvPicPr>
        <p:blipFill>
          <a:blip r:embed="rId1"/>
          <a:stretch/>
        </p:blipFill>
        <p:spPr>
          <a:xfrm>
            <a:off x="0" y="7920"/>
            <a:ext cx="12191760" cy="6860880"/>
          </a:xfrm>
          <a:prstGeom prst="rect">
            <a:avLst/>
          </a:prstGeom>
          <a:ln>
            <a:noFill/>
          </a:ln>
        </p:spPr>
      </p:pic>
      <p:sp>
        <p:nvSpPr>
          <p:cNvPr id="63" name="CustomShape 1"/>
          <p:cNvSpPr/>
          <p:nvPr/>
        </p:nvSpPr>
        <p:spPr>
          <a:xfrm>
            <a:off x="3225960" y="498600"/>
            <a:ext cx="7505280" cy="9435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222a35"/>
                </a:solidFill>
                <a:latin typeface="Times New Roman"/>
                <a:ea typeface="Times New Roman"/>
              </a:rPr>
              <a:t>4. Упразднение избирательных комиссий муниципальных образований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64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CustomShape 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CustomShape 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67" name="Table 5"/>
          <p:cNvGraphicFramePr/>
          <p:nvPr/>
        </p:nvGraphicFramePr>
        <p:xfrm>
          <a:off x="1892160" y="1773000"/>
          <a:ext cx="9562680" cy="3352320"/>
        </p:xfrm>
        <a:graphic>
          <a:graphicData uri="http://schemas.openxmlformats.org/drawingml/2006/table">
            <a:tbl>
              <a:tblPr/>
              <a:tblGrid>
                <a:gridCol w="4711680"/>
                <a:gridCol w="4851360"/>
              </a:tblGrid>
              <a:tr h="55872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БЫЛО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СТАЛО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27939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30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ИКМО осуществляли организацию выборов в ОМС</a:t>
                      </a:r>
                      <a:endParaRPr b="0" lang="ru-RU" sz="3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3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3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3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3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3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222a35"/>
                          </a:solidFill>
                          <a:latin typeface="Calibri (Основной текст)"/>
                        </a:rPr>
                        <a:t>До 1 января 2023 года 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222a35"/>
                          </a:solidFill>
                          <a:latin typeface="Calibri (Основной текст)"/>
                        </a:rPr>
                        <a:t>полное прекращение полномочий ИКМО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222a35"/>
                          </a:solidFill>
                          <a:latin typeface="Calibri (Основной текст)"/>
                        </a:rPr>
                        <a:t>С 14 марта 2022 года муниципальные выборы организуют </a:t>
                      </a:r>
                      <a:r>
                        <a:rPr b="1" lang="ru-RU" sz="2400" spc="-1" strike="noStrike">
                          <a:solidFill>
                            <a:srgbClr val="222a35"/>
                          </a:solidFill>
                          <a:latin typeface="Calibri (Основной текст)"/>
                        </a:rPr>
                        <a:t>ТИК (и УИК)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</p:spTree>
  </p:cSld>
  <p:transition>
    <p:cover dir="r"/>
  </p:transition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2" descr=""/>
          <p:cNvPicPr/>
          <p:nvPr/>
        </p:nvPicPr>
        <p:blipFill>
          <a:blip r:embed="rId1"/>
          <a:stretch/>
        </p:blipFill>
        <p:spPr>
          <a:xfrm>
            <a:off x="0" y="-10080"/>
            <a:ext cx="12191760" cy="6860880"/>
          </a:xfrm>
          <a:prstGeom prst="rect">
            <a:avLst/>
          </a:prstGeom>
          <a:ln>
            <a:noFill/>
          </a:ln>
        </p:spPr>
      </p:pic>
      <p:sp>
        <p:nvSpPr>
          <p:cNvPr id="69" name="CustomShape 1"/>
          <p:cNvSpPr/>
          <p:nvPr/>
        </p:nvSpPr>
        <p:spPr>
          <a:xfrm>
            <a:off x="646920" y="414000"/>
            <a:ext cx="4787280" cy="6012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" name="CustomShape 2"/>
          <p:cNvSpPr/>
          <p:nvPr/>
        </p:nvSpPr>
        <p:spPr>
          <a:xfrm>
            <a:off x="6186600" y="770400"/>
            <a:ext cx="359316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latin typeface="Arial"/>
              </a:rPr>
              <a:t>МОЛОДЕЖНАЯ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latin typeface="Arial"/>
              </a:rPr>
              <a:t>ИЗБИРАТЕЛЬНАЯ КОМИССИЯ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2f5597"/>
                </a:solidFill>
                <a:latin typeface="Arial"/>
              </a:rPr>
              <a:t>Курской области 2022-2024 годов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71" name="CustomShape 3"/>
          <p:cNvSpPr/>
          <p:nvPr/>
        </p:nvSpPr>
        <p:spPr>
          <a:xfrm>
            <a:off x="6165000" y="2102040"/>
            <a:ext cx="4951800" cy="191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c00000"/>
                </a:solidFill>
                <a:latin typeface="Arial"/>
              </a:rPr>
              <a:t>БУХАРИН</a:t>
            </a:r>
            <a:endParaRPr b="0" lang="ru-RU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c00000"/>
                </a:solidFill>
                <a:latin typeface="Arial"/>
              </a:rPr>
              <a:t>НИКИТА </a:t>
            </a:r>
            <a:endParaRPr b="0" lang="ru-RU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c00000"/>
                </a:solidFill>
                <a:latin typeface="Arial"/>
              </a:rPr>
              <a:t>ВЛАДИСЛАВОВИЧ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72" name="CustomShape 4"/>
          <p:cNvSpPr/>
          <p:nvPr/>
        </p:nvSpPr>
        <p:spPr>
          <a:xfrm>
            <a:off x="6165000" y="4408560"/>
            <a:ext cx="5096160" cy="131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2000" spc="-1" strike="noStrike">
                <a:solidFill>
                  <a:srgbClr val="2f5597"/>
                </a:solidFill>
                <a:latin typeface="Arial"/>
              </a:rPr>
              <a:t>Специалист по взаимодействию со СМИ регионального отделения партии «Справедливая Россия – Патриоты – За правду» в Курской области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73" name="CustomShape 5"/>
          <p:cNvSpPr/>
          <p:nvPr/>
        </p:nvSpPr>
        <p:spPr>
          <a:xfrm>
            <a:off x="7078320" y="5954400"/>
            <a:ext cx="4815000" cy="72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i="1" lang="ru-RU" sz="1400" spc="-1" strike="noStrike">
                <a:solidFill>
                  <a:srgbClr val="c00000"/>
                </a:solidFill>
                <a:latin typeface="Arial"/>
              </a:rPr>
              <a:t>Субъект выдвижения:</a:t>
            </a:r>
            <a:endParaRPr b="0" lang="ru-RU" sz="1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i="1" lang="ru-RU" sz="1400" spc="-1" strike="noStrike">
                <a:solidFill>
                  <a:srgbClr val="2f5597"/>
                </a:solidFill>
                <a:latin typeface="Arial"/>
              </a:rPr>
              <a:t>РО партии «Справедливая Россия – Патриоты – За правду» в Курской области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74" name="Рисунок 1" descr=""/>
          <p:cNvPicPr/>
          <p:nvPr/>
        </p:nvPicPr>
        <p:blipFill>
          <a:blip r:embed="rId2"/>
          <a:stretch/>
        </p:blipFill>
        <p:spPr>
          <a:xfrm>
            <a:off x="938520" y="1215360"/>
            <a:ext cx="4126320" cy="4739040"/>
          </a:xfrm>
          <a:prstGeom prst="rect">
            <a:avLst/>
          </a:prstGeom>
          <a:ln>
            <a:noFill/>
          </a:ln>
        </p:spPr>
      </p:pic>
      <p:pic>
        <p:nvPicPr>
          <p:cNvPr id="75" name="Picture 2" descr=""/>
          <p:cNvPicPr/>
          <p:nvPr/>
        </p:nvPicPr>
        <p:blipFill>
          <a:blip r:embed="rId3"/>
          <a:stretch/>
        </p:blipFill>
        <p:spPr>
          <a:xfrm>
            <a:off x="-283320" y="-10080"/>
            <a:ext cx="12475080" cy="7020360"/>
          </a:xfrm>
          <a:prstGeom prst="rect">
            <a:avLst/>
          </a:prstGeom>
          <a:ln>
            <a:noFill/>
          </a:ln>
        </p:spPr>
      </p:pic>
      <p:sp>
        <p:nvSpPr>
          <p:cNvPr id="76" name="CustomShape 6"/>
          <p:cNvSpPr/>
          <p:nvPr/>
        </p:nvSpPr>
        <p:spPr>
          <a:xfrm>
            <a:off x="3058920" y="318960"/>
            <a:ext cx="7505280" cy="1004400"/>
          </a:xfrm>
          <a:prstGeom prst="rect">
            <a:avLst/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222a35"/>
                </a:solidFill>
                <a:latin typeface="Times New Roman"/>
                <a:ea typeface="Times New Roman"/>
              </a:rPr>
              <a:t>5. Дистанционное электронное голосование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  <p:graphicFrame>
        <p:nvGraphicFramePr>
          <p:cNvPr id="77" name="Table 7"/>
          <p:cNvGraphicFramePr/>
          <p:nvPr/>
        </p:nvGraphicFramePr>
        <p:xfrm>
          <a:off x="1892160" y="1773000"/>
          <a:ext cx="9562680" cy="3352320"/>
        </p:xfrm>
        <a:graphic>
          <a:graphicData uri="http://schemas.openxmlformats.org/drawingml/2006/table">
            <a:tbl>
              <a:tblPr/>
              <a:tblGrid>
                <a:gridCol w="3621240"/>
                <a:gridCol w="5941800"/>
              </a:tblGrid>
              <a:tr h="5587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БЫЛО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СТАЛО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2793960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22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В ФЗ-67 содержались:</a:t>
                      </a:r>
                      <a:endParaRPr b="0" lang="ru-RU" sz="22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2200" spc="-1" strike="noStrike">
                        <a:latin typeface="Arial"/>
                      </a:endParaRPr>
                    </a:p>
                    <a:p>
                      <a:pPr marL="457200" indent="-456840">
                        <a:lnSpc>
                          <a:spcPct val="100000"/>
                        </a:lnSpc>
                        <a:buClr>
                          <a:srgbClr val="222a35"/>
                        </a:buClr>
                        <a:buFont typeface="Arial"/>
                        <a:buChar char="•"/>
                      </a:pPr>
                      <a:r>
                        <a:rPr b="0" lang="ru-RU" sz="22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определение ДЭГ;</a:t>
                      </a:r>
                      <a:endParaRPr b="0" lang="ru-RU" sz="2200" spc="-1" strike="noStrike">
                        <a:latin typeface="Arial"/>
                      </a:endParaRPr>
                    </a:p>
                    <a:p>
                      <a:pPr marL="457200" indent="-456840">
                        <a:lnSpc>
                          <a:spcPct val="100000"/>
                        </a:lnSpc>
                        <a:buClr>
                          <a:srgbClr val="222a35"/>
                        </a:buClr>
                        <a:buFont typeface="Arial"/>
                        <a:buChar char="•"/>
                      </a:pPr>
                      <a:r>
                        <a:rPr b="0" lang="ru-RU" sz="22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возможность проведения ДЭГ;</a:t>
                      </a:r>
                      <a:endParaRPr b="0" lang="ru-RU" sz="2200" spc="-1" strike="noStrike">
                        <a:latin typeface="Arial"/>
                      </a:endParaRPr>
                    </a:p>
                    <a:p>
                      <a:pPr marL="457200" indent="-456840">
                        <a:lnSpc>
                          <a:spcPct val="100000"/>
                        </a:lnSpc>
                        <a:buClr>
                          <a:srgbClr val="222a35"/>
                        </a:buClr>
                        <a:buFont typeface="Arial"/>
                        <a:buChar char="•"/>
                      </a:pPr>
                      <a:r>
                        <a:rPr b="0" lang="ru-RU" sz="22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порядок проведения ДЭГ утверждается ЦИК РФ</a:t>
                      </a:r>
                      <a:endParaRPr b="0" lang="ru-RU" sz="2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2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2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2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2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2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200" spc="-1" strike="noStrike">
                          <a:solidFill>
                            <a:srgbClr val="222a35"/>
                          </a:solidFill>
                          <a:latin typeface="Calibri Light"/>
                        </a:rPr>
                        <a:t>В ФЗ-67 введена статья 64</a:t>
                      </a:r>
                      <a:r>
                        <a:rPr b="1" lang="ru-RU" sz="2200" spc="-1" strike="noStrike" baseline="30000">
                          <a:solidFill>
                            <a:srgbClr val="222a35"/>
                          </a:solidFill>
                          <a:latin typeface="Calibri Light"/>
                        </a:rPr>
                        <a:t>1</a:t>
                      </a:r>
                      <a:r>
                        <a:rPr b="1" lang="ru-RU" sz="2200" spc="-1" strike="noStrike">
                          <a:solidFill>
                            <a:srgbClr val="222a35"/>
                          </a:solidFill>
                          <a:latin typeface="Calibri Light"/>
                        </a:rPr>
                        <a:t>, регулирующая  параметры и особенности ДЭГ: </a:t>
                      </a:r>
                      <a:endParaRPr b="0" lang="ru-RU" sz="2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2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222a35"/>
                        </a:buClr>
                        <a:buFont typeface="Arial"/>
                        <a:buChar char="•"/>
                      </a:pPr>
                      <a:r>
                        <a:rPr b="1" lang="ru-RU" sz="2200" spc="-1" strike="noStrike">
                          <a:solidFill>
                            <a:srgbClr val="222a35"/>
                          </a:solidFill>
                          <a:latin typeface="Calibri Light"/>
                        </a:rPr>
                        <a:t>ДЭГ проводится с использованием ГАС «Выборы»;</a:t>
                      </a:r>
                      <a:endParaRPr b="0" lang="ru-RU" sz="22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222a35"/>
                        </a:buClr>
                        <a:buFont typeface="Arial"/>
                        <a:buChar char="•"/>
                      </a:pPr>
                      <a:r>
                        <a:rPr b="1" lang="ru-RU" sz="2200" spc="-1" strike="noStrike">
                          <a:solidFill>
                            <a:srgbClr val="222a35"/>
                          </a:solidFill>
                          <a:latin typeface="Calibri Light"/>
                        </a:rPr>
                        <a:t>обязательная идентификация, аутентификация и подтверждение личности;</a:t>
                      </a:r>
                      <a:endParaRPr b="0" lang="ru-RU" sz="22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222a35"/>
                        </a:buClr>
                        <a:buFont typeface="Arial"/>
                        <a:buChar char="•"/>
                      </a:pPr>
                      <a:r>
                        <a:rPr b="1" lang="ru-RU" sz="2200" spc="-1" strike="noStrike">
                          <a:solidFill>
                            <a:srgbClr val="222a35"/>
                          </a:solidFill>
                          <a:latin typeface="Calibri Light"/>
                        </a:rPr>
                        <a:t>анонимизация результатов.</a:t>
                      </a:r>
                      <a:endParaRPr b="0" lang="ru-RU" sz="22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2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</p:spTree>
  </p:cSld>
  <p:transition>
    <p:cover dir="r"/>
  </p:transition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 descr=""/>
          <p:cNvPicPr/>
          <p:nvPr/>
        </p:nvPicPr>
        <p:blipFill>
          <a:blip r:embed="rId1"/>
          <a:stretch/>
        </p:blipFill>
        <p:spPr>
          <a:xfrm>
            <a:off x="0" y="7920"/>
            <a:ext cx="12191760" cy="686088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3322080" y="465120"/>
            <a:ext cx="7505280" cy="943200"/>
          </a:xfrm>
          <a:prstGeom prst="rect">
            <a:avLst/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222a35"/>
                </a:solidFill>
                <a:latin typeface="Times New Roman"/>
                <a:ea typeface="Times New Roman"/>
              </a:rPr>
              <a:t>6. Электронный список избирателей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CustomShape 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CustomShape 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83" name="Table 5"/>
          <p:cNvGraphicFramePr/>
          <p:nvPr/>
        </p:nvGraphicFramePr>
        <p:xfrm>
          <a:off x="1892160" y="1773000"/>
          <a:ext cx="9562680" cy="3352320"/>
        </p:xfrm>
        <a:graphic>
          <a:graphicData uri="http://schemas.openxmlformats.org/drawingml/2006/table">
            <a:tbl>
              <a:tblPr/>
              <a:tblGrid>
                <a:gridCol w="4711680"/>
                <a:gridCol w="4851360"/>
              </a:tblGrid>
              <a:tr h="5587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БЫЛО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СТАЛО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27939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8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Список избирателей только в бумажном виде</a:t>
                      </a:r>
                      <a:endParaRPr b="0" lang="ru-RU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343080" indent="-342720" algn="ctr">
                        <a:lnSpc>
                          <a:spcPct val="100000"/>
                        </a:lnSpc>
                        <a:buClr>
                          <a:srgbClr val="222a35"/>
                        </a:buClr>
                        <a:buFont typeface="Wingdings" charset="2"/>
                        <a:buChar char=""/>
                      </a:pPr>
                      <a:r>
                        <a:rPr b="0" lang="ru-RU" sz="2400" spc="-1" strike="noStrike">
                          <a:solidFill>
                            <a:srgbClr val="222a35"/>
                          </a:solidFill>
                          <a:latin typeface="Calibri (Основной текст)"/>
                        </a:rPr>
                        <a:t>Возможность составления и ведения списка избирателей в электронном виде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400" spc="-1" strike="noStrike">
                        <a:latin typeface="Arial"/>
                      </a:endParaRPr>
                    </a:p>
                    <a:p>
                      <a:pPr marL="343080" indent="-342720" algn="ctr">
                        <a:lnSpc>
                          <a:spcPct val="100000"/>
                        </a:lnSpc>
                        <a:buClr>
                          <a:srgbClr val="222a35"/>
                        </a:buClr>
                        <a:buFont typeface="Wingdings" charset="2"/>
                        <a:buChar char=""/>
                      </a:pPr>
                      <a:r>
                        <a:rPr b="0" lang="ru-RU" sz="2400" spc="-1" strike="noStrike">
                          <a:solidFill>
                            <a:srgbClr val="222a35"/>
                          </a:solidFill>
                          <a:latin typeface="Calibri (Основной текст)"/>
                        </a:rPr>
                        <a:t>Возможность использования электронной графической подписи избирателя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</p:spTree>
  </p:cSld>
  <p:transition>
    <p:cover dir="r"/>
  </p:transition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" descr=""/>
          <p:cNvPicPr/>
          <p:nvPr/>
        </p:nvPicPr>
        <p:blipFill>
          <a:blip r:embed="rId1"/>
          <a:stretch/>
        </p:blipFill>
        <p:spPr>
          <a:xfrm>
            <a:off x="0" y="7920"/>
            <a:ext cx="12191760" cy="6860880"/>
          </a:xfrm>
          <a:prstGeom prst="rect">
            <a:avLst/>
          </a:prstGeom>
          <a:ln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3310200" y="336240"/>
            <a:ext cx="7505280" cy="1369080"/>
          </a:xfrm>
          <a:prstGeom prst="rect">
            <a:avLst/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222a35"/>
                </a:solidFill>
                <a:latin typeface="Calibri Light"/>
              </a:rPr>
              <a:t>Порядок назначения наблюдателей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CustomShape 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89" name="Table 5"/>
          <p:cNvGraphicFramePr/>
          <p:nvPr/>
        </p:nvGraphicFramePr>
        <p:xfrm>
          <a:off x="1892160" y="1773000"/>
          <a:ext cx="9562680" cy="3352320"/>
        </p:xfrm>
        <a:graphic>
          <a:graphicData uri="http://schemas.openxmlformats.org/drawingml/2006/table">
            <a:tbl>
              <a:tblPr/>
              <a:tblGrid>
                <a:gridCol w="4711680"/>
                <a:gridCol w="4851360"/>
              </a:tblGrid>
              <a:tr h="5587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БЫЛО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СТАЛО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27939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457200" indent="-456840" algn="ctr">
                        <a:lnSpc>
                          <a:spcPct val="100000"/>
                        </a:lnSpc>
                        <a:buClr>
                          <a:srgbClr val="222a35"/>
                        </a:buClr>
                        <a:buFont typeface="Wingdings" charset="2"/>
                        <a:buChar char=""/>
                      </a:pPr>
                      <a:r>
                        <a:rPr b="0" lang="ru-RU" sz="26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до 2-х наблюдателей от каждого субъекта назначения;</a:t>
                      </a:r>
                      <a:endParaRPr b="0" lang="ru-RU" sz="2600" spc="-1" strike="noStrike">
                        <a:latin typeface="Arial"/>
                      </a:endParaRPr>
                    </a:p>
                    <a:p>
                      <a:pPr marL="457200" indent="-456840" algn="ctr">
                        <a:lnSpc>
                          <a:spcPct val="100000"/>
                        </a:lnSpc>
                        <a:buClr>
                          <a:srgbClr val="222a35"/>
                        </a:buClr>
                        <a:buFont typeface="Wingdings" charset="2"/>
                        <a:buChar char=""/>
                      </a:pPr>
                      <a:r>
                        <a:rPr b="0" lang="ru-RU" sz="26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список наблюдателей в УИК представлялся в ТИК за 3 дня до дня голосования</a:t>
                      </a:r>
                      <a:endParaRPr b="0" lang="ru-RU" sz="2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2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2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2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2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343080" indent="-342720" algn="ctr">
                        <a:lnSpc>
                          <a:spcPct val="100000"/>
                        </a:lnSpc>
                        <a:buClr>
                          <a:srgbClr val="222a35"/>
                        </a:buClr>
                        <a:buFont typeface="Wingdings" charset="2"/>
                        <a:buChar char=""/>
                      </a:pPr>
                      <a:r>
                        <a:rPr b="0" lang="ru-RU" sz="2200" spc="-1" strike="noStrike">
                          <a:solidFill>
                            <a:srgbClr val="222a35"/>
                          </a:solidFill>
                          <a:latin typeface="Calibri (Основной текст)"/>
                        </a:rPr>
                        <a:t>до 3-х наблюдателей от каждого субъекта в ОИК, ТИК, УИК;</a:t>
                      </a:r>
                      <a:endParaRPr b="0" lang="ru-RU" sz="2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200" spc="-1" strike="noStrike">
                        <a:latin typeface="Arial"/>
                      </a:endParaRPr>
                    </a:p>
                    <a:p>
                      <a:pPr marL="457200" indent="-456840" algn="ctr">
                        <a:lnSpc>
                          <a:spcPct val="100000"/>
                        </a:lnSpc>
                        <a:buClr>
                          <a:srgbClr val="222a35"/>
                        </a:buClr>
                        <a:buFont typeface="Wingdings" charset="2"/>
                        <a:buChar char=""/>
                      </a:pPr>
                      <a:r>
                        <a:rPr b="0" lang="ru-RU" sz="2200" spc="-1" strike="noStrike">
                          <a:solidFill>
                            <a:srgbClr val="222a35"/>
                          </a:solidFill>
                          <a:latin typeface="Calibri (Основной текст)"/>
                        </a:rPr>
                        <a:t>список наблюдателей в УИК и ТИК представляется в ТИК </a:t>
                      </a:r>
                      <a:br/>
                      <a:r>
                        <a:rPr b="0" lang="ru-RU" sz="2200" spc="-1" strike="noStrike">
                          <a:solidFill>
                            <a:srgbClr val="222a35"/>
                          </a:solidFill>
                          <a:latin typeface="Calibri (Основной текст)"/>
                        </a:rPr>
                        <a:t>за 3 дня до дня голосования;</a:t>
                      </a:r>
                      <a:endParaRPr b="0" lang="ru-RU" sz="2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200" spc="-1" strike="noStrike">
                        <a:latin typeface="Arial"/>
                      </a:endParaRPr>
                    </a:p>
                    <a:p>
                      <a:pPr marL="457200" indent="-456840" algn="ctr">
                        <a:lnSpc>
                          <a:spcPct val="100000"/>
                        </a:lnSpc>
                        <a:buClr>
                          <a:srgbClr val="222a35"/>
                        </a:buClr>
                        <a:buFont typeface="Wingdings" charset="2"/>
                        <a:buChar char=""/>
                      </a:pPr>
                      <a:r>
                        <a:rPr b="0" lang="ru-RU" sz="2200" spc="-1" strike="noStrike">
                          <a:solidFill>
                            <a:srgbClr val="222a35"/>
                          </a:solidFill>
                          <a:latin typeface="Calibri (Основной текст)"/>
                        </a:rPr>
                        <a:t>список наблюдателей в ОИК представляется в ОИК за 3 дня до дня голосования</a:t>
                      </a:r>
                      <a:endParaRPr b="0" lang="ru-RU" sz="2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  <p:sp>
        <p:nvSpPr>
          <p:cNvPr id="90" name="CustomShape 6"/>
          <p:cNvSpPr/>
          <p:nvPr/>
        </p:nvSpPr>
        <p:spPr>
          <a:xfrm>
            <a:off x="3310200" y="333720"/>
            <a:ext cx="7505280" cy="1369800"/>
          </a:xfrm>
          <a:prstGeom prst="rect">
            <a:avLst/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222a35"/>
                </a:solidFill>
                <a:latin typeface="Times New Roman"/>
                <a:ea typeface="Times New Roman"/>
              </a:rPr>
              <a:t>7. Изменение порядка назначения наблюдателей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</p:spTree>
  </p:cSld>
  <p:transition>
    <p:cover dir="r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 descr=""/>
          <p:cNvPicPr/>
          <p:nvPr/>
        </p:nvPicPr>
        <p:blipFill>
          <a:blip r:embed="rId1"/>
          <a:stretch/>
        </p:blipFill>
        <p:spPr>
          <a:xfrm>
            <a:off x="0" y="-14040"/>
            <a:ext cx="12191760" cy="6860880"/>
          </a:xfrm>
          <a:prstGeom prst="rect">
            <a:avLst/>
          </a:prstGeom>
          <a:ln>
            <a:noFill/>
          </a:ln>
        </p:spPr>
      </p:pic>
      <p:sp>
        <p:nvSpPr>
          <p:cNvPr id="92" name="CustomShape 1"/>
          <p:cNvSpPr/>
          <p:nvPr/>
        </p:nvSpPr>
        <p:spPr>
          <a:xfrm>
            <a:off x="3021120" y="465120"/>
            <a:ext cx="7505280" cy="943200"/>
          </a:xfrm>
          <a:prstGeom prst="rect">
            <a:avLst/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222a35"/>
                </a:solidFill>
                <a:latin typeface="Times New Roman"/>
                <a:ea typeface="Times New Roman"/>
              </a:rPr>
              <a:t>8. Укрупнение избирательных участков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96" name="Table 5"/>
          <p:cNvGraphicFramePr/>
          <p:nvPr/>
        </p:nvGraphicFramePr>
        <p:xfrm>
          <a:off x="1892160" y="1773000"/>
          <a:ext cx="9562680" cy="4218480"/>
        </p:xfrm>
        <a:graphic>
          <a:graphicData uri="http://schemas.openxmlformats.org/drawingml/2006/table">
            <a:tbl>
              <a:tblPr/>
              <a:tblGrid>
                <a:gridCol w="4711680"/>
                <a:gridCol w="4851360"/>
              </a:tblGrid>
              <a:tr h="51840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БЫЛО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СТАЛО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46634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343080" indent="-342720" algn="ctr">
                        <a:lnSpc>
                          <a:spcPct val="100000"/>
                        </a:lnSpc>
                        <a:buClr>
                          <a:srgbClr val="222a35"/>
                        </a:buClr>
                        <a:buFont typeface="Wingdings" charset="2"/>
                        <a:buChar char=""/>
                      </a:pPr>
                      <a:r>
                        <a:rPr b="0" lang="ru-RU" sz="24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не допускается образование избирательных участков </a:t>
                      </a:r>
                      <a:r>
                        <a:rPr b="1" lang="ru-RU" sz="24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свыше 3000 </a:t>
                      </a:r>
                      <a:r>
                        <a:rPr b="0" lang="ru-RU" sz="24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избирателей;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400" spc="-1" strike="noStrike">
                        <a:latin typeface="Arial"/>
                      </a:endParaRPr>
                    </a:p>
                    <a:p>
                      <a:pPr marL="343080" indent="-342720" algn="ctr">
                        <a:lnSpc>
                          <a:spcPct val="100000"/>
                        </a:lnSpc>
                        <a:buClr>
                          <a:srgbClr val="222a35"/>
                        </a:buClr>
                        <a:buFont typeface="Wingdings" charset="2"/>
                        <a:buChar char=""/>
                      </a:pPr>
                      <a:r>
                        <a:rPr b="0" lang="ru-RU" sz="24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уточнение перечня и границ избирательных участков </a:t>
                      </a:r>
                      <a:r>
                        <a:rPr b="1" lang="ru-RU" sz="24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не чаще чем один раз в 5 лет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343080" indent="-342720" algn="ctr">
                        <a:lnSpc>
                          <a:spcPct val="100000"/>
                        </a:lnSpc>
                        <a:buClr>
                          <a:srgbClr val="222a35"/>
                        </a:buClr>
                        <a:buFont typeface="Wingdings" charset="2"/>
                        <a:buChar char=""/>
                      </a:pPr>
                      <a:r>
                        <a:rPr b="0" lang="ru-RU" sz="2400" spc="-1" strike="noStrike">
                          <a:solidFill>
                            <a:srgbClr val="222a35"/>
                          </a:solidFill>
                          <a:latin typeface="Calibri (Основной текст)"/>
                        </a:rPr>
                        <a:t>допускается образование избирательных участков </a:t>
                      </a:r>
                      <a:r>
                        <a:rPr b="1" lang="ru-RU" sz="2400" spc="-1" strike="noStrike">
                          <a:solidFill>
                            <a:srgbClr val="222a35"/>
                          </a:solidFill>
                          <a:latin typeface="Calibri (Основной текст)"/>
                        </a:rPr>
                        <a:t>свыше 3000 </a:t>
                      </a:r>
                      <a:r>
                        <a:rPr b="0" lang="ru-RU" sz="2400" spc="-1" strike="noStrike">
                          <a:solidFill>
                            <a:srgbClr val="222a35"/>
                          </a:solidFill>
                          <a:latin typeface="Calibri (Основной текст)"/>
                        </a:rPr>
                        <a:t>избирателей </a:t>
                      </a:r>
                      <a:br/>
                      <a:r>
                        <a:rPr b="0" lang="ru-RU" sz="2400" spc="-1" strike="noStrike">
                          <a:solidFill>
                            <a:srgbClr val="222a35"/>
                          </a:solidFill>
                          <a:latin typeface="Calibri (Основной текст)"/>
                        </a:rPr>
                        <a:t>(по согласованию </a:t>
                      </a:r>
                      <a:br/>
                      <a:r>
                        <a:rPr b="0" lang="ru-RU" sz="2400" spc="-1" strike="noStrike">
                          <a:solidFill>
                            <a:srgbClr val="222a35"/>
                          </a:solidFill>
                          <a:latin typeface="Calibri (Основной текст)"/>
                        </a:rPr>
                        <a:t>с ИК субъекта и ЦИК России);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400" spc="-1" strike="noStrike">
                        <a:latin typeface="Arial"/>
                      </a:endParaRPr>
                    </a:p>
                    <a:p>
                      <a:pPr marL="343080" indent="-342720" algn="ctr">
                        <a:lnSpc>
                          <a:spcPct val="100000"/>
                        </a:lnSpc>
                        <a:buClr>
                          <a:srgbClr val="222a35"/>
                        </a:buClr>
                        <a:buFont typeface="Wingdings" charset="2"/>
                        <a:buChar char=""/>
                      </a:pPr>
                      <a:r>
                        <a:rPr b="1" lang="ru-RU" sz="2400" spc="-1" strike="noStrike">
                          <a:solidFill>
                            <a:srgbClr val="222a35"/>
                          </a:solidFill>
                          <a:latin typeface="Calibri (Основной текст)"/>
                        </a:rPr>
                        <a:t>отменено 5-летнее ограничение </a:t>
                      </a:r>
                      <a:r>
                        <a:rPr b="0" lang="ru-RU" sz="2400" spc="-1" strike="noStrike">
                          <a:solidFill>
                            <a:srgbClr val="222a35"/>
                          </a:solidFill>
                          <a:latin typeface="Calibri (Основной текст)"/>
                        </a:rPr>
                        <a:t>для уточнения перечня и границ участков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</p:spTree>
  </p:cSld>
  <p:transition>
    <p:cover dir="r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2" descr=""/>
          <p:cNvPicPr/>
          <p:nvPr/>
        </p:nvPicPr>
        <p:blipFill>
          <a:blip r:embed="rId1"/>
          <a:stretch/>
        </p:blipFill>
        <p:spPr>
          <a:xfrm>
            <a:off x="0" y="-14040"/>
            <a:ext cx="12191760" cy="6860880"/>
          </a:xfrm>
          <a:prstGeom prst="rect">
            <a:avLst/>
          </a:prstGeom>
          <a:ln>
            <a:noFill/>
          </a:ln>
        </p:spPr>
      </p:pic>
      <p:sp>
        <p:nvSpPr>
          <p:cNvPr id="98" name="CustomShape 1"/>
          <p:cNvSpPr/>
          <p:nvPr/>
        </p:nvSpPr>
        <p:spPr>
          <a:xfrm>
            <a:off x="2574720" y="353160"/>
            <a:ext cx="7951680" cy="13395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500" spc="-1" strike="noStrike">
                <a:solidFill>
                  <a:srgbClr val="222a35"/>
                </a:solidFill>
                <a:latin typeface="Times New Roman"/>
                <a:ea typeface="Times New Roman"/>
              </a:rPr>
              <a:t>9.Единый реестр сведений об «иностранных агентах»</a:t>
            </a:r>
            <a:endParaRPr b="0" lang="ru-RU" sz="2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500" spc="-1" strike="noStrike">
                <a:solidFill>
                  <a:srgbClr val="222a35"/>
                </a:solidFill>
                <a:latin typeface="Times New Roman"/>
                <a:ea typeface="Times New Roman"/>
              </a:rPr>
              <a:t>Минюст России </a:t>
            </a:r>
            <a:r>
              <a:rPr b="0" lang="ru-RU" sz="2500" spc="-1" strike="noStrike" u="sng">
                <a:solidFill>
                  <a:srgbClr val="0563c1"/>
                </a:solidFill>
                <a:uFillTx/>
                <a:latin typeface="Times New Roman"/>
                <a:ea typeface="Times New Roman"/>
                <a:hlinkClick r:id="rId2"/>
              </a:rPr>
              <a:t>https://minjust.gov.ru</a:t>
            </a:r>
            <a:r>
              <a:rPr b="1" lang="ru-RU" sz="25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 b="0" lang="ru-RU" sz="2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500" spc="-1" strike="noStrike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CustomShape 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02" name="Table 5"/>
          <p:cNvGraphicFramePr/>
          <p:nvPr/>
        </p:nvGraphicFramePr>
        <p:xfrm>
          <a:off x="1892160" y="1773000"/>
          <a:ext cx="9562680" cy="4218480"/>
        </p:xfrm>
        <a:graphic>
          <a:graphicData uri="http://schemas.openxmlformats.org/drawingml/2006/table">
            <a:tbl>
              <a:tblPr/>
              <a:tblGrid>
                <a:gridCol w="4460040"/>
                <a:gridCol w="5102640"/>
              </a:tblGrid>
              <a:tr h="51840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БЫЛО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СТАЛО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53949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Минюст России вел два списка: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 marL="457200" indent="-456840" algn="ctr">
                        <a:lnSpc>
                          <a:spcPct val="100000"/>
                        </a:lnSpc>
                        <a:buClr>
                          <a:srgbClr val="222a35"/>
                        </a:buClr>
                        <a:buFont typeface="Wingdings" charset="2"/>
                        <a:buAutoNum type="arabicParenR"/>
                      </a:pPr>
                      <a:r>
                        <a:rPr b="0" lang="ru-RU" sz="24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физ. лиц, являющихся иноагентами;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2) иностранных СМИ, выполняющих функции иноагентов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Минюст России ведет </a:t>
                      </a:r>
                      <a:r>
                        <a:rPr b="1" lang="ru-RU" sz="24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единый реестр </a:t>
                      </a:r>
                      <a:r>
                        <a:rPr b="0" lang="ru-RU" sz="24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иностранных агентов, в который включены сведения: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о физических лицах, являющихся иностранными агентами;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о юридических лицах, являющихся иностранными агентами;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222a35"/>
                          </a:solidFill>
                          <a:latin typeface="Calibri"/>
                        </a:rPr>
                        <a:t>о физических лицах, аффилированных с юридическими лицами – иностранными агентами.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</p:spTree>
  </p:cSld>
  <p:transition>
    <p:cover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Легкий дым</Template>
  <TotalTime>10556</TotalTime>
  <Application>LibreOffice/6.0.7.3$Linux_X86_64 LibreOffice_project/00m0$Build-3</Application>
  <Words>1741</Words>
  <Paragraphs>356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2020-12-15T08:22:20Z</dcterms:created>
  <dc:creator>Пользователь</dc:creator>
  <dc:description/>
  <dc:language>ru-RU</dc:language>
  <cp:lastModifiedBy>Карпикова Екатерина Михайловна</cp:lastModifiedBy>
  <cp:lastPrinted>2022-04-19T13:55:49Z</cp:lastPrinted>
  <dcterms:modified xsi:type="dcterms:W3CDTF">2023-05-25T10:08:59Z</dcterms:modified>
  <cp:revision>822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ntentTypeId">
    <vt:lpwstr>0x01010079F111ED35F8CC479449609E8A0923A6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Произвольный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37</vt:i4>
  </property>
</Properties>
</file>