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5.xml.rels" ContentType="application/vnd.openxmlformats-package.relationships+xml"/>
  <Override PartName="/ppt/notesSlides/notesSlide5.xml" ContentType="application/vnd.openxmlformats-officedocument.presentationml.notesSlide+xml"/>
  <Override PartName="/ppt/media/image29.jpeg" ContentType="image/jpeg"/>
  <Override PartName="/ppt/media/image23.jpeg" ContentType="image/jpeg"/>
  <Override PartName="/ppt/media/image22.jpeg" ContentType="image/jpeg"/>
  <Override PartName="/ppt/media/image21.jpeg" ContentType="image/jpeg"/>
  <Override PartName="/ppt/media/image20.jpeg" ContentType="image/jpeg"/>
  <Override PartName="/ppt/media/image28.png" ContentType="image/png"/>
  <Override PartName="/ppt/media/image27.png" ContentType="image/png"/>
  <Override PartName="/ppt/media/image26.png" ContentType="image/png"/>
  <Override PartName="/ppt/media/image25.png" ContentType="image/png"/>
  <Override PartName="/ppt/media/image24.png" ContentType="image/png"/>
  <Override PartName="/ppt/media/image6.jpeg" ContentType="image/jpeg"/>
  <Override PartName="/ppt/media/image5.jpeg" ContentType="image/jpeg"/>
  <Override PartName="/ppt/media/image4.jpeg" ContentType="image/jpeg"/>
  <Override PartName="/ppt/media/image3.jpeg" ContentType="image/jpeg"/>
  <Override PartName="/ppt/media/image1.jpeg" ContentType="image/jpeg"/>
  <Override PartName="/ppt/media/image2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2.png" ContentType="image/png"/>
  <Override PartName="/ppt/media/image19.jpeg" ContentType="image/jpeg"/>
  <Override PartName="/ppt/media/image18.jpeg" ContentType="image/jpeg"/>
  <Override PartName="/ppt/media/image17.jpeg" ContentType="image/jpeg"/>
  <Override PartName="/ppt/media/image15.jpeg" ContentType="image/jpeg"/>
  <Override PartName="/ppt/media/image16.jpeg" ContentType="image/jpeg"/>
  <Override PartName="/ppt/media/image10.jpeg" ContentType="image/jpeg"/>
  <Override PartName="/ppt/media/image11.jpeg" ContentType="image/jpeg"/>
  <Override PartName="/ppt/media/image13.jpeg" ContentType="image/jpeg"/>
  <Override PartName="/ppt/media/image14.jpeg" ContentType="image/jpe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3092115-BB99-4583-9024-F488A9F8CC01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1880" cy="3722040"/>
          </a:xfrm>
          <a:prstGeom prst="rect">
            <a:avLst/>
          </a:prstGeom>
        </p:spPr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440" cy="4466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86" name="CustomShape 3"/>
          <p:cNvSpPr/>
          <p:nvPr/>
        </p:nvSpPr>
        <p:spPr>
          <a:xfrm>
            <a:off x="3850560" y="9428760"/>
            <a:ext cx="2944800" cy="49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6AF4D4C8-DA37-4EC9-90A9-46BD62DAF2BE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8880" cy="5296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0680"/>
            <a:ext cx="8228880" cy="1250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image" Target="../media/image12.png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6" Type="http://schemas.openxmlformats.org/officeDocument/2006/relationships/image" Target="../media/image15.jpeg"/><Relationship Id="rId7" Type="http://schemas.openxmlformats.org/officeDocument/2006/relationships/image" Target="../media/image16.jpeg"/><Relationship Id="rId8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image" Target="../media/image18.jpeg"/><Relationship Id="rId3" Type="http://schemas.openxmlformats.org/officeDocument/2006/relationships/image" Target="../media/image19.jpeg"/><Relationship Id="rId4" Type="http://schemas.openxmlformats.org/officeDocument/2006/relationships/image" Target="../media/image20.jpeg"/><Relationship Id="rId5" Type="http://schemas.openxmlformats.org/officeDocument/2006/relationships/image" Target="../media/image21.jpeg"/><Relationship Id="rId6" Type="http://schemas.openxmlformats.org/officeDocument/2006/relationships/slideLayout" Target="../slideLayouts/slideLayout13.xml"/><Relationship Id="rId7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image" Target="../media/image23.jpeg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8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9.jpeg"/><Relationship Id="rId2" Type="http://schemas.openxmlformats.org/officeDocument/2006/relationships/slideLayout" Target="../slideLayouts/slideLayout2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323640" y="3060000"/>
            <a:ext cx="8496360" cy="31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c00000"/>
                </a:solidFill>
                <a:latin typeface="Times New Roman"/>
                <a:ea typeface="Times New Roman"/>
              </a:rPr>
              <a:t>О порядке действий членов избирательных комиссий </a:t>
            </a:r>
            <a:br/>
            <a:r>
              <a:rPr b="1" lang="ru-RU" sz="2400" spc="-1" strike="noStrike">
                <a:solidFill>
                  <a:srgbClr val="c00000"/>
                </a:solidFill>
                <a:latin typeface="Times New Roman"/>
                <a:ea typeface="Times New Roman"/>
              </a:rPr>
              <a:t>в случае обнаружения угрозы совершения террористического акта, получения информации</a:t>
            </a:r>
            <a:br/>
            <a:r>
              <a:rPr b="1" lang="ru-RU" sz="2400" spc="-1" strike="noStrike">
                <a:solidFill>
                  <a:srgbClr val="c00000"/>
                </a:solidFill>
                <a:latin typeface="Times New Roman"/>
                <a:ea typeface="Times New Roman"/>
              </a:rPr>
              <a:t>(в том числе анонимной)</a:t>
            </a:r>
            <a:br/>
            <a:r>
              <a:rPr b="1" lang="ru-RU" sz="2400" spc="-1" strike="noStrike">
                <a:solidFill>
                  <a:srgbClr val="c00000"/>
                </a:solidFill>
                <a:latin typeface="Times New Roman"/>
                <a:ea typeface="Times New Roman"/>
              </a:rPr>
              <a:t>об угрозе совершения или о совершении  террористического акта в помещениях для голосования</a:t>
            </a:r>
            <a:endParaRPr b="0" lang="ru-RU" sz="2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685A1B51-F9B6-44BC-95A6-718FAFCBA8DD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79640" y="116640"/>
            <a:ext cx="871236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Алгоритм действий УИК при возникновении чрезвычайных ситуаций</a:t>
            </a:r>
            <a:endParaRPr b="0" lang="ru-RU" sz="2000" spc="-1" strike="noStrike">
              <a:latin typeface="Arial"/>
            </a:endParaRPr>
          </a:p>
        </p:txBody>
      </p:sp>
      <p:pic>
        <p:nvPicPr>
          <p:cNvPr id="123" name="Рисунок 11" descr=""/>
          <p:cNvPicPr/>
          <p:nvPr/>
        </p:nvPicPr>
        <p:blipFill>
          <a:blip r:embed="rId1"/>
          <a:stretch/>
        </p:blipFill>
        <p:spPr>
          <a:xfrm>
            <a:off x="179640" y="864000"/>
            <a:ext cx="503280" cy="489960"/>
          </a:xfrm>
          <a:prstGeom prst="rect">
            <a:avLst/>
          </a:prstGeom>
          <a:ln>
            <a:noFill/>
          </a:ln>
        </p:spPr>
      </p:pic>
      <p:pic>
        <p:nvPicPr>
          <p:cNvPr id="124" name="Рисунок 12" descr=""/>
          <p:cNvPicPr/>
          <p:nvPr/>
        </p:nvPicPr>
        <p:blipFill>
          <a:blip r:embed="rId2"/>
          <a:stretch/>
        </p:blipFill>
        <p:spPr>
          <a:xfrm>
            <a:off x="107640" y="3276000"/>
            <a:ext cx="503280" cy="503280"/>
          </a:xfrm>
          <a:prstGeom prst="rect">
            <a:avLst/>
          </a:prstGeom>
          <a:ln>
            <a:noFill/>
          </a:ln>
        </p:spPr>
      </p:pic>
      <p:sp>
        <p:nvSpPr>
          <p:cNvPr id="125" name="CustomShape 3"/>
          <p:cNvSpPr/>
          <p:nvPr/>
        </p:nvSpPr>
        <p:spPr>
          <a:xfrm>
            <a:off x="720000" y="756000"/>
            <a:ext cx="4067280" cy="13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 позднее чем за 10 дней до дня голосования УИК должна принять решение об организации работы, распределении обязанностей в случае чрезвычайных ситуаций в день голосования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26" name="CustomShape 4"/>
          <p:cNvSpPr/>
          <p:nvPr/>
        </p:nvSpPr>
        <p:spPr>
          <a:xfrm>
            <a:off x="720000" y="3348000"/>
            <a:ext cx="7883640" cy="106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Собственники (правообладатели) помещений, где располагаются избирательные участки, должны определить должностное лицо, ответственное за принятие решений, в том числе об эвакуации, от имени собственника, и сообщить председателю комиссии контакты данного должностного лица.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27" name="Рисунок 18" descr=""/>
          <p:cNvPicPr/>
          <p:nvPr/>
        </p:nvPicPr>
        <p:blipFill>
          <a:blip r:embed="rId3"/>
          <a:stretch/>
        </p:blipFill>
        <p:spPr>
          <a:xfrm>
            <a:off x="4959360" y="692640"/>
            <a:ext cx="4008960" cy="1871640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pic>
        <p:nvPicPr>
          <p:cNvPr id="128" name="Рисунок 20" descr=""/>
          <p:cNvPicPr/>
          <p:nvPr/>
        </p:nvPicPr>
        <p:blipFill>
          <a:blip r:embed="rId4"/>
          <a:stretch/>
        </p:blipFill>
        <p:spPr>
          <a:xfrm>
            <a:off x="3780000" y="4581000"/>
            <a:ext cx="2375640" cy="189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0D3B6C29-D33F-4A18-BB68-43BC4F73DC69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80000" y="108000"/>
            <a:ext cx="583200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При угрозе террористического акта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323640" y="836640"/>
            <a:ext cx="7272000" cy="158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ru-RU" sz="1600" spc="-1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Председатель комиссии информирует: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1) должностное лицо, ответственное за принятие решений от имени собственника;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2) сотрудника полиции, несущего службу в помещении для голосования;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3) вышестоящую избирательную комиссию (далее – ТИК).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</p:txBody>
      </p:sp>
      <p:pic>
        <p:nvPicPr>
          <p:cNvPr id="132" name="Рисунок 55" descr=""/>
          <p:cNvPicPr/>
          <p:nvPr/>
        </p:nvPicPr>
        <p:blipFill>
          <a:blip r:embed="rId1"/>
          <a:stretch/>
        </p:blipFill>
        <p:spPr>
          <a:xfrm>
            <a:off x="7596360" y="764640"/>
            <a:ext cx="1241280" cy="1645560"/>
          </a:xfrm>
          <a:prstGeom prst="rect">
            <a:avLst/>
          </a:prstGeom>
          <a:ln>
            <a:noFill/>
          </a:ln>
        </p:spPr>
      </p:pic>
      <p:sp>
        <p:nvSpPr>
          <p:cNvPr id="133" name="CustomShape 4"/>
          <p:cNvSpPr/>
          <p:nvPr/>
        </p:nvSpPr>
        <p:spPr>
          <a:xfrm>
            <a:off x="755640" y="2565000"/>
            <a:ext cx="7920000" cy="106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ru-RU" sz="1600" spc="-1" strike="noStrike" u="sng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В случае принятии должностным лицом положительного решения о целесообразности эвакуации</a:t>
            </a:r>
            <a:r>
              <a:rPr b="0" i="1" lang="ru-RU" sz="1600" spc="-1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ru-RU" sz="1600" spc="-1" strike="noStrike" u="sng">
                <a:solidFill>
                  <a:srgbClr val="003399"/>
                </a:solidFill>
                <a:uFillTx/>
                <a:latin typeface="Times New Roman"/>
                <a:ea typeface="Times New Roman"/>
              </a:rPr>
              <a:t>Комиссия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принимает решение о приостановлении процедуры голосовании в помещении для голосования и проведения эвакуации в резервное помещение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34" name="Рисунок 57" descr=""/>
          <p:cNvPicPr/>
          <p:nvPr/>
        </p:nvPicPr>
        <p:blipFill>
          <a:blip r:embed="rId2"/>
          <a:stretch/>
        </p:blipFill>
        <p:spPr>
          <a:xfrm>
            <a:off x="539640" y="3861000"/>
            <a:ext cx="4535640" cy="2036880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pic>
        <p:nvPicPr>
          <p:cNvPr id="135" name="Рисунок 58" descr=""/>
          <p:cNvPicPr/>
          <p:nvPr/>
        </p:nvPicPr>
        <p:blipFill>
          <a:blip r:embed="rId3"/>
          <a:stretch/>
        </p:blipFill>
        <p:spPr>
          <a:xfrm>
            <a:off x="179640" y="3069000"/>
            <a:ext cx="503280" cy="489960"/>
          </a:xfrm>
          <a:prstGeom prst="rect">
            <a:avLst/>
          </a:prstGeom>
          <a:ln>
            <a:noFill/>
          </a:ln>
        </p:spPr>
      </p:pic>
      <p:pic>
        <p:nvPicPr>
          <p:cNvPr id="136" name="Рисунок 59" descr=""/>
          <p:cNvPicPr/>
          <p:nvPr/>
        </p:nvPicPr>
        <p:blipFill>
          <a:blip r:embed="rId4"/>
          <a:stretch/>
        </p:blipFill>
        <p:spPr>
          <a:xfrm>
            <a:off x="5220000" y="4725000"/>
            <a:ext cx="503280" cy="503280"/>
          </a:xfrm>
          <a:prstGeom prst="rect">
            <a:avLst/>
          </a:prstGeom>
          <a:ln>
            <a:noFill/>
          </a:ln>
        </p:spPr>
      </p:pic>
      <p:sp>
        <p:nvSpPr>
          <p:cNvPr id="137" name="CustomShape 5"/>
          <p:cNvSpPr/>
          <p:nvPr/>
        </p:nvSpPr>
        <p:spPr>
          <a:xfrm>
            <a:off x="5796000" y="4653000"/>
            <a:ext cx="3203280" cy="85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проводит действия в соответствии с распределением  обязанностей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</p:txBody>
      </p:sp>
      <p:sp>
        <p:nvSpPr>
          <p:cNvPr id="138" name="CustomShape 6"/>
          <p:cNvSpPr/>
          <p:nvPr/>
        </p:nvSpPr>
        <p:spPr>
          <a:xfrm>
            <a:off x="6876360" y="5373360"/>
            <a:ext cx="287280" cy="43128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  <a:effectLst>
            <a:outerShdw blurRad="40000" dir="5400000" dist="2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3CAAA980-DD9F-4670-8339-825F2DF9255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32000" y="108000"/>
            <a:ext cx="3095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Председатель комиссии: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251640" y="620640"/>
            <a:ext cx="5400000" cy="130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извещает аварийно-спасательные и неотложные службы;</a:t>
            </a:r>
            <a:endParaRPr b="0" lang="ru-RU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объявляет о приостановлении процедуры голосования и проведении эвакуации;</a:t>
            </a:r>
            <a:endParaRPr b="0" lang="ru-RU" sz="16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осуществляет общее руководство и контроль за проведением эвакуации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42" name="Рисунок 33" descr=""/>
          <p:cNvPicPr/>
          <p:nvPr/>
        </p:nvPicPr>
        <p:blipFill>
          <a:blip r:embed="rId1"/>
          <a:stretch/>
        </p:blipFill>
        <p:spPr>
          <a:xfrm>
            <a:off x="6228360" y="404640"/>
            <a:ext cx="1201680" cy="907920"/>
          </a:xfrm>
          <a:prstGeom prst="rect">
            <a:avLst/>
          </a:prstGeom>
          <a:ln>
            <a:noFill/>
          </a:ln>
        </p:spPr>
      </p:pic>
      <p:pic>
        <p:nvPicPr>
          <p:cNvPr id="143" name="Рисунок 34" descr=""/>
          <p:cNvPicPr/>
          <p:nvPr/>
        </p:nvPicPr>
        <p:blipFill>
          <a:blip r:embed="rId2"/>
          <a:stretch/>
        </p:blipFill>
        <p:spPr>
          <a:xfrm>
            <a:off x="5148000" y="1484640"/>
            <a:ext cx="1128240" cy="542520"/>
          </a:xfrm>
          <a:prstGeom prst="rect">
            <a:avLst/>
          </a:prstGeom>
          <a:ln>
            <a:noFill/>
          </a:ln>
        </p:spPr>
      </p:pic>
      <p:sp>
        <p:nvSpPr>
          <p:cNvPr id="144" name="CustomShape 4"/>
          <p:cNvSpPr/>
          <p:nvPr/>
        </p:nvSpPr>
        <p:spPr>
          <a:xfrm>
            <a:off x="432000" y="2061000"/>
            <a:ext cx="453564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Заместитель председателя комиссии: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45" name="CustomShape 5"/>
          <p:cNvSpPr/>
          <p:nvPr/>
        </p:nvSpPr>
        <p:spPr>
          <a:xfrm>
            <a:off x="467640" y="4725000"/>
            <a:ext cx="6264000" cy="82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эвакуирует избирателей из помещения для голосования совместно с другими членами комиссии; обеспечивает охрану эвакуированного оборудования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46" name="Рисунок 37" descr=""/>
          <p:cNvPicPr/>
          <p:nvPr/>
        </p:nvPicPr>
        <p:blipFill>
          <a:blip r:embed="rId3"/>
          <a:stretch/>
        </p:blipFill>
        <p:spPr>
          <a:xfrm>
            <a:off x="72000" y="2088000"/>
            <a:ext cx="359280" cy="359280"/>
          </a:xfrm>
          <a:prstGeom prst="rect">
            <a:avLst/>
          </a:prstGeom>
          <a:ln>
            <a:noFill/>
          </a:ln>
        </p:spPr>
      </p:pic>
      <p:pic>
        <p:nvPicPr>
          <p:cNvPr id="147" name="Рисунок 38" descr=""/>
          <p:cNvPicPr/>
          <p:nvPr/>
        </p:nvPicPr>
        <p:blipFill>
          <a:blip r:embed="rId4"/>
          <a:stretch/>
        </p:blipFill>
        <p:spPr>
          <a:xfrm>
            <a:off x="107640" y="116640"/>
            <a:ext cx="315720" cy="396360"/>
          </a:xfrm>
          <a:prstGeom prst="rect">
            <a:avLst/>
          </a:prstGeom>
          <a:ln>
            <a:noFill/>
          </a:ln>
        </p:spPr>
      </p:pic>
      <p:sp>
        <p:nvSpPr>
          <p:cNvPr id="148" name="CustomShape 6"/>
          <p:cNvSpPr/>
          <p:nvPr/>
        </p:nvSpPr>
        <p:spPr>
          <a:xfrm>
            <a:off x="395640" y="2565000"/>
            <a:ext cx="6192000" cy="85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обеспечивает заклеивание и опечатывание прорезей ящиков для голосования (КОИБ), обеспечивает целостность наклеек (пломб);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latin typeface="Arial"/>
            </a:endParaRPr>
          </a:p>
        </p:txBody>
      </p:sp>
      <p:pic>
        <p:nvPicPr>
          <p:cNvPr id="149" name="Рисунок 40" descr=""/>
          <p:cNvPicPr/>
          <p:nvPr/>
        </p:nvPicPr>
        <p:blipFill>
          <a:blip r:embed="rId5"/>
          <a:stretch/>
        </p:blipFill>
        <p:spPr>
          <a:xfrm>
            <a:off x="6588360" y="2349000"/>
            <a:ext cx="1657800" cy="1229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0" name="Рисунок 41" descr=""/>
          <p:cNvPicPr/>
          <p:nvPr/>
        </p:nvPicPr>
        <p:blipFill>
          <a:blip r:embed="rId6"/>
          <a:stretch/>
        </p:blipFill>
        <p:spPr>
          <a:xfrm>
            <a:off x="539640" y="3141000"/>
            <a:ext cx="701280" cy="989640"/>
          </a:xfrm>
          <a:prstGeom prst="rect">
            <a:avLst/>
          </a:prstGeom>
          <a:ln>
            <a:noFill/>
          </a:ln>
        </p:spPr>
      </p:pic>
      <p:sp>
        <p:nvSpPr>
          <p:cNvPr id="151" name="CustomShape 7"/>
          <p:cNvSpPr/>
          <p:nvPr/>
        </p:nvSpPr>
        <p:spPr>
          <a:xfrm>
            <a:off x="1547640" y="3429000"/>
            <a:ext cx="5688000" cy="82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эвакуирует технологическое оборудование (стационарные и переносные ящики), материальные ценности на безопасное расстояние;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52" name="Рисунок 43" descr=""/>
          <p:cNvPicPr/>
          <p:nvPr/>
        </p:nvPicPr>
        <p:blipFill>
          <a:blip r:embed="rId7"/>
          <a:stretch/>
        </p:blipFill>
        <p:spPr>
          <a:xfrm>
            <a:off x="5652000" y="5301360"/>
            <a:ext cx="2070360" cy="1361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061B7862-064E-46B4-9672-61DE12F0E8E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432000" y="108000"/>
            <a:ext cx="287928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Секретарь комиссии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251640" y="548640"/>
            <a:ext cx="7056000" cy="203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 algn="just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эвакуирует избирательную документацию (</a:t>
            </a:r>
            <a:r>
              <a:rPr b="0" i="1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печать УИК, избирательные бюллетени, список избирателей, реестр заявлений избирателей о предоставлении им возможности проголосовать вне помещения для голосования, ведомость выдачи членам участковой избирательной комиссии с правом решающего голоса избирательных бюллетеней, бланки документов (журналы работы УИК))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жалобы и обращения граждан, ключи от несгораемых шкафов, в которых хранятся избирательные документы из помещения для голосования, помещения избирательной комиссии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56" name="Рисунок 21" descr=""/>
          <p:cNvPicPr/>
          <p:nvPr/>
        </p:nvPicPr>
        <p:blipFill>
          <a:blip r:embed="rId1"/>
          <a:stretch/>
        </p:blipFill>
        <p:spPr>
          <a:xfrm>
            <a:off x="7668360" y="692640"/>
            <a:ext cx="1104840" cy="1267920"/>
          </a:xfrm>
          <a:prstGeom prst="rect">
            <a:avLst/>
          </a:prstGeom>
          <a:ln>
            <a:noFill/>
          </a:ln>
        </p:spPr>
      </p:pic>
      <p:sp>
        <p:nvSpPr>
          <p:cNvPr id="157" name="CustomShape 4"/>
          <p:cNvSpPr/>
          <p:nvPr/>
        </p:nvSpPr>
        <p:spPr>
          <a:xfrm>
            <a:off x="395640" y="2853000"/>
            <a:ext cx="3815640" cy="36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5"/>
          <p:cNvSpPr/>
          <p:nvPr/>
        </p:nvSpPr>
        <p:spPr>
          <a:xfrm>
            <a:off x="432000" y="2781000"/>
            <a:ext cx="287928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Члены комиссии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59" name="CustomShape 6"/>
          <p:cNvSpPr/>
          <p:nvPr/>
        </p:nvSpPr>
        <p:spPr>
          <a:xfrm>
            <a:off x="252000" y="3204000"/>
            <a:ext cx="6407640" cy="82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сдают книги списка избирателей секретарю, обеспечивают личную сохранность избирательных бюллетеней, полученных для голосования у секретаря ранее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60" name="CustomShape 7"/>
          <p:cNvSpPr/>
          <p:nvPr/>
        </p:nvSpPr>
        <p:spPr>
          <a:xfrm>
            <a:off x="2843640" y="4032000"/>
            <a:ext cx="5112000" cy="85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8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организуют передвижение эвакуируемых людей по безопасным путям эвакуации к эвакуационным выходам и к месту сбора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61" name="CustomShape 8"/>
          <p:cNvSpPr/>
          <p:nvPr/>
        </p:nvSpPr>
        <p:spPr>
          <a:xfrm>
            <a:off x="252000" y="4968000"/>
            <a:ext cx="6264000" cy="85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8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обеспечивают прекращение доступа избирателей в помещения для голосования, информируют прибывающих избирателей о возникшей на избирательном участке чрезвычайной ситуации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62" name="CustomShape 9"/>
          <p:cNvSpPr/>
          <p:nvPr/>
        </p:nvSpPr>
        <p:spPr>
          <a:xfrm>
            <a:off x="252000" y="5868000"/>
            <a:ext cx="8352360" cy="5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3399"/>
              </a:buClr>
              <a:buFont typeface="Wingdings" charset="2"/>
              <a:buChar char=""/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 указанию председателя обеспечивают перемещение оборудования, документации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резервное помещение для голосования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63" name="Рисунок 30" descr=""/>
          <p:cNvPicPr/>
          <p:nvPr/>
        </p:nvPicPr>
        <p:blipFill>
          <a:blip r:embed="rId2"/>
          <a:stretch/>
        </p:blipFill>
        <p:spPr>
          <a:xfrm>
            <a:off x="899640" y="4032000"/>
            <a:ext cx="1511280" cy="1007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4" name="Рисунок 31" descr=""/>
          <p:cNvPicPr/>
          <p:nvPr/>
        </p:nvPicPr>
        <p:blipFill>
          <a:blip r:embed="rId3"/>
          <a:stretch/>
        </p:blipFill>
        <p:spPr>
          <a:xfrm>
            <a:off x="72000" y="116640"/>
            <a:ext cx="431280" cy="478440"/>
          </a:xfrm>
          <a:prstGeom prst="rect">
            <a:avLst/>
          </a:prstGeom>
          <a:ln>
            <a:noFill/>
          </a:ln>
        </p:spPr>
      </p:pic>
      <p:pic>
        <p:nvPicPr>
          <p:cNvPr id="165" name="Рисунок 33" descr=""/>
          <p:cNvPicPr/>
          <p:nvPr/>
        </p:nvPicPr>
        <p:blipFill>
          <a:blip r:embed="rId4"/>
          <a:stretch/>
        </p:blipFill>
        <p:spPr>
          <a:xfrm>
            <a:off x="2771640" y="2565000"/>
            <a:ext cx="1388880" cy="722160"/>
          </a:xfrm>
          <a:prstGeom prst="rect">
            <a:avLst/>
          </a:prstGeom>
          <a:ln>
            <a:noFill/>
          </a:ln>
        </p:spPr>
      </p:pic>
      <p:pic>
        <p:nvPicPr>
          <p:cNvPr id="166" name="Рисунок 35" descr=""/>
          <p:cNvPicPr/>
          <p:nvPr/>
        </p:nvPicPr>
        <p:blipFill>
          <a:blip r:embed="rId5"/>
          <a:stretch/>
        </p:blipFill>
        <p:spPr>
          <a:xfrm>
            <a:off x="6732360" y="4581000"/>
            <a:ext cx="2070360" cy="1361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Рисунок 37" descr=""/>
          <p:cNvPicPr/>
          <p:nvPr/>
        </p:nvPicPr>
        <p:blipFill>
          <a:blip r:embed="rId1"/>
          <a:stretch/>
        </p:blipFill>
        <p:spPr>
          <a:xfrm>
            <a:off x="6048360" y="1347840"/>
            <a:ext cx="2951640" cy="1388160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  <p:pic>
        <p:nvPicPr>
          <p:cNvPr id="168" name="Рисунок 36" descr=""/>
          <p:cNvPicPr/>
          <p:nvPr/>
        </p:nvPicPr>
        <p:blipFill>
          <a:blip r:embed="rId2"/>
          <a:stretch/>
        </p:blipFill>
        <p:spPr>
          <a:xfrm>
            <a:off x="7920720" y="72000"/>
            <a:ext cx="1151280" cy="1151280"/>
          </a:xfrm>
          <a:prstGeom prst="rect">
            <a:avLst/>
          </a:prstGeom>
          <a:ln>
            <a:noFill/>
          </a:ln>
        </p:spPr>
      </p:pic>
      <p:sp>
        <p:nvSpPr>
          <p:cNvPr id="169" name="CustomShape 1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EEC62365-093A-420F-B08B-943893E977A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756000" y="188640"/>
            <a:ext cx="71280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Комиссия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осуществляет эвакуацию в резервное помещение для голосования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71" name="Рисунок 33" descr=""/>
          <p:cNvPicPr/>
          <p:nvPr/>
        </p:nvPicPr>
        <p:blipFill>
          <a:blip r:embed="rId3"/>
          <a:stretch/>
        </p:blipFill>
        <p:spPr>
          <a:xfrm>
            <a:off x="323640" y="116640"/>
            <a:ext cx="467280" cy="467280"/>
          </a:xfrm>
          <a:prstGeom prst="rect">
            <a:avLst/>
          </a:prstGeom>
          <a:ln>
            <a:noFill/>
          </a:ln>
        </p:spPr>
      </p:pic>
      <p:pic>
        <p:nvPicPr>
          <p:cNvPr id="172" name="Рисунок 34" descr=""/>
          <p:cNvPicPr/>
          <p:nvPr/>
        </p:nvPicPr>
        <p:blipFill>
          <a:blip r:embed="rId4"/>
          <a:stretch/>
        </p:blipFill>
        <p:spPr>
          <a:xfrm>
            <a:off x="323640" y="720000"/>
            <a:ext cx="488880" cy="488880"/>
          </a:xfrm>
          <a:prstGeom prst="rect">
            <a:avLst/>
          </a:prstGeom>
          <a:ln>
            <a:noFill/>
          </a:ln>
        </p:spPr>
      </p:pic>
      <p:sp>
        <p:nvSpPr>
          <p:cNvPr id="173" name="CustomShape 3"/>
          <p:cNvSpPr/>
          <p:nvPr/>
        </p:nvSpPr>
        <p:spPr>
          <a:xfrm>
            <a:off x="756000" y="720000"/>
            <a:ext cx="7919640" cy="179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резервном помещении комиссия принимает решение о возобновлении процедуры голосования. </a:t>
            </a:r>
            <a:r>
              <a:rPr b="0" lang="ru-RU" sz="1600" spc="-1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Производит: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снятие наклеек (пломб) с прорезей ящиков для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голосования;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выдачу книг списка избирателей;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сверку количества избирательных бюллетеней у членов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участковой избирательной комиссии.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74" name="CustomShape 4"/>
          <p:cNvSpPr/>
          <p:nvPr/>
        </p:nvSpPr>
        <p:spPr>
          <a:xfrm>
            <a:off x="395640" y="2925000"/>
            <a:ext cx="7848000" cy="82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В дальнейшем может быть принято должностным лицом распоряжение о возвращении в помещение для голосования (из резервного помещения).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3399"/>
                </a:solidFill>
                <a:latin typeface="Times New Roman"/>
                <a:ea typeface="Times New Roman"/>
              </a:rPr>
              <a:t>Об этом комиссией также принимается решение.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75" name="CustomShape 5"/>
          <p:cNvSpPr/>
          <p:nvPr/>
        </p:nvSpPr>
        <p:spPr>
          <a:xfrm>
            <a:off x="467640" y="4005000"/>
            <a:ext cx="8352360" cy="106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i="1" lang="ru-RU" sz="1600" spc="-1" strike="noStrike" u="sng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В случае отсутствия решения об эвакуации в резервное помещение: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 u="sng">
                <a:solidFill>
                  <a:srgbClr val="003399"/>
                </a:solidFill>
                <a:uFillTx/>
                <a:latin typeface="Times New Roman"/>
                <a:ea typeface="Times New Roman"/>
              </a:rPr>
              <a:t>Комиссия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принимает решение о приостановлении процедуры голосовании в помещении для голосования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76" name="CustomShape 6"/>
          <p:cNvSpPr/>
          <p:nvPr/>
        </p:nvSpPr>
        <p:spPr>
          <a:xfrm>
            <a:off x="467640" y="5085360"/>
            <a:ext cx="7560000" cy="5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проводит мероприятия по эвакуации из помещения для голосования, в соответствии с распределением обязанностей.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77" name="CustomShape 7"/>
          <p:cNvSpPr/>
          <p:nvPr/>
        </p:nvSpPr>
        <p:spPr>
          <a:xfrm>
            <a:off x="468000" y="5805360"/>
            <a:ext cx="7919640" cy="82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после обследования избирательного участка и получения информации об отсутствии угрозы комиссия принимает решение о возращении в помещение участковой избирательной комиссии и возобновлении процедуры голосования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78" name="Рисунок 46" descr=""/>
          <p:cNvPicPr/>
          <p:nvPr/>
        </p:nvPicPr>
        <p:blipFill>
          <a:blip r:embed="rId5"/>
          <a:stretch/>
        </p:blipFill>
        <p:spPr>
          <a:xfrm>
            <a:off x="251640" y="4653000"/>
            <a:ext cx="215280" cy="215280"/>
          </a:xfrm>
          <a:prstGeom prst="rect">
            <a:avLst/>
          </a:prstGeom>
          <a:ln>
            <a:noFill/>
          </a:ln>
        </p:spPr>
      </p:pic>
      <p:pic>
        <p:nvPicPr>
          <p:cNvPr id="179" name="Рисунок 48" descr=""/>
          <p:cNvPicPr/>
          <p:nvPr/>
        </p:nvPicPr>
        <p:blipFill>
          <a:blip r:embed="rId6"/>
          <a:stretch/>
        </p:blipFill>
        <p:spPr>
          <a:xfrm>
            <a:off x="251640" y="5157360"/>
            <a:ext cx="259920" cy="259920"/>
          </a:xfrm>
          <a:prstGeom prst="rect">
            <a:avLst/>
          </a:prstGeom>
          <a:ln>
            <a:noFill/>
          </a:ln>
        </p:spPr>
      </p:pic>
      <p:pic>
        <p:nvPicPr>
          <p:cNvPr id="180" name="Рисунок 50" descr=""/>
          <p:cNvPicPr/>
          <p:nvPr/>
        </p:nvPicPr>
        <p:blipFill>
          <a:blip r:embed="rId7"/>
          <a:stretch/>
        </p:blipFill>
        <p:spPr>
          <a:xfrm>
            <a:off x="252000" y="5949360"/>
            <a:ext cx="259920" cy="259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249300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376092"/>
                </a:solidFill>
                <a:latin typeface="Calibri"/>
              </a:rPr>
              <a:t>Успешной работы!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06251669-BDDA-4F50-BA3B-9C0E3DC53F6C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pic>
        <p:nvPicPr>
          <p:cNvPr id="183" name="Picture 6" descr=""/>
          <p:cNvPicPr/>
          <p:nvPr/>
        </p:nvPicPr>
        <p:blipFill>
          <a:blip r:embed="rId1"/>
          <a:srcRect l="4473" t="33135" r="54304" b="33880"/>
          <a:stretch/>
        </p:blipFill>
        <p:spPr>
          <a:xfrm>
            <a:off x="869040" y="2493000"/>
            <a:ext cx="570960" cy="55656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7918</TotalTime>
  <Application>LibreOffice/6.0.7.3$Linux_X86_64 LibreOffice_project/00m0$Build-3</Application>
  <Words>531</Words>
  <Paragraphs>50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2022-03-28T08:04:17Z</dcterms:created>
  <dc:creator>Барац Светлана Вячеславовна</dc:creator>
  <dc:description/>
  <dc:language>ru-RU</dc:language>
  <cp:lastModifiedBy/>
  <dcterms:modified xsi:type="dcterms:W3CDTF">2022-08-24T10:57:32Z</dcterms:modified>
  <cp:revision>716</cp:revision>
  <dc:subject/>
  <dc:title>Секция  «Мобильный избиратель»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