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74" r:id="rId4"/>
    <p:sldId id="270" r:id="rId5"/>
    <p:sldId id="272" r:id="rId6"/>
    <p:sldId id="271" r:id="rId7"/>
    <p:sldId id="259" r:id="rId8"/>
    <p:sldId id="275" r:id="rId9"/>
    <p:sldId id="276" r:id="rId10"/>
    <p:sldId id="277" r:id="rId11"/>
    <p:sldId id="278" r:id="rId12"/>
    <p:sldId id="279" r:id="rId13"/>
    <p:sldId id="280" r:id="rId14"/>
    <p:sldId id="294" r:id="rId15"/>
    <p:sldId id="281" r:id="rId16"/>
    <p:sldId id="283" r:id="rId17"/>
    <p:sldId id="284" r:id="rId18"/>
    <p:sldId id="282" r:id="rId19"/>
    <p:sldId id="268" r:id="rId20"/>
    <p:sldId id="290" r:id="rId21"/>
    <p:sldId id="291" r:id="rId22"/>
    <p:sldId id="292" r:id="rId23"/>
    <p:sldId id="293" r:id="rId24"/>
    <p:sldId id="285" r:id="rId25"/>
    <p:sldId id="286" r:id="rId26"/>
    <p:sldId id="295" r:id="rId27"/>
    <p:sldId id="289" r:id="rId28"/>
  </p:sldIdLst>
  <p:sldSz cx="9144000" cy="6858000" type="screen4x3"/>
  <p:notesSz cx="6858000" cy="9144000"/>
  <p:embeddedFontLst>
    <p:embeddedFont>
      <p:font typeface="Franklin Gothic Demi" charset="0"/>
      <p:regular r:id="rId30"/>
      <p:italic r:id="rId31"/>
    </p:embeddedFont>
    <p:embeddedFont>
      <p:font typeface="Franklin Gothic Medium" pitchFamily="34" charset="0"/>
      <p:regular r:id="rId32"/>
      <p: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Liberation Serif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7B9"/>
    <a:srgbClr val="FF99CC"/>
    <a:srgbClr val="FF0066"/>
    <a:srgbClr val="B3EBFF"/>
    <a:srgbClr val="0BB544"/>
    <a:srgbClr val="FF6699"/>
    <a:srgbClr val="CCFFFF"/>
    <a:srgbClr val="FFFF99"/>
    <a:srgbClr val="69D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E4FFE-80AC-4A9D-95E8-C5D442C4993E}" type="datetimeFigureOut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8ACA8-0000-4C47-B593-2E8D15C299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526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BE71-F5B8-44EC-B6E7-0587EEB80D24}" type="datetime1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424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02C-EBC5-41E5-9E3A-64FDC70473B2}" type="datetime1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190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8756-C86E-4AFF-83F2-406D37380EA7}" type="datetime1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358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4DA6-BB69-43E9-8CDA-03C98B3B6981}" type="datetime1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462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0366-1B98-473E-BAAB-5B49E1C96448}" type="datetime1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313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5FB6-A7BC-4ECD-A067-E0DAFD308356}" type="datetime1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38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1E6E-2C77-4DDB-BE2F-472FDB50E0C5}" type="datetime1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125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E33-1EE6-466E-9617-C0DFE8C3AFA2}" type="datetime1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41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1B32-AC2A-4970-9A2E-042C2F6596EB}" type="datetime1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989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EF2D-BEBF-4D57-B4AB-339A6A180E77}" type="datetime1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548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F85B-4075-4E46-B239-F151C16E56CA}" type="datetime1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886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9978-4A53-48C9-8BDE-0ABF80B124EA}" type="datetime1">
              <a:rPr lang="ru-RU" smtClean="0"/>
              <a:pPr/>
              <a:t>25.08.2022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18F4-123D-4931-BAC3-2678AB6EC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961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ПОРЯДОК</a:t>
            </a:r>
            <a:br>
              <a:rPr lang="ru-RU" sz="20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составления, уточнения и использования списков избирателей </a:t>
            </a:r>
            <a:br>
              <a:rPr lang="ru-RU" sz="20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на выборах Губернатора Свердловской области и на совмещенных с ними выборах в органы местного самоуправления 11 сентября 2022 года</a:t>
            </a:r>
            <a:endParaRPr lang="ru-RU" sz="20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6400800" cy="600472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9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b="1" dirty="0" smtClean="0">
                <a:solidFill>
                  <a:srgbClr val="2907B9"/>
                </a:solidFill>
              </a:rPr>
              <a:t>ДО ДНЯ ГОЛОСОВАНИЯ </a:t>
            </a:r>
            <a:br>
              <a:rPr lang="ru-RU" sz="1600" b="1" dirty="0" smtClean="0">
                <a:solidFill>
                  <a:srgbClr val="2907B9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с 31.08.2022 до 18.00 ч. 10.09.2022</a:t>
            </a:r>
            <a:r>
              <a:rPr lang="ru-RU" sz="1600" b="1" dirty="0" smtClean="0">
                <a:solidFill>
                  <a:srgbClr val="2907B9"/>
                </a:solidFill>
              </a:rPr>
              <a:t/>
            </a:r>
            <a:br>
              <a:rPr lang="ru-RU" sz="1600" b="1" dirty="0" smtClean="0">
                <a:solidFill>
                  <a:srgbClr val="2907B9"/>
                </a:solidFill>
              </a:rPr>
            </a:br>
            <a:r>
              <a:rPr lang="ru-RU" sz="1600" b="1" dirty="0" smtClean="0">
                <a:solidFill>
                  <a:srgbClr val="2907B9"/>
                </a:solidFill>
              </a:rPr>
              <a:t>ИСКЛЮЧЕНИЕ ИЗ СПИСКА</a:t>
            </a:r>
            <a:endParaRPr lang="ru-RU" sz="1600" dirty="0">
              <a:solidFill>
                <a:srgbClr val="2907B9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764704"/>
          <a:ext cx="9144000" cy="5181208"/>
        </p:xfrm>
        <a:graphic>
          <a:graphicData uri="http://schemas.openxmlformats.org/drawingml/2006/table">
            <a:tbl>
              <a:tblPr/>
              <a:tblGrid>
                <a:gridCol w="290197"/>
                <a:gridCol w="321718"/>
                <a:gridCol w="1295789"/>
                <a:gridCol w="936104"/>
                <a:gridCol w="1368152"/>
                <a:gridCol w="936104"/>
                <a:gridCol w="1224136"/>
                <a:gridCol w="1302801"/>
                <a:gridCol w="1468999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 отметки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</a:t>
                      </a: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</a:t>
                      </a:r>
                      <a:r>
                        <a:rPr lang="ru-RU" sz="600" b="1" cap="all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ОТЧЕСТВО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ВОЗРАСТЕ 18 лет –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ДЕНЬ И МЕСЯЦ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рождения)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Серия и номер (НОМЕР) паспорта или документа, заменяющего паспорт гражданина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избирателя ЗА </a:t>
                      </a:r>
                      <a:r>
                        <a:rPr lang="ru-RU" sz="600" b="1" cap="all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полученный избирательный бюллетень </a:t>
                      </a: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 </a:t>
                      </a:r>
                      <a:r>
                        <a:rPr lang="ru-RU" sz="600" b="1" cap="all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Выборках </a:t>
                      </a: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губернатора свердловской области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ЧЛЕНА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ИЗБИРАТЕЛЬНОЙ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КОМИССИИ, ВЫДАВШЕГО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ИЗБИРАТЕЛЬНЫЙ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БЮЛЛЕТЕНЬ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Особые отметки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отчество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 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Исключен в связи со смертью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Дата внесения записи, фамилия и инициалы члена УИК, подпись председателя УИК, дата заверения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отчество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 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Исключен в связи со снятием с регистрации по месту жительства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Дата внесения записи, фамилия и инициалы члена УИК, подпись председателя УИК, дата заверения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отчество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 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Исключен в связи с призывом на военную службу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Дата внесения записи, фамилия и инициалы члена УИК, подпись председателя УИК, дата заверения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отчество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 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Исключен в связи с признанием судом недееспособным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Дата внесения записи, фамилия и инициалы члена УИК, подпись председателя УИК, дата заверения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отчество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 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Исключен в связи с отбыванием наказания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 местах лишения свободы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Дата внесения записи, фамилия и инициалы члена УИК, подпись председателя УИК, дата заверения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отчество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 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Исключен в связи с выбытием из места временного пребывания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Дата внесения записи, фамилия и инициалы члена УИК, подпись председателя УИК, дата заверения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отчество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 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Исключен в связи с включением по месту временного пребывания на избирательном участке № _____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Дата внесения записи, фамилия и инициалы члена УИК, подпись председателя УИК, дата заверения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отчество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 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Исключен в связи с подачей заявления о голосовании по месту нахождения на участке №____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Дата внесения записи, фамилия и инициалы члена УИК, подпись председателя УИК, дата заверения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отчество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trike="sngStrike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 </a:t>
                      </a: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Изменились данные избирателя. Включен дополнительно под №______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Дата внесения записи, фамилия и инициалы члена УИК, подпись председателя УИК, дата заверения</a:t>
                      </a: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b="1" dirty="0" smtClean="0">
                <a:solidFill>
                  <a:srgbClr val="2907B9"/>
                </a:solidFill>
              </a:rPr>
              <a:t>ДО ДНЯ ГОЛОСОВАНИЯ </a:t>
            </a:r>
            <a:br>
              <a:rPr lang="ru-RU" sz="1600" b="1" dirty="0" smtClean="0">
                <a:solidFill>
                  <a:srgbClr val="2907B9"/>
                </a:solidFill>
              </a:rPr>
            </a:br>
            <a:r>
              <a:rPr lang="ru-RU" sz="1600" b="1" dirty="0" smtClean="0">
                <a:solidFill>
                  <a:srgbClr val="FF0066"/>
                </a:solidFill>
              </a:rPr>
              <a:t>ВКЛЮЧЕНИЕ ИЗБИРАТЕЛЯ В СПИСОК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692696"/>
            <a:ext cx="9144000" cy="54006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600" dirty="0" smtClean="0">
                <a:solidFill>
                  <a:srgbClr val="2907B9"/>
                </a:solidFill>
              </a:rPr>
              <a:t>На основании письменного заявления избирателя о включении его в список избирателей, об ошибке или неточности в сведениях о нем, внесенных в список избирателей. </a:t>
            </a:r>
          </a:p>
          <a:p>
            <a:pPr indent="457200" algn="just"/>
            <a:r>
              <a:rPr lang="ru-RU" sz="1600" dirty="0" smtClean="0">
                <a:solidFill>
                  <a:srgbClr val="2907B9"/>
                </a:solidFill>
              </a:rPr>
              <a:t>Заявление рассматривается участковой комиссией в течение 24 часов, а в день голосования – в течение двух часов с момента обращения, но не позднее момента окончания голосования.</a:t>
            </a:r>
          </a:p>
          <a:p>
            <a:pPr indent="457200" algn="just"/>
            <a:r>
              <a:rPr lang="ru-RU" sz="1600" dirty="0" smtClean="0">
                <a:solidFill>
                  <a:srgbClr val="2907B9"/>
                </a:solidFill>
              </a:rPr>
              <a:t>Участковая комиссия устраняет ошибку либо неточность в списке, при наличии оснований своим решением включает избирателя в список по заявлению и при предъявлении паспорта с отметкой о регистрации по месту жительства на территории соответствующего избирательного участка. </a:t>
            </a:r>
          </a:p>
          <a:p>
            <a:pPr indent="457200" algn="just"/>
            <a:r>
              <a:rPr lang="ru-RU" sz="1600" dirty="0" smtClean="0">
                <a:solidFill>
                  <a:srgbClr val="2907B9"/>
                </a:solidFill>
              </a:rPr>
              <a:t>При этом участковая комиссия должна проверить, что избиратель: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2907B9"/>
                </a:solidFill>
              </a:rPr>
              <a:t>не включен в список избирателей на другом избирательном участке (по отметке в списке избирателей «Включен в список избирателей на избирательном участке №»);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2907B9"/>
                </a:solidFill>
              </a:rPr>
              <a:t>не признан судом недееспособным;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2907B9"/>
                </a:solidFill>
              </a:rPr>
              <a:t>не снят с регистрационного учета по месту жительства в судебном порядке.</a:t>
            </a:r>
          </a:p>
          <a:p>
            <a:pPr indent="457200" algn="just"/>
            <a:endParaRPr lang="ru-RU" sz="1600" dirty="0" smtClean="0">
              <a:solidFill>
                <a:srgbClr val="2907B9"/>
              </a:solidFill>
            </a:endParaRPr>
          </a:p>
          <a:p>
            <a:pPr indent="457200" algn="just"/>
            <a:r>
              <a:rPr lang="ru-RU" sz="1600" dirty="0" smtClean="0">
                <a:solidFill>
                  <a:srgbClr val="2907B9"/>
                </a:solidFill>
              </a:rPr>
              <a:t>При уточнении территориальной комиссией данных об избирателях уполномоченные органы должны ответить на запрос территориальной комиссии в установленные законом сроки.</a:t>
            </a:r>
          </a:p>
          <a:p>
            <a:pPr indent="457200"/>
            <a:r>
              <a:rPr lang="ru-RU" sz="1000" dirty="0" smtClean="0">
                <a:solidFill>
                  <a:srgbClr val="2907B9"/>
                </a:solidFill>
              </a:rPr>
              <a:t>в пятидневный срок; не позднее дня, предшествующего дню голосования (не позднее 10 сентября 2022 года) (досрочного голосования), если обращение получено за пять и менее дней до дня голосования (начиная с 5 сентября 2022 года); незамедлительно, если обращение получено в дни голосования (досрочного голосования).</a:t>
            </a:r>
          </a:p>
          <a:p>
            <a:pPr algn="ctr"/>
            <a:endParaRPr lang="ru-RU" dirty="0">
              <a:solidFill>
                <a:srgbClr val="2907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oc00207320220804164914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980728"/>
            <a:ext cx="4752528" cy="336010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b="1" dirty="0" smtClean="0">
                <a:solidFill>
                  <a:srgbClr val="2907B9"/>
                </a:solidFill>
              </a:rPr>
              <a:t>ДО ДНЯ ГОЛОСОВАНИЯ 10.09.2022 до 18.00 ч. </a:t>
            </a:r>
            <a:br>
              <a:rPr lang="ru-RU" sz="1600" b="1" dirty="0" smtClean="0">
                <a:solidFill>
                  <a:srgbClr val="2907B9"/>
                </a:solidFill>
              </a:rPr>
            </a:br>
            <a:r>
              <a:rPr lang="ru-RU" sz="1600" b="1" dirty="0" smtClean="0">
                <a:solidFill>
                  <a:srgbClr val="2907B9"/>
                </a:solidFill>
              </a:rPr>
              <a:t>«Мобильный избиратель»</a:t>
            </a:r>
            <a:endParaRPr lang="ru-RU" sz="1600" dirty="0">
              <a:solidFill>
                <a:srgbClr val="2907B9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4221088"/>
          <a:ext cx="8853803" cy="1508368"/>
        </p:xfrm>
        <a:graphic>
          <a:graphicData uri="http://schemas.openxmlformats.org/drawingml/2006/table">
            <a:tbl>
              <a:tblPr/>
              <a:tblGrid>
                <a:gridCol w="321718"/>
                <a:gridCol w="1295789"/>
                <a:gridCol w="936104"/>
                <a:gridCol w="1512168"/>
                <a:gridCol w="792088"/>
                <a:gridCol w="1224136"/>
                <a:gridCol w="1302801"/>
                <a:gridCol w="1468999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60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lang="ru-RU" sz="6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</a:t>
                      </a:r>
                      <a:r>
                        <a:rPr lang="ru-RU" sz="600" b="1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ОТЧЕСТВО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ВОЗРАСТЕ 18 лет –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ДЕНЬ И МЕСЯЦ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рождения)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Серия и номер (НОМЕР) паспорта или документа, заменяющего паспорт гражданина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избирателя ЗА полученный избирательный бюллетень на Выборках губернатора свердловской области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ЧЛЕНА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ИЗБИРАТЕЛЬНОЙ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КОМИССИИ, ВЫДАВШЕГО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ИЗБИРАТЕЛЬНЫЙ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БЮЛЛЕТЕНЬ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Особые отметки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trike="sngStrike" dirty="0" smtClean="0">
                          <a:latin typeface="Liberation Serif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trike="sngStrike" dirty="0" smtClean="0">
                          <a:latin typeface="Liberation Serif"/>
                          <a:ea typeface="Times New Roman"/>
                          <a:cs typeface="Times New Roman"/>
                        </a:rPr>
                        <a:t>Анисимов Сергей Иванович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1100" strike="sngStrike" dirty="0" smtClean="0">
                          <a:latin typeface="Liberation Serif"/>
                          <a:ea typeface="Times New Roman"/>
                          <a:cs typeface="Times New Roman"/>
                        </a:rPr>
                        <a:t>1963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trike="sngStrike" dirty="0" smtClean="0">
                          <a:latin typeface="Liberation Serif"/>
                          <a:ea typeface="Times New Roman"/>
                          <a:cs typeface="Times New Roman"/>
                        </a:rPr>
                        <a:t>Малышева, д. 8, кв. 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Liberation Serif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Исключен в связи с подачей заявления о голосовании по месту нахождения на участке № 2515</a:t>
                      </a:r>
                      <a:endParaRPr lang="ru-RU" sz="1400" i="1" dirty="0">
                        <a:solidFill>
                          <a:srgbClr val="2907B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10.09.2022,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Иванов И.И., </a:t>
                      </a:r>
                      <a:br>
                        <a:rPr lang="ru-RU" sz="1100" i="1" kern="1200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</a:br>
                      <a:r>
                        <a:rPr lang="ru-RU" sz="1100" i="1" kern="1200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Петрова, 10.09.2022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48680"/>
            <a:ext cx="86409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Избиратель исключается из списка на основании </a:t>
            </a:r>
            <a:r>
              <a:rPr lang="ru-RU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Реестра </a:t>
            </a:r>
            <a:r>
              <a:rPr lang="ru-RU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избирателей, подлежащих исключению из списка избирателей по месту жительства</a:t>
            </a:r>
            <a:endParaRPr lang="ru-RU" dirty="0">
              <a:solidFill>
                <a:srgbClr val="2907B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8640960" cy="36933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Образец записи в списке избирателей</a:t>
            </a:r>
            <a:endParaRPr lang="ru-RU" dirty="0">
              <a:solidFill>
                <a:srgbClr val="2907B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b="1" dirty="0" smtClean="0">
                <a:solidFill>
                  <a:srgbClr val="2907B9"/>
                </a:solidFill>
              </a:rPr>
              <a:t>ДО ДНЯ ГОЛОСОВАНИЯ </a:t>
            </a:r>
            <a:r>
              <a:rPr lang="ru-RU" sz="1600" b="1" dirty="0" smtClean="0">
                <a:solidFill>
                  <a:srgbClr val="FF0000"/>
                </a:solidFill>
              </a:rPr>
              <a:t>10.09.2022 до 18.00 ч. </a:t>
            </a:r>
            <a:r>
              <a:rPr lang="ru-RU" sz="1600" b="1" dirty="0" smtClean="0">
                <a:solidFill>
                  <a:srgbClr val="2907B9"/>
                </a:solidFill>
              </a:rPr>
              <a:t/>
            </a:r>
            <a:br>
              <a:rPr lang="ru-RU" sz="1600" b="1" dirty="0" smtClean="0">
                <a:solidFill>
                  <a:srgbClr val="2907B9"/>
                </a:solidFill>
              </a:rPr>
            </a:br>
            <a:r>
              <a:rPr lang="ru-RU" sz="1600" b="1" dirty="0" smtClean="0">
                <a:solidFill>
                  <a:srgbClr val="2907B9"/>
                </a:solidFill>
              </a:rPr>
              <a:t>«Мобильный избиратель»</a:t>
            </a:r>
            <a:endParaRPr lang="ru-RU" sz="1600" dirty="0">
              <a:solidFill>
                <a:srgbClr val="2907B9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66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Сведения об избирателях, подавших заявления о включении в список избирателей по месту нахождения, передаются в виде </a:t>
            </a:r>
            <a:r>
              <a:rPr lang="ru-RU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книги списка избирателей с титульным листом</a:t>
            </a:r>
            <a:endParaRPr lang="ru-RU" b="1" dirty="0">
              <a:solidFill>
                <a:srgbClr val="2907B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2" name="Рисунок 11" descr="doc00207420220804170230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7164288" cy="5065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4" name="TextBox 13"/>
          <p:cNvSpPr txBox="1"/>
          <p:nvPr/>
        </p:nvSpPr>
        <p:spPr>
          <a:xfrm>
            <a:off x="2339752" y="35010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907B9"/>
                </a:solidFill>
              </a:rPr>
              <a:t>5</a:t>
            </a:r>
            <a:endParaRPr lang="ru-RU" dirty="0">
              <a:solidFill>
                <a:srgbClr val="2907B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35010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907B9"/>
                </a:solidFill>
              </a:rPr>
              <a:t>5</a:t>
            </a:r>
            <a:endParaRPr lang="ru-RU" dirty="0">
              <a:solidFill>
                <a:srgbClr val="2907B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400506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907B9"/>
                </a:solidFill>
              </a:rPr>
              <a:t>1111</a:t>
            </a:r>
            <a:endParaRPr lang="ru-RU" sz="1200" dirty="0">
              <a:solidFill>
                <a:srgbClr val="2907B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155679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63688" y="4221088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2907B9"/>
                </a:solidFill>
              </a:rPr>
              <a:t>Свердловская обл., г. Асбест, ул. Ленина, 17</a:t>
            </a:r>
            <a:endParaRPr lang="ru-RU" sz="1200" i="1" dirty="0">
              <a:solidFill>
                <a:srgbClr val="2907B9"/>
              </a:solidFill>
            </a:endParaRPr>
          </a:p>
        </p:txBody>
      </p:sp>
      <p:pic>
        <p:nvPicPr>
          <p:cNvPr id="21" name="Рисунок 20" descr="две подписи предс и сек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4067944" y="4653136"/>
            <a:ext cx="2448271" cy="5760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15816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2907B9"/>
                </a:solidFill>
              </a:rPr>
              <a:t>15</a:t>
            </a:r>
            <a:endParaRPr lang="ru-RU" i="1" dirty="0">
              <a:solidFill>
                <a:srgbClr val="2907B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1988840"/>
            <a:ext cx="216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2907B9"/>
                </a:solidFill>
              </a:rPr>
              <a:t>1</a:t>
            </a:r>
            <a:endParaRPr lang="ru-RU" sz="1100" dirty="0">
              <a:solidFill>
                <a:srgbClr val="2907B9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1475656" y="5085184"/>
            <a:ext cx="360040" cy="360040"/>
          </a:xfrm>
          <a:prstGeom prst="don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4" grpId="0"/>
      <p:bldP spid="15" grpId="0"/>
      <p:bldP spid="16" grpId="0"/>
      <p:bldP spid="17" grpId="0" animBg="1"/>
      <p:bldP spid="20" grpId="0"/>
      <p:bldP spid="22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b="1" dirty="0" smtClean="0">
                <a:solidFill>
                  <a:srgbClr val="2907B9"/>
                </a:solidFill>
              </a:rPr>
              <a:t>ДО ДНЯ ГОЛОСОВАНИЯ </a:t>
            </a:r>
            <a:r>
              <a:rPr lang="ru-RU" sz="1600" b="1" dirty="0" smtClean="0">
                <a:solidFill>
                  <a:srgbClr val="FF0000"/>
                </a:solidFill>
              </a:rPr>
              <a:t>10.09.2022 до 18.00 ч. </a:t>
            </a:r>
            <a:r>
              <a:rPr lang="ru-RU" sz="1600" b="1" dirty="0" smtClean="0">
                <a:solidFill>
                  <a:srgbClr val="2907B9"/>
                </a:solidFill>
              </a:rPr>
              <a:t/>
            </a:r>
            <a:br>
              <a:rPr lang="ru-RU" sz="1600" b="1" dirty="0" smtClean="0">
                <a:solidFill>
                  <a:srgbClr val="2907B9"/>
                </a:solidFill>
              </a:rPr>
            </a:br>
            <a:r>
              <a:rPr lang="ru-RU" sz="1600" b="1" dirty="0" smtClean="0">
                <a:solidFill>
                  <a:srgbClr val="2907B9"/>
                </a:solidFill>
              </a:rPr>
              <a:t>«Мобильный избиратель»</a:t>
            </a:r>
            <a:endParaRPr lang="ru-RU" sz="1600" dirty="0">
              <a:solidFill>
                <a:srgbClr val="2907B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Обращаю Ваше внимание, что для избирателей, которые: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 имеют постоянной прописки на территории РФ;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имеют регистрацию по месту пребывания на территории Свердловской области не позднее, </a:t>
            </a:r>
            <a:br>
              <a:rPr lang="ru-RU" sz="16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6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чем за три месяца до дня голосования (10 июня 2022 и ранее);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подавших заявление о включение в список по месту нахождения.</a:t>
            </a:r>
          </a:p>
          <a:p>
            <a:pPr marL="342900" indent="-342900"/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особых отметках списка будет проставлена запись: </a:t>
            </a:r>
            <a:r>
              <a:rPr lang="ru-RU" sz="1600" b="1" i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«Проверить активное избирательное право».</a:t>
            </a:r>
          </a:p>
          <a:p>
            <a:endParaRPr lang="ru-RU" sz="1600" b="1" i="1" dirty="0" smtClean="0">
              <a:solidFill>
                <a:srgbClr val="2907B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Для этого участковая комиссия должна попросить избирателя предоставить </a:t>
            </a:r>
            <a:br>
              <a:rPr lang="ru-RU" sz="1600" b="1" i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600" b="1" i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Свидетельство  о регистрации по месту пребывания</a:t>
            </a:r>
            <a:endParaRPr lang="ru-RU" sz="1600" b="1" i="1" dirty="0">
              <a:solidFill>
                <a:srgbClr val="FF0066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7" name="Рисунок 6" descr="свидетельство вр_р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5884" cy="5949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8" name="TextBox 7"/>
          <p:cNvSpPr txBox="1"/>
          <p:nvPr/>
        </p:nvSpPr>
        <p:spPr>
          <a:xfrm>
            <a:off x="2555776" y="2420888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907B9"/>
                </a:solidFill>
              </a:rPr>
              <a:t>10        июня       2022                        10          июня       2028</a:t>
            </a:r>
            <a:endParaRPr lang="ru-RU" dirty="0">
              <a:solidFill>
                <a:srgbClr val="2907B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2420888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907B9"/>
                </a:solidFill>
              </a:rPr>
              <a:t>11        Июня       2022                        10          июня       2028</a:t>
            </a:r>
            <a:endParaRPr lang="ru-RU" dirty="0">
              <a:solidFill>
                <a:srgbClr val="2907B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2996952"/>
            <a:ext cx="7200800" cy="1152128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907B9"/>
                </a:solidFill>
              </a:rPr>
              <a:t>Нет активного избирательного права</a:t>
            </a:r>
            <a:endParaRPr lang="ru-RU" sz="2400" b="1" dirty="0">
              <a:solidFill>
                <a:srgbClr val="2907B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19672" y="2996952"/>
            <a:ext cx="7200800" cy="115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907B9"/>
                </a:solidFill>
              </a:rPr>
              <a:t>Есть активное избирательное право</a:t>
            </a:r>
            <a:endParaRPr lang="ru-RU" sz="2400" b="1" dirty="0">
              <a:solidFill>
                <a:srgbClr val="2907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  <p:bldP spid="9" grpId="0"/>
      <p:bldP spid="10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b="1" dirty="0" smtClean="0">
                <a:solidFill>
                  <a:srgbClr val="2907B9"/>
                </a:solidFill>
              </a:rPr>
              <a:t>ДО ДНЯ ГОЛОСОВАНИЯ </a:t>
            </a:r>
            <a:br>
              <a:rPr lang="ru-RU" sz="1600" b="1" dirty="0" smtClean="0">
                <a:solidFill>
                  <a:srgbClr val="2907B9"/>
                </a:solidFill>
              </a:rPr>
            </a:br>
            <a:r>
              <a:rPr lang="ru-RU" sz="1600" b="1" dirty="0" smtClean="0">
                <a:solidFill>
                  <a:srgbClr val="2907B9"/>
                </a:solidFill>
              </a:rPr>
              <a:t>Досрочное голосование </a:t>
            </a:r>
            <a:r>
              <a:rPr lang="ru-RU" sz="1600" b="1" u="sng" dirty="0" smtClean="0">
                <a:solidFill>
                  <a:srgbClr val="FF0066"/>
                </a:solidFill>
              </a:rPr>
              <a:t>в труднодоступных и отдаленных местностях </a:t>
            </a:r>
            <a:r>
              <a:rPr lang="ru-RU" sz="1600" b="1" dirty="0" smtClean="0">
                <a:solidFill>
                  <a:srgbClr val="FF0066"/>
                </a:solidFill>
              </a:rPr>
              <a:t/>
            </a:r>
            <a:br>
              <a:rPr lang="ru-RU" sz="1600" b="1" dirty="0" smtClean="0">
                <a:solidFill>
                  <a:srgbClr val="FF0066"/>
                </a:solidFill>
              </a:rPr>
            </a:br>
            <a:r>
              <a:rPr lang="ru-RU" sz="1600" b="1" dirty="0" smtClean="0">
                <a:solidFill>
                  <a:srgbClr val="FF0066"/>
                </a:solidFill>
              </a:rPr>
              <a:t>с 2.09.2022 по 10.09.2022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80728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 организации досрочного голосования в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ТОМ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избиратель, голосующий досрочно, расписывается в получении выдаваемого ему избирательного бюллетеня </a:t>
            </a:r>
            <a:r>
              <a:rPr lang="ru-RU" sz="1400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выписке из списка избирателей либо в списке избирателей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</a:t>
            </a:r>
          </a:p>
          <a:p>
            <a:pPr algn="ctr"/>
            <a:endParaRPr lang="ru-RU" sz="8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указанной выписке либо списке члены УИК, проводящие досрочное голосование, делают отметку </a:t>
            </a:r>
            <a:b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b="1" i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«Голосовал досрочно»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указывают </a:t>
            </a:r>
            <a:r>
              <a:rPr lang="ru-RU" sz="1400" b="1" i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дату и время голосования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</a:t>
            </a:r>
          </a:p>
          <a:p>
            <a:pPr algn="ctr"/>
            <a:endParaRPr lang="ru-RU" sz="8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Если избиратель расписывался в выписке из списка, то члены УИК, проводившие досрочное голосование, после окончания его проведения </a:t>
            </a:r>
            <a:r>
              <a:rPr lang="ru-RU" sz="1400" b="1" u="sng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вносят в список </a:t>
            </a:r>
            <a:r>
              <a:rPr lang="ru-RU" sz="1400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указанные отметки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а также </a:t>
            </a:r>
            <a:r>
              <a:rPr lang="ru-RU" sz="1400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серию и номер паспорта</a:t>
            </a:r>
            <a:r>
              <a:rPr lang="ru-RU" sz="1400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избирателя, проголосовавшего досрочно, и </a:t>
            </a:r>
            <a:r>
              <a:rPr lang="ru-RU" sz="1400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расписываются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</a:t>
            </a:r>
          </a:p>
          <a:p>
            <a:pPr algn="ctr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Выписка хранится вместе со списком избирателей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endParaRPr lang="ru-RU" sz="1400" b="1" dirty="0">
              <a:solidFill>
                <a:srgbClr val="2907B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356992"/>
          <a:ext cx="9144000" cy="1295008"/>
        </p:xfrm>
        <a:graphic>
          <a:graphicData uri="http://schemas.openxmlformats.org/drawingml/2006/table">
            <a:tbl>
              <a:tblPr/>
              <a:tblGrid>
                <a:gridCol w="290197"/>
                <a:gridCol w="321718"/>
                <a:gridCol w="1295789"/>
                <a:gridCol w="936104"/>
                <a:gridCol w="1728192"/>
                <a:gridCol w="936104"/>
                <a:gridCol w="1152128"/>
                <a:gridCol w="1014769"/>
                <a:gridCol w="1468999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 отметки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60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lang="ru-RU" sz="6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</a:t>
                      </a:r>
                      <a:r>
                        <a:rPr lang="ru-RU" sz="600" b="1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ОТЧЕСТВО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ВОЗРАСТЕ 18 лет –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ДЕНЬ И МЕСЯЦ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рождения)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Серия и номер (НОМЕР) паспорта или документа, заменяющего паспорт гражданина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избирателя ЗА полученный избирательный бюллетень на Выборках губернатора свердловской области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ЧЛЕНА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ИЗБИРАТЕЛЬНОЙ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КОМИССИИ, ВЫДАВШЕГО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ИЗБИРАТЕЛЬНЫЙ</a:t>
                      </a:r>
                      <a:endParaRPr lang="ru-RU" sz="60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БЮЛЛЕТЕНЬ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Особые отметки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Liberation Serif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Liberation Serif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Liberation Serif"/>
                          <a:ea typeface="Times New Roman"/>
                          <a:cs typeface="Times New Roman"/>
                        </a:rPr>
                        <a:t>Карпов Василий Васильевич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Liberation Serif"/>
                          <a:ea typeface="Times New Roman"/>
                          <a:cs typeface="Times New Roman"/>
                        </a:rPr>
                        <a:t>1976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Liberation Serif"/>
                          <a:ea typeface="Times New Roman"/>
                          <a:cs typeface="Times New Roman"/>
                        </a:rPr>
                        <a:t>д. Катышка, ул. Ленина, </a:t>
                      </a:r>
                      <a:br>
                        <a:rPr lang="ru-RU" sz="1100" dirty="0" smtClean="0">
                          <a:latin typeface="Liberation Serif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latin typeface="Liberation Serif"/>
                          <a:ea typeface="Times New Roman"/>
                          <a:cs typeface="Times New Roman"/>
                        </a:rPr>
                        <a:t>д. 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1111  111222</a:t>
                      </a:r>
                      <a:endParaRPr lang="ru-RU" sz="1400" i="1" dirty="0">
                        <a:solidFill>
                          <a:srgbClr val="2907B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Карпов</a:t>
                      </a:r>
                      <a:endParaRPr lang="ru-RU" sz="1400" i="1" dirty="0">
                        <a:solidFill>
                          <a:srgbClr val="2907B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Симонов</a:t>
                      </a:r>
                      <a:endParaRPr lang="ru-RU" sz="1400" i="1" dirty="0">
                        <a:solidFill>
                          <a:srgbClr val="2907B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Голосовал досрочно</a:t>
                      </a:r>
                      <a:r>
                        <a:rPr lang="ru-RU" sz="1100" dirty="0">
                          <a:latin typeface="Liberation Serif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i="1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03.09.2022 12.00 ч., Симонов</a:t>
                      </a:r>
                      <a:endParaRPr lang="ru-RU" sz="1400" i="1" dirty="0">
                        <a:solidFill>
                          <a:srgbClr val="2907B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59832" y="4797152"/>
          <a:ext cx="3312368" cy="846053"/>
        </p:xfrm>
        <a:graphic>
          <a:graphicData uri="http://schemas.openxmlformats.org/drawingml/2006/table">
            <a:tbl>
              <a:tblPr/>
              <a:tblGrid>
                <a:gridCol w="3312368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cap="all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Особые отметки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676" marR="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Голосовал досрочно</a:t>
                      </a:r>
                      <a:r>
                        <a:rPr lang="ru-RU" sz="1400" b="1" dirty="0">
                          <a:latin typeface="Liberation Serif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i="1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03.09.2022   12.00 ч., Симонов</a:t>
                      </a:r>
                      <a:endParaRPr lang="ru-RU" sz="1400" b="1" i="1" dirty="0">
                        <a:solidFill>
                          <a:srgbClr val="2907B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116632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 smtClean="0">
                <a:solidFill>
                  <a:schemeClr val="tx2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СПИСОК  НА ВЫБОРАХ ОМС</a:t>
            </a:r>
            <a:br>
              <a:rPr lang="ru-RU" sz="1100" b="1" u="sng" dirty="0" smtClean="0">
                <a:solidFill>
                  <a:schemeClr val="tx2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100" b="1" u="sng" dirty="0" smtClean="0">
                <a:solidFill>
                  <a:schemeClr val="tx2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ДОСРОЧНОЕ ГОЛОСОВАНИЕ НА ИЗБИРАТЕЛЬНОМ УЧАСТКЕ</a:t>
            </a:r>
            <a:endParaRPr lang="ru-RU" sz="1100" b="1" u="sng" dirty="0">
              <a:solidFill>
                <a:schemeClr val="tx2">
                  <a:lumMod val="75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48680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своем избирательном участке избиратель подает заявление о досрочном голосовании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90872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solidFill>
                  <a:srgbClr val="0033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Дежурные члены УИК</a:t>
            </a:r>
            <a:endParaRPr lang="ru-RU" sz="1400" u="sng" dirty="0">
              <a:solidFill>
                <a:srgbClr val="0033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12474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проверяют: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33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паспорт избирателя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33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наличие данных об избирателей в списке избирателей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33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сверяют причину  досрочного голосования с перечнем уважительных причин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2276872"/>
            <a:ext cx="1188640" cy="261610"/>
          </a:xfrm>
          <a:prstGeom prst="rect">
            <a:avLst/>
          </a:prstGeom>
          <a:solidFill>
            <a:srgbClr val="00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п. 1 ст. 83 ИК СО</a:t>
            </a:r>
            <a:endParaRPr lang="ru-RU" sz="105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 flipV="1">
            <a:off x="1475656" y="2492896"/>
            <a:ext cx="216802" cy="337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63688" y="249289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u="sng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уважительная</a:t>
            </a:r>
            <a:endParaRPr lang="ru-RU" sz="1200" i="1" u="sng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4" name="Рисунок 13" descr="цифра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331912" cy="3319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552" y="299695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Член УИК проставляет на заявлении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дату и время досрочного голосования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000" y="3573016"/>
            <a:ext cx="3887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Избиратель проставляет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списке избирателей серию и номер паспорта</a:t>
            </a:r>
          </a:p>
          <a:p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(с его согласия это может сделать член УИК)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sz="1400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расписывается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 списке в получении бюллетеня</a:t>
            </a:r>
          </a:p>
        </p:txBody>
      </p:sp>
      <p:pic>
        <p:nvPicPr>
          <p:cNvPr id="18" name="Рисунок 17" descr="цифра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80728"/>
            <a:ext cx="288032" cy="2880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0000" y="4581128"/>
            <a:ext cx="381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Член УИК, выдавший бюллетень, также ставит свою подпись в списке избирателей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504000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списке избирателей делается отметка </a:t>
            </a:r>
            <a:r>
              <a:rPr lang="ru-RU" sz="1400" i="1" dirty="0" smtClean="0">
                <a:solidFill>
                  <a:srgbClr val="0033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«Проголосовал досрочно»,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которая заверяется подписями двух членов УИК и ставится дата досрочного голосования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2" name="Рисунок 21" descr="цифра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140968"/>
            <a:ext cx="288032" cy="288032"/>
          </a:xfrm>
          <a:prstGeom prst="rect">
            <a:avLst/>
          </a:prstGeom>
        </p:spPr>
      </p:pic>
      <p:pic>
        <p:nvPicPr>
          <p:cNvPr id="23" name="Рисунок 22" descr="фифра 4 л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717032"/>
            <a:ext cx="288032" cy="288032"/>
          </a:xfrm>
          <a:prstGeom prst="rect">
            <a:avLst/>
          </a:prstGeom>
        </p:spPr>
      </p:pic>
      <p:pic>
        <p:nvPicPr>
          <p:cNvPr id="24" name="Рисунок 23" descr="5 л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000" y="4653136"/>
            <a:ext cx="288032" cy="288032"/>
          </a:xfrm>
          <a:prstGeom prst="rect">
            <a:avLst/>
          </a:prstGeom>
        </p:spPr>
      </p:pic>
      <p:pic>
        <p:nvPicPr>
          <p:cNvPr id="25" name="Рисунок 24" descr="цифра 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5157192"/>
            <a:ext cx="288032" cy="288032"/>
          </a:xfrm>
          <a:prstGeom prst="rect">
            <a:avLst/>
          </a:prstGeom>
        </p:spPr>
      </p:pic>
      <p:pic>
        <p:nvPicPr>
          <p:cNvPr id="26" name="Рисунок 25" descr="заявление избирател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6787831" y="582622"/>
            <a:ext cx="1689018" cy="223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часть заявлени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1920" y="2708920"/>
            <a:ext cx="3096344" cy="687978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3779912" y="3068960"/>
            <a:ext cx="352839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стр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2420888"/>
            <a:ext cx="498356" cy="633579"/>
          </a:xfrm>
          <a:prstGeom prst="rect">
            <a:avLst/>
          </a:prstGeom>
        </p:spPr>
      </p:pic>
      <p:pic>
        <p:nvPicPr>
          <p:cNvPr id="33" name="Рисунок 32" descr="стр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83968" y="1268760"/>
            <a:ext cx="1478780" cy="1247946"/>
          </a:xfrm>
          <a:prstGeom prst="rect">
            <a:avLst/>
          </a:prstGeom>
        </p:spPr>
      </p:pic>
      <p:pic>
        <p:nvPicPr>
          <p:cNvPr id="34" name="Рисунок 33" descr="проголосовал досрочно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67944" y="5085184"/>
            <a:ext cx="4608512" cy="616921"/>
          </a:xfrm>
          <a:prstGeom prst="rect">
            <a:avLst/>
          </a:prstGeom>
        </p:spPr>
      </p:pic>
      <p:pic>
        <p:nvPicPr>
          <p:cNvPr id="27" name="Рисунок 26" descr="член с паспортом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99992" y="3645024"/>
            <a:ext cx="1229122" cy="1106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3" grpId="0"/>
      <p:bldP spid="15" grpId="0"/>
      <p:bldP spid="16" grpId="0"/>
      <p:bldP spid="20" grpId="0"/>
      <p:bldP spid="21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b="1" dirty="0" smtClean="0">
                <a:solidFill>
                  <a:srgbClr val="2907B9"/>
                </a:solidFill>
              </a:rPr>
              <a:t/>
            </a:r>
            <a:br>
              <a:rPr lang="ru-RU" sz="1600" b="1" dirty="0" smtClean="0">
                <a:solidFill>
                  <a:srgbClr val="2907B9"/>
                </a:solidFill>
              </a:rPr>
            </a:br>
            <a:r>
              <a:rPr lang="ru-RU" sz="2400" b="1" dirty="0" smtClean="0">
                <a:solidFill>
                  <a:srgbClr val="2907B9"/>
                </a:solidFill>
              </a:rPr>
              <a:t> </a:t>
            </a:r>
            <a:r>
              <a:rPr lang="ru-RU" sz="2400" b="1" dirty="0" smtClean="0">
                <a:solidFill>
                  <a:srgbClr val="FF0066"/>
                </a:solidFill>
              </a:rPr>
              <a:t>на 18.00 часов 10 сентября 2022 г.</a:t>
            </a:r>
            <a:endParaRPr lang="ru-RU" sz="2400" dirty="0">
              <a:solidFill>
                <a:srgbClr val="FF0066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91440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Проставляется сквозная нумерация в дополнительных листах основного списка и «мобильной книге».</a:t>
            </a:r>
          </a:p>
          <a:p>
            <a:pPr indent="450215" algn="just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Подсчитывается число избирателей по состоянию на 18.00 ч.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kern="1400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число избирателей </a:t>
            </a:r>
            <a:r>
              <a:rPr lang="ru-RU" sz="1400" b="1" kern="1400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включаются все избиратели</a:t>
            </a:r>
            <a:r>
              <a:rPr lang="ru-RU" sz="1400" kern="1400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sz="1400" b="1" kern="1400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включенные в список </a:t>
            </a:r>
            <a:r>
              <a:rPr lang="ru-RU" sz="1400" kern="1400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избирателей при его составлении и уточнении (дополнительно включенные в список избирателей и в книгу «Мобильного избирателя»),</a:t>
            </a:r>
            <a:br>
              <a:rPr lang="ru-RU" sz="1400" kern="1400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kern="1400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400" b="1" kern="1400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 включаются </a:t>
            </a:r>
            <a:r>
              <a:rPr lang="ru-RU" sz="1400" kern="1400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избиратели, </a:t>
            </a:r>
            <a:r>
              <a:rPr lang="ru-RU" sz="1400" b="1" kern="1400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исключенные (вычеркнутые) </a:t>
            </a:r>
            <a:r>
              <a:rPr lang="ru-RU" sz="1400" kern="1400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 списка избирателей.</a:t>
            </a:r>
          </a:p>
          <a:p>
            <a:pPr indent="450215" algn="just">
              <a:spcAft>
                <a:spcPts val="600"/>
              </a:spcAft>
              <a:buFont typeface="+mj-lt"/>
              <a:buAutoNum type="arabicPeriod" startAt="3"/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Список избирателей </a:t>
            </a:r>
            <a:r>
              <a:rPr lang="ru-RU" sz="1400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подписываетс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я </a:t>
            </a:r>
            <a:r>
              <a:rPr lang="ru-RU" sz="1400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председателем и секретарем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участковой комиссии, с указанием числа избирателей, даты внесения подписей и </a:t>
            </a:r>
            <a:r>
              <a:rPr lang="ru-RU" sz="1400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заверяется печатью участковой комиссии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</a:t>
            </a:r>
          </a:p>
          <a:p>
            <a:pPr indent="450215" algn="just">
              <a:spcAft>
                <a:spcPts val="600"/>
              </a:spcAft>
              <a:buFont typeface="+mj-lt"/>
              <a:buAutoNum type="arabicPeriod" startAt="3"/>
            </a:pPr>
            <a:r>
              <a:rPr lang="ru-RU" sz="1400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Изменения в список избирателей после его подписания и </a:t>
            </a:r>
            <a:r>
              <a:rPr lang="ru-RU" sz="14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 начала голосования не вносятся</a:t>
            </a:r>
            <a:r>
              <a:rPr lang="ru-RU" sz="1400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</a:t>
            </a:r>
          </a:p>
          <a:p>
            <a:pPr indent="450215" algn="just">
              <a:spcAft>
                <a:spcPts val="600"/>
              </a:spcAft>
              <a:buFont typeface="+mj-lt"/>
              <a:buAutoNum type="arabicPeriod" startAt="3"/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Сведения о числе избирателей  передаются в ТИК, а затем в Избирательную комиссию Свердловской области.</a:t>
            </a:r>
            <a:endParaRPr lang="ru-RU" dirty="0"/>
          </a:p>
        </p:txBody>
      </p:sp>
      <p:pic>
        <p:nvPicPr>
          <p:cNvPr id="10" name="Рисунок 9" descr="doc00207920220806144157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996952"/>
            <a:ext cx="4176464" cy="29528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1" name="Кольцо 10"/>
          <p:cNvSpPr/>
          <p:nvPr/>
        </p:nvSpPr>
        <p:spPr>
          <a:xfrm>
            <a:off x="323528" y="4005064"/>
            <a:ext cx="288032" cy="288032"/>
          </a:xfrm>
          <a:prstGeom prst="donu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3068960"/>
            <a:ext cx="4104456" cy="273921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rgbClr val="FF0066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sz="1400" dirty="0" smtClean="0">
              <a:solidFill>
                <a:srgbClr val="FF0066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sz="1400" dirty="0" smtClean="0">
              <a:solidFill>
                <a:srgbClr val="FF0066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!!!</a:t>
            </a:r>
          </a:p>
          <a:p>
            <a:pPr algn="ctr"/>
            <a:r>
              <a:rPr lang="ru-RU" sz="14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избирателей на 18.00  10.09.2022 </a:t>
            </a:r>
          </a:p>
          <a:p>
            <a:pPr algn="ctr"/>
            <a:r>
              <a:rPr lang="ru-RU" sz="14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равно</a:t>
            </a:r>
          </a:p>
          <a:p>
            <a:pPr algn="ctr"/>
            <a:r>
              <a:rPr lang="ru-RU" sz="14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избирателей на 8.00  11.09.2022 </a:t>
            </a:r>
          </a:p>
          <a:p>
            <a:pPr algn="ctr"/>
            <a:endParaRPr lang="ru-RU" sz="1400" b="1" dirty="0" smtClean="0">
              <a:solidFill>
                <a:srgbClr val="FF0066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sz="1400" b="1" dirty="0" smtClean="0">
              <a:solidFill>
                <a:srgbClr val="FF0066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sz="1400" b="1" dirty="0" smtClean="0">
              <a:solidFill>
                <a:srgbClr val="FF0066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sz="1400" b="1" dirty="0" smtClean="0">
              <a:solidFill>
                <a:srgbClr val="FF0066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b="1" dirty="0" smtClean="0">
                <a:solidFill>
                  <a:srgbClr val="FF0066"/>
                </a:solidFill>
              </a:rPr>
              <a:t> 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916832"/>
            <a:ext cx="9144000" cy="4941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Пример на выборах ГСО: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списке было (на 31.08.2022)                                                                               </a:t>
            </a:r>
            <a:r>
              <a:rPr lang="ru-RU" b="1" dirty="0" smtClean="0">
                <a:solidFill>
                  <a:srgbClr val="FF0066"/>
                </a:solidFill>
              </a:rPr>
              <a:t>2552 избирателя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исключили по смерти                                                                                                    -2 избирателей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исключили по месту временного пребывания                                                      -4 избирателей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исключили в связи со сменой фамилии                                                                   -1 избирателя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исключили по Реестру о голосовании по месту нахождения                           -15 избирателей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включили в дополнительный лист в связи со сменой </a:t>
            </a:r>
            <a:r>
              <a:rPr lang="ru-RU" b="1" smtClean="0">
                <a:solidFill>
                  <a:schemeClr val="tx1"/>
                </a:solidFill>
              </a:rPr>
              <a:t>фамилии                      +1 </a:t>
            </a:r>
            <a:r>
              <a:rPr lang="ru-RU" b="1" dirty="0" smtClean="0">
                <a:solidFill>
                  <a:schemeClr val="tx1"/>
                </a:solidFill>
              </a:rPr>
              <a:t>избирателя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включили в дополнительный лист по регистрации на территории </a:t>
            </a:r>
            <a:r>
              <a:rPr lang="ru-RU" b="1" smtClean="0">
                <a:solidFill>
                  <a:schemeClr val="tx1"/>
                </a:solidFill>
              </a:rPr>
              <a:t>ИУ          +2 </a:t>
            </a:r>
            <a:r>
              <a:rPr lang="ru-RU" b="1" dirty="0" smtClean="0">
                <a:solidFill>
                  <a:schemeClr val="tx1"/>
                </a:solidFill>
              </a:rPr>
              <a:t>избирателей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включили всех по книге «Мобильный избиратель</a:t>
            </a:r>
            <a:r>
              <a:rPr lang="ru-RU" b="1" smtClean="0">
                <a:solidFill>
                  <a:schemeClr val="tx1"/>
                </a:solidFill>
              </a:rPr>
              <a:t>»                                         +20 </a:t>
            </a:r>
            <a:r>
              <a:rPr lang="ru-RU" b="1" dirty="0" smtClean="0">
                <a:solidFill>
                  <a:schemeClr val="tx1"/>
                </a:solidFill>
              </a:rPr>
              <a:t>избирателей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               ИТОГО на 18.00 ч.:  </a:t>
            </a:r>
            <a:r>
              <a:rPr lang="ru-RU" b="1" dirty="0" smtClean="0">
                <a:solidFill>
                  <a:srgbClr val="FF0066"/>
                </a:solidFill>
              </a:rPr>
              <a:t>2553 избирателя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по сквозной нумерации в списке  </a:t>
            </a:r>
            <a:r>
              <a:rPr lang="ru-RU" b="1" dirty="0" smtClean="0">
                <a:solidFill>
                  <a:srgbClr val="FF0066"/>
                </a:solidFill>
              </a:rPr>
              <a:t>2575 строк</a:t>
            </a:r>
            <a:endParaRPr lang="ru-RU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b="1" dirty="0" smtClean="0">
                <a:solidFill>
                  <a:srgbClr val="2907B9"/>
                </a:solidFill>
              </a:rPr>
              <a:t> </a:t>
            </a:r>
            <a:r>
              <a:rPr lang="ru-RU" sz="1800" b="1" dirty="0" smtClean="0">
                <a:solidFill>
                  <a:srgbClr val="FF0066"/>
                </a:solidFill>
              </a:rPr>
              <a:t>на 18.00 часов 10 сентября 2022 г.</a:t>
            </a:r>
            <a:endParaRPr lang="ru-RU" sz="1800" dirty="0">
              <a:solidFill>
                <a:srgbClr val="FF0066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512" y="615752"/>
            <a:ext cx="871195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ts val="30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Подписанный список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брошюруется (прошивается) в книги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, </a:t>
            </a:r>
            <a:r>
              <a:rPr lang="ru-RU" sz="1400" dirty="0" smtClean="0"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что подтверждается </a:t>
            </a:r>
            <a:r>
              <a:rPr lang="ru-RU" sz="1400" b="1" dirty="0" smtClean="0"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подписью председателя </a:t>
            </a:r>
            <a:r>
              <a:rPr lang="ru-RU" sz="1400" dirty="0" smtClean="0"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участковой комиссии </a:t>
            </a:r>
            <a:r>
              <a:rPr lang="ru-RU" sz="1400" u="sng" dirty="0" smtClean="0"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на обороте последнего вкладного листа книги на месте скрепления</a:t>
            </a:r>
            <a:r>
              <a:rPr lang="ru-RU" sz="1400" dirty="0" smtClean="0"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и </a:t>
            </a:r>
            <a:r>
              <a:rPr lang="ru-RU" sz="1400" b="1" dirty="0" smtClean="0"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печатью</a:t>
            </a:r>
            <a:r>
              <a:rPr lang="ru-RU" sz="1400" dirty="0" smtClean="0"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участковой комиссии.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ts val="300"/>
              </a:spcAft>
            </a:pPr>
            <a:r>
              <a:rPr lang="ru-RU" sz="1400" dirty="0" smtClean="0"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В отдельных книгах не должна быть нарушена последовательность нумерации строк в каждой книге. </a:t>
            </a:r>
          </a:p>
          <a:p>
            <a:pPr lvl="0" indent="450850" algn="just" fontAlgn="base">
              <a:spcBef>
                <a:spcPct val="0"/>
              </a:spcBef>
              <a:spcAft>
                <a:spcPts val="300"/>
              </a:spcAft>
            </a:pPr>
            <a:r>
              <a:rPr lang="ru-RU" sz="1400" dirty="0" smtClean="0"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Каждая книга должна быть снабжена титульным листом, на котором указываются порядковый номер книги и общее количество отдельных книг, на которые разделен список избирателей. </a:t>
            </a:r>
          </a:p>
          <a:p>
            <a:pPr lvl="0" indent="450850" algn="just" fontAlgn="base">
              <a:spcBef>
                <a:spcPct val="0"/>
              </a:spcBef>
              <a:spcAft>
                <a:spcPts val="300"/>
              </a:spcAft>
            </a:pPr>
            <a:r>
              <a:rPr lang="ru-RU" sz="1400" dirty="0" smtClean="0"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Порядковый номер и общее количество отдельных книг указываются также на книге «Мобильный избиратель».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Последний лист списка избирателей, на котором в ходе подсчета голосов указываются итоговые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66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данные по списку избирателей, не брошюруется и хранится у секретаря участковой комиссии.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С этого момента и до начала голосования список избирателей хранится в сейфе или опечатываемом металлическом шкафу участковой комиссии в помещении для голосования.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списки_кни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811196"/>
            <a:ext cx="374441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ДЕНЬ ГОЛОСОВАНИЯ с 8.00 до 20.00 часов</a:t>
            </a:r>
            <a: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000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Голосование в помещении избирательного участка</a:t>
            </a:r>
            <a:endParaRPr lang="ru-RU" sz="2000" b="1" dirty="0">
              <a:solidFill>
                <a:srgbClr val="2907B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>
                <a:solidFill>
                  <a:srgbClr val="0070C0"/>
                </a:solidFill>
              </a:rPr>
              <a:pPr/>
              <a:t>19</a:t>
            </a:fld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Список_Д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80928"/>
            <a:ext cx="4470398" cy="3064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764705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400" dirty="0" smtClean="0">
                <a:latin typeface="Liberation Serif"/>
                <a:ea typeface="Times New Roman"/>
              </a:rPr>
              <a:t>Избирательные бюллетени выдаются избирателям, включенным в список избирателей, по предъявлении паспорта или документа, заменяющего паспорт.</a:t>
            </a:r>
          </a:p>
          <a:p>
            <a:pPr indent="457200" algn="just"/>
            <a:r>
              <a:rPr lang="ru-RU" sz="1400" dirty="0" smtClean="0">
                <a:latin typeface="Liberation Serif"/>
                <a:ea typeface="Times New Roman"/>
              </a:rPr>
              <a:t>Перед выдачей избирательного бюллетеня член участковой комиссии с правом решающего голоса обязан удостовериться в том, что  избиратель:</a:t>
            </a:r>
          </a:p>
          <a:p>
            <a:pPr indent="457200" algn="just"/>
            <a:r>
              <a:rPr lang="ru-RU" sz="1400" dirty="0" smtClean="0">
                <a:latin typeface="Liberation Serif"/>
                <a:ea typeface="Times New Roman"/>
              </a:rPr>
              <a:t>не проголосовал досрочно </a:t>
            </a:r>
            <a:r>
              <a:rPr lang="ru-RU" sz="1400" dirty="0" smtClean="0">
                <a:solidFill>
                  <a:srgbClr val="2907B9"/>
                </a:solidFill>
                <a:latin typeface="Liberation Serif"/>
                <a:ea typeface="Times New Roman"/>
              </a:rPr>
              <a:t>(выборы ГСО - в ТОМ, выборы в ОМС – на ИУ);</a:t>
            </a:r>
          </a:p>
          <a:p>
            <a:pPr indent="457200" algn="just"/>
            <a:r>
              <a:rPr lang="ru-RU" sz="1400" dirty="0" smtClean="0">
                <a:latin typeface="Liberation Serif"/>
                <a:ea typeface="Times New Roman"/>
              </a:rPr>
              <a:t>не проголосовал вне помещения для голосования, либо к нему не направлены члены участковой комиссии для проведения голосования вне помещения;</a:t>
            </a:r>
          </a:p>
          <a:p>
            <a:pPr indent="457200" algn="just"/>
            <a:r>
              <a:rPr lang="ru-RU" sz="1400" dirty="0" smtClean="0">
                <a:latin typeface="Liberation Serif"/>
                <a:ea typeface="Times New Roman"/>
              </a:rPr>
              <a:t>не включен в Реестр избирателей, подавших неучтенные заявления о включении в список избирателей по месту нахождения </a:t>
            </a:r>
            <a:r>
              <a:rPr lang="ru-RU" sz="1400" dirty="0" smtClean="0">
                <a:solidFill>
                  <a:srgbClr val="2907B9"/>
                </a:solidFill>
                <a:latin typeface="Liberation Serif"/>
                <a:ea typeface="Times New Roman"/>
              </a:rPr>
              <a:t>(выборы ГСО).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2780928"/>
            <a:ext cx="4104456" cy="301621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endParaRPr lang="ru-RU" sz="1000" dirty="0" smtClean="0">
              <a:latin typeface="Liberation Serif"/>
              <a:ea typeface="Times New Roman"/>
            </a:endParaRPr>
          </a:p>
          <a:p>
            <a:pPr algn="just"/>
            <a:r>
              <a:rPr lang="ru-RU" sz="1200" dirty="0" smtClean="0">
                <a:latin typeface="Liberation Serif"/>
                <a:ea typeface="Times New Roman"/>
              </a:rPr>
              <a:t>На  выборах Губернатора Свердловской области </a:t>
            </a:r>
            <a:r>
              <a:rPr lang="ru-RU" sz="1200" b="1" dirty="0" smtClean="0">
                <a:latin typeface="Liberation Serif"/>
                <a:ea typeface="Times New Roman"/>
              </a:rPr>
              <a:t>активным избирательным правом </a:t>
            </a:r>
            <a:r>
              <a:rPr lang="ru-RU" sz="1200" dirty="0" smtClean="0">
                <a:latin typeface="Liberation Serif"/>
                <a:ea typeface="Times New Roman"/>
              </a:rPr>
              <a:t>обладают все дееспособные граждане Российской Федерации, зарегистрированные по месту жительства на территории Свердловской области, достигшие на день голосования (11 сентября 2022 года) возраста 18 лет и не содержащиеся в местах лишения свободы по приговору суда, </a:t>
            </a:r>
            <a:r>
              <a:rPr lang="ru-RU" sz="1200" b="1" dirty="0" smtClean="0">
                <a:latin typeface="Liberation Serif"/>
                <a:ea typeface="Times New Roman"/>
              </a:rPr>
              <a:t>а также </a:t>
            </a:r>
            <a:r>
              <a:rPr lang="ru-RU" sz="1200" dirty="0" smtClean="0">
                <a:latin typeface="Liberation Serif"/>
                <a:ea typeface="Times New Roman"/>
              </a:rPr>
              <a:t>:</a:t>
            </a:r>
          </a:p>
          <a:p>
            <a:pPr marL="228600" indent="-228600" algn="just">
              <a:buAutoNum type="arabicPeriod"/>
            </a:pPr>
            <a:r>
              <a:rPr lang="ru-RU" sz="1200" b="1" dirty="0" smtClean="0">
                <a:latin typeface="Liberation Serif"/>
                <a:ea typeface="Times New Roman"/>
              </a:rPr>
              <a:t>не имеющие регистрации по месту жительства на территории Российской Федерации;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Liberation Serif"/>
                <a:ea typeface="Times New Roman"/>
              </a:rPr>
              <a:t>зарегистрированные </a:t>
            </a:r>
            <a:r>
              <a:rPr lang="ru-RU" sz="1200" b="1" dirty="0" smtClean="0">
                <a:latin typeface="Liberation Serif"/>
                <a:ea typeface="Times New Roman"/>
              </a:rPr>
              <a:t>по месту пребывания на территории Свердловской области не менее чем за три месяца до дня голосования </a:t>
            </a:r>
            <a:r>
              <a:rPr lang="ru-RU" sz="1200" dirty="0" smtClean="0">
                <a:latin typeface="Liberation Serif"/>
                <a:ea typeface="Times New Roman"/>
              </a:rPr>
              <a:t>(не позднее 10 июня 2022 года), 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Liberation Serif"/>
                <a:ea typeface="Times New Roman"/>
              </a:rPr>
              <a:t>в случае подачи ими </a:t>
            </a:r>
            <a:r>
              <a:rPr lang="ru-RU" sz="1200" b="1" dirty="0" smtClean="0">
                <a:latin typeface="Liberation Serif"/>
                <a:ea typeface="Times New Roman"/>
              </a:rPr>
              <a:t>заявления о включении в список избирателей по месту нахождения.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1800" b="1" dirty="0" smtClean="0"/>
              <a:t>Правовой основой Порядка составления, уточнения и использования списков избирателей на  выборах Губернатора Свердловской области и на совмещенных с ними выборах в органы местного самоуправления</a:t>
            </a:r>
            <a:br>
              <a:rPr lang="ru-RU" sz="1800" b="1" dirty="0" smtClean="0"/>
            </a:br>
            <a:r>
              <a:rPr lang="ru-RU" sz="1800" b="1" dirty="0" smtClean="0"/>
              <a:t>11 сентября 2022 года являются 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7444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>
                <a:solidFill>
                  <a:srgbClr val="2907B9"/>
                </a:solidFill>
              </a:rPr>
              <a:t>Конституция Российской Федерации;</a:t>
            </a:r>
          </a:p>
          <a:p>
            <a:pPr algn="just"/>
            <a:r>
              <a:rPr lang="ru-RU" sz="1800" dirty="0" smtClean="0">
                <a:solidFill>
                  <a:srgbClr val="2907B9"/>
                </a:solidFill>
              </a:rPr>
              <a:t>Федеральный закон «Об основных гарантиях избирательных прав и права на участие в референдуме граждан Российской Федерации» ;</a:t>
            </a:r>
          </a:p>
          <a:p>
            <a:pPr algn="just"/>
            <a:r>
              <a:rPr lang="ru-RU" sz="1800" dirty="0" smtClean="0">
                <a:solidFill>
                  <a:srgbClr val="2907B9"/>
                </a:solidFill>
              </a:rPr>
              <a:t>федеральные законы: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2907B9"/>
                </a:solidFill>
              </a:rPr>
              <a:t> «О Государственной автоматизированной системе Российской Федерации «Выборы»;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2907B9"/>
                </a:solidFill>
              </a:rPr>
              <a:t>«О персональных данных»;</a:t>
            </a:r>
          </a:p>
          <a:p>
            <a:pPr algn="just"/>
            <a:r>
              <a:rPr lang="ru-RU" sz="1800" dirty="0" smtClean="0">
                <a:solidFill>
                  <a:srgbClr val="2907B9"/>
                </a:solidFill>
              </a:rPr>
              <a:t>Избирательный кодекс Свердловской области;</a:t>
            </a:r>
          </a:p>
          <a:p>
            <a:pPr algn="just"/>
            <a:r>
              <a:rPr lang="ru-RU" sz="1800" dirty="0" smtClean="0">
                <a:solidFill>
                  <a:srgbClr val="2907B9"/>
                </a:solidFill>
              </a:rPr>
              <a:t>иные федеральные законы, нормативные акты Центральной избирательной комиссии Российской Федерации и правовые акты Избирательной комиссии Свердловской области.</a:t>
            </a:r>
          </a:p>
          <a:p>
            <a:r>
              <a:rPr lang="ru-RU" sz="1800" b="1" dirty="0" smtClean="0">
                <a:solidFill>
                  <a:srgbClr val="2907B9"/>
                </a:solidFill>
              </a:rPr>
              <a:t>ПОРЯДОК составления, уточнения и использования списков избирателей на выборах Губернатора Свердловской области и на совмещенных с ними выборах в органы местного самоуправления 11 сентября 2022 года, утвержден постановлением ИКСО от 6 июля 2022 г. № 15/119</a:t>
            </a:r>
          </a:p>
          <a:p>
            <a:pPr algn="just"/>
            <a:endParaRPr lang="ru-RU" sz="1800" dirty="0">
              <a:solidFill>
                <a:srgbClr val="2907B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ДЕНЬ ГОЛОСОВАНИЯ с 8.00 до 20.00 часов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548680"/>
          <a:ext cx="8928992" cy="5275181"/>
        </p:xfrm>
        <a:graphic>
          <a:graphicData uri="http://schemas.openxmlformats.org/drawingml/2006/table">
            <a:tbl>
              <a:tblPr/>
              <a:tblGrid>
                <a:gridCol w="236182"/>
                <a:gridCol w="998602"/>
                <a:gridCol w="1174705"/>
                <a:gridCol w="1260890"/>
                <a:gridCol w="1317245"/>
                <a:gridCol w="1415859"/>
                <a:gridCol w="1291968"/>
                <a:gridCol w="1233541"/>
              </a:tblGrid>
              <a:tr h="698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</a:t>
                      </a: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</a:t>
                      </a:r>
                      <a:r>
                        <a:rPr lang="ru-RU" sz="600" b="1" cap="all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отчестВо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ВОЗРАСТЕ 18 лет –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ДЕНЬ И МЕСЯЦ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рождения)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Серия и номер (НОМЕР) паспорта или документа, заменяющего паспорт гражданина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избирателя ЗА полученНЫЙ избирательнЫЙ бюллетенЬ на ВЫБОРАх губернатора свердловской области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ЧЛЕНА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ИЗБИРАТЕЛЬНОЙ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КОМИССИИ, ВЫДАВШЕГО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ИЗБИРАТЕЛЬНЫЙ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БЮЛЛЕТЕНЬ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Особые отметки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Примеров Пример </a:t>
                      </a:r>
                      <a:r>
                        <a:rPr lang="ru-RU" sz="10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Примерович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1995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ул. Ленина,</a:t>
                      </a:r>
                      <a:r>
                        <a:rPr lang="ru-RU" sz="10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д. 1</a:t>
                      </a: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6503 111111</a:t>
                      </a: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Примеров</a:t>
                      </a: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Иванова</a:t>
                      </a: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57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 получает бюллетень с помощью другого человека</a:t>
                      </a:r>
                      <a:endParaRPr lang="ru-RU" sz="12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Liberation Serif"/>
                          <a:ea typeface="Times New Roman"/>
                          <a:cs typeface="Times New Roman"/>
                        </a:rPr>
                        <a:t>Подпись лица, помогавшего избирателю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Liberation Serif"/>
                          <a:ea typeface="Times New Roman"/>
                          <a:cs typeface="Times New Roman"/>
                        </a:rPr>
                        <a:t>Подпись члена УИК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latin typeface="Liberation Serif"/>
                          <a:ea typeface="Times New Roman"/>
                          <a:cs typeface="Times New Roman"/>
                        </a:rPr>
                        <a:t>ФИО, документ лица, оказывавшего помощь избирателю в получении бюллетеня, подпись члена УИК</a:t>
                      </a:r>
                      <a:endParaRPr lang="ru-RU" sz="8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6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Образцова Анна Петровна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1939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ул. Ленина,</a:t>
                      </a:r>
                      <a:r>
                        <a:rPr lang="ru-RU" sz="10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д. 2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6504</a:t>
                      </a:r>
                      <a:r>
                        <a:rPr lang="ru-RU" sz="1200" i="1" baseline="0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222222</a:t>
                      </a: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err="1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Помощникова</a:t>
                      </a: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Иванова</a:t>
                      </a: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err="1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Помощникова</a:t>
                      </a: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П.А., 6505 333444,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Иванова</a:t>
                      </a:r>
                      <a:endParaRPr lang="ru-RU" sz="10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5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 желает выполнить отметку в бюллетене с помощью другого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избирателя или лица, помогавшего избирателю</a:t>
                      </a: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члена УИК</a:t>
                      </a: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ФИО, документ лица, оказывавшего помощь избирателю выполнить отметку в бюллетене, подпись члена УИК</a:t>
                      </a: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6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Плоховидящая</a:t>
                      </a: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Полина</a:t>
                      </a:r>
                      <a:r>
                        <a:rPr lang="ru-RU" sz="10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Андреевна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1945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ул. Ленина,</a:t>
                      </a:r>
                      <a:r>
                        <a:rPr lang="ru-RU" sz="10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д. 3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6505 333333</a:t>
                      </a: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err="1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Плоховидящая</a:t>
                      </a:r>
                      <a:r>
                        <a:rPr lang="ru-RU" sz="12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err="1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Помощникова</a:t>
                      </a: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07B9"/>
                          </a:solidFill>
                          <a:effectLst/>
                          <a:uLnTx/>
                          <a:uFillTx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Иванова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07B9"/>
                        </a:solidFill>
                        <a:effectLst/>
                        <a:uLnTx/>
                        <a:uFillTx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err="1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Помощникова</a:t>
                      </a: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П.А., 6505 333444,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Иванова</a:t>
                      </a:r>
                      <a:endParaRPr lang="ru-RU" sz="10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4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 испортил бюллетень</a:t>
                      </a: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29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Испорченный Вадим</a:t>
                      </a:r>
                      <a:r>
                        <a:rPr lang="ru-RU" sz="10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Вячеславович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1966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ул. Ленина,</a:t>
                      </a:r>
                      <a:r>
                        <a:rPr lang="ru-RU" sz="10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д. 4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6505 444444</a:t>
                      </a: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07B9"/>
                          </a:solidFill>
                          <a:effectLst/>
                          <a:uLnTx/>
                          <a:uFillTx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Испорченный</a:t>
                      </a: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07B9"/>
                          </a:solidFill>
                          <a:effectLst/>
                          <a:uLnTx/>
                          <a:uFillTx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Иванова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07B9"/>
                        </a:solidFill>
                        <a:effectLst/>
                        <a:uLnTx/>
                        <a:uFillTx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Выдан </a:t>
                      </a:r>
                      <a:r>
                        <a:rPr lang="ru-RU" sz="1000" i="1" dirty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бюллетень взамен испорченного, </a:t>
                      </a: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Иванова</a:t>
                      </a: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ДЕНЬ ГОЛОСОВАНИЯ с 8.00 до 20.00 часов </a:t>
            </a:r>
            <a:b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Нестандартные ситуации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772816"/>
          <a:ext cx="8928992" cy="1485353"/>
        </p:xfrm>
        <a:graphic>
          <a:graphicData uri="http://schemas.openxmlformats.org/drawingml/2006/table">
            <a:tbl>
              <a:tblPr/>
              <a:tblGrid>
                <a:gridCol w="236182"/>
                <a:gridCol w="998602"/>
                <a:gridCol w="1174705"/>
                <a:gridCol w="1260890"/>
                <a:gridCol w="1317245"/>
                <a:gridCol w="1415859"/>
                <a:gridCol w="1291968"/>
                <a:gridCol w="1233541"/>
              </a:tblGrid>
              <a:tr h="698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</a:t>
                      </a: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</a:t>
                      </a:r>
                      <a:r>
                        <a:rPr lang="ru-RU" sz="600" b="1" cap="all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отчестВо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ВОЗРАСТЕ 18 лет –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ДЕНЬ И МЕСЯЦ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рождения)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Серия и номер (НОМЕР) паспорта или документа, заменяющего паспорт гражданина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избирателя ЗА полученНЫЙ избирательнЫЙ бюллетенЬ на ВЫБОРАх губернатора свердловской области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ЧЛЕНА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ИЗБИРАТЕЛЬНОЙ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КОМИССИИ, ВЫДАВШЕГО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ИЗБИРАТЕЛЬНЫЙ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БЮЛЛЕТЕНЬ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Особые отметки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trike="sng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</a:t>
                      </a:r>
                      <a:endParaRPr lang="ru-RU" sz="1000" strike="sngStrike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trike="sngStrike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ИвановаАнна</a:t>
                      </a:r>
                      <a:r>
                        <a:rPr lang="ru-RU" sz="1000" strike="sng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Петровна</a:t>
                      </a:r>
                      <a:endParaRPr lang="ru-RU" sz="1000" strike="sngStrike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1000" strike="sng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1999</a:t>
                      </a:r>
                      <a:endParaRPr lang="ru-RU" sz="1000" strike="sngStrike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trike="sng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ул. Ленина,</a:t>
                      </a:r>
                      <a:r>
                        <a:rPr lang="ru-RU" sz="1000" strike="sngStrike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д. 25</a:t>
                      </a:r>
                      <a:endParaRPr lang="ru-RU" sz="1000" strike="sngStrike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Изменились данные избирателя. Включен дополнительно под №</a:t>
                      </a:r>
                      <a:r>
                        <a:rPr lang="ru-RU" sz="1200" i="1" baseline="0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 2221</a:t>
                      </a:r>
                      <a:endParaRPr lang="ru-RU" sz="1600" i="1" dirty="0" smtClean="0">
                        <a:solidFill>
                          <a:srgbClr val="2907B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11.09.2022, </a:t>
                      </a:r>
                      <a:b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</a:b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Иванова А.А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11.09.2022 </a:t>
                      </a:r>
                      <a:endParaRPr lang="ru-RU" sz="10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3933056"/>
          <a:ext cx="8928991" cy="1506887"/>
        </p:xfrm>
        <a:graphic>
          <a:graphicData uri="http://schemas.openxmlformats.org/drawingml/2006/table">
            <a:tbl>
              <a:tblPr/>
              <a:tblGrid>
                <a:gridCol w="288032"/>
                <a:gridCol w="1080120"/>
                <a:gridCol w="1041336"/>
                <a:gridCol w="1260890"/>
                <a:gridCol w="1317246"/>
                <a:gridCol w="1415858"/>
                <a:gridCol w="1291968"/>
                <a:gridCol w="1233541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</a:t>
                      </a: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</a:t>
                      </a:r>
                      <a:r>
                        <a:rPr lang="ru-RU" sz="600" b="1" cap="all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отчестВо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ВОЗРАСТЕ 18 лет –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ДЕНЬ И МЕСЯЦ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рождения)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Серия и номер (НОМЕР) паспорта или документа, заменяющего паспорт гражданина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избирателя ЗА полученНЫЙ избирательнЫЙ бюллетенЬ на ВЫБОРАх губернатора свердловской области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ЧЛЕНА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ИЗБИРАТЕЛЬНОЙ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КОМИССИИ, ВЫДАВШЕГО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ИЗБИРАТЕЛЬНЫЙ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БЮЛЛЕТЕНЬ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Особые отметки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2221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Заменова</a:t>
                      </a: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Анна Петровна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1999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Ул. Ленина, д. 25</a:t>
                      </a:r>
                      <a:endParaRPr lang="ru-RU"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6504 888888</a:t>
                      </a: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1200" dirty="0" err="1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Заменова</a:t>
                      </a:r>
                      <a:endParaRPr lang="ru-RU" sz="1200" i="1" kern="1200" dirty="0" smtClean="0">
                        <a:solidFill>
                          <a:srgbClr val="2907B9"/>
                        </a:solidFill>
                        <a:latin typeface="Liberation Serif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kern="1200" dirty="0" smtClean="0">
                        <a:solidFill>
                          <a:srgbClr val="2907B9"/>
                        </a:solidFill>
                        <a:latin typeface="Liberation Serif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олилиния 6"/>
          <p:cNvSpPr/>
          <p:nvPr/>
        </p:nvSpPr>
        <p:spPr>
          <a:xfrm>
            <a:off x="8460432" y="2564904"/>
            <a:ext cx="466473" cy="250860"/>
          </a:xfrm>
          <a:custGeom>
            <a:avLst/>
            <a:gdLst>
              <a:gd name="connsiteX0" fmla="*/ 0 w 610698"/>
              <a:gd name="connsiteY0" fmla="*/ 34184 h 250860"/>
              <a:gd name="connsiteX1" fmla="*/ 76913 w 610698"/>
              <a:gd name="connsiteY1" fmla="*/ 25638 h 250860"/>
              <a:gd name="connsiteX2" fmla="*/ 85458 w 610698"/>
              <a:gd name="connsiteY2" fmla="*/ 51275 h 250860"/>
              <a:gd name="connsiteX3" fmla="*/ 59821 w 610698"/>
              <a:gd name="connsiteY3" fmla="*/ 102550 h 250860"/>
              <a:gd name="connsiteX4" fmla="*/ 51275 w 610698"/>
              <a:gd name="connsiteY4" fmla="*/ 128187 h 250860"/>
              <a:gd name="connsiteX5" fmla="*/ 59821 w 610698"/>
              <a:gd name="connsiteY5" fmla="*/ 179462 h 250860"/>
              <a:gd name="connsiteX6" fmla="*/ 85458 w 610698"/>
              <a:gd name="connsiteY6" fmla="*/ 170916 h 250860"/>
              <a:gd name="connsiteX7" fmla="*/ 111096 w 610698"/>
              <a:gd name="connsiteY7" fmla="*/ 153825 h 250860"/>
              <a:gd name="connsiteX8" fmla="*/ 162370 w 610698"/>
              <a:gd name="connsiteY8" fmla="*/ 128187 h 250860"/>
              <a:gd name="connsiteX9" fmla="*/ 170916 w 610698"/>
              <a:gd name="connsiteY9" fmla="*/ 102550 h 250860"/>
              <a:gd name="connsiteX10" fmla="*/ 153825 w 610698"/>
              <a:gd name="connsiteY10" fmla="*/ 128187 h 250860"/>
              <a:gd name="connsiteX11" fmla="*/ 162370 w 610698"/>
              <a:gd name="connsiteY11" fmla="*/ 170916 h 250860"/>
              <a:gd name="connsiteX12" fmla="*/ 230737 w 610698"/>
              <a:gd name="connsiteY12" fmla="*/ 179462 h 250860"/>
              <a:gd name="connsiteX13" fmla="*/ 256374 w 610698"/>
              <a:gd name="connsiteY13" fmla="*/ 205099 h 250860"/>
              <a:gd name="connsiteX14" fmla="*/ 273466 w 610698"/>
              <a:gd name="connsiteY14" fmla="*/ 230737 h 250860"/>
              <a:gd name="connsiteX15" fmla="*/ 341832 w 610698"/>
              <a:gd name="connsiteY15" fmla="*/ 222191 h 250860"/>
              <a:gd name="connsiteX16" fmla="*/ 393107 w 610698"/>
              <a:gd name="connsiteY16" fmla="*/ 179462 h 250860"/>
              <a:gd name="connsiteX17" fmla="*/ 427290 w 610698"/>
              <a:gd name="connsiteY17" fmla="*/ 145279 h 250860"/>
              <a:gd name="connsiteX18" fmla="*/ 418744 w 610698"/>
              <a:gd name="connsiteY18" fmla="*/ 111096 h 250860"/>
              <a:gd name="connsiteX19" fmla="*/ 273466 w 610698"/>
              <a:gd name="connsiteY19" fmla="*/ 102550 h 250860"/>
              <a:gd name="connsiteX20" fmla="*/ 230737 w 610698"/>
              <a:gd name="connsiteY20" fmla="*/ 196554 h 250860"/>
              <a:gd name="connsiteX21" fmla="*/ 299103 w 610698"/>
              <a:gd name="connsiteY21" fmla="*/ 179462 h 250860"/>
              <a:gd name="connsiteX22" fmla="*/ 282012 w 610698"/>
              <a:gd name="connsiteY22" fmla="*/ 0 h 250860"/>
              <a:gd name="connsiteX23" fmla="*/ 264920 w 610698"/>
              <a:gd name="connsiteY23" fmla="*/ 51275 h 250860"/>
              <a:gd name="connsiteX24" fmla="*/ 247828 w 610698"/>
              <a:gd name="connsiteY24" fmla="*/ 136733 h 250860"/>
              <a:gd name="connsiteX25" fmla="*/ 239283 w 610698"/>
              <a:gd name="connsiteY25" fmla="*/ 170916 h 250860"/>
              <a:gd name="connsiteX26" fmla="*/ 529840 w 610698"/>
              <a:gd name="connsiteY26" fmla="*/ 153825 h 250860"/>
              <a:gd name="connsiteX27" fmla="*/ 564023 w 610698"/>
              <a:gd name="connsiteY27" fmla="*/ 145279 h 250860"/>
              <a:gd name="connsiteX28" fmla="*/ 598206 w 610698"/>
              <a:gd name="connsiteY28" fmla="*/ 128187 h 250860"/>
              <a:gd name="connsiteX29" fmla="*/ 521294 w 610698"/>
              <a:gd name="connsiteY29" fmla="*/ 136733 h 250860"/>
              <a:gd name="connsiteX30" fmla="*/ 487111 w 610698"/>
              <a:gd name="connsiteY30" fmla="*/ 153825 h 250860"/>
              <a:gd name="connsiteX31" fmla="*/ 461473 w 610698"/>
              <a:gd name="connsiteY31" fmla="*/ 170916 h 250860"/>
              <a:gd name="connsiteX32" fmla="*/ 427290 w 610698"/>
              <a:gd name="connsiteY32" fmla="*/ 179462 h 250860"/>
              <a:gd name="connsiteX33" fmla="*/ 393107 w 610698"/>
              <a:gd name="connsiteY33" fmla="*/ 205099 h 250860"/>
              <a:gd name="connsiteX34" fmla="*/ 358924 w 610698"/>
              <a:gd name="connsiteY34" fmla="*/ 213645 h 250860"/>
              <a:gd name="connsiteX35" fmla="*/ 333286 w 610698"/>
              <a:gd name="connsiteY35" fmla="*/ 222191 h 250860"/>
              <a:gd name="connsiteX36" fmla="*/ 264920 w 610698"/>
              <a:gd name="connsiteY36" fmla="*/ 239283 h 250860"/>
              <a:gd name="connsiteX37" fmla="*/ 213645 w 610698"/>
              <a:gd name="connsiteY37" fmla="*/ 230737 h 250860"/>
              <a:gd name="connsiteX38" fmla="*/ 222191 w 610698"/>
              <a:gd name="connsiteY38" fmla="*/ 136733 h 250860"/>
              <a:gd name="connsiteX39" fmla="*/ 222191 w 610698"/>
              <a:gd name="connsiteY39" fmla="*/ 102550 h 2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0698" h="250860">
                <a:moveTo>
                  <a:pt x="0" y="34184"/>
                </a:moveTo>
                <a:cubicBezTo>
                  <a:pt x="25638" y="31335"/>
                  <a:pt x="51618" y="20579"/>
                  <a:pt x="76913" y="25638"/>
                </a:cubicBezTo>
                <a:cubicBezTo>
                  <a:pt x="85746" y="27405"/>
                  <a:pt x="85458" y="42267"/>
                  <a:pt x="85458" y="51275"/>
                </a:cubicBezTo>
                <a:cubicBezTo>
                  <a:pt x="85458" y="72756"/>
                  <a:pt x="68463" y="85266"/>
                  <a:pt x="59821" y="102550"/>
                </a:cubicBezTo>
                <a:cubicBezTo>
                  <a:pt x="55792" y="110607"/>
                  <a:pt x="54124" y="119641"/>
                  <a:pt x="51275" y="128187"/>
                </a:cubicBezTo>
                <a:cubicBezTo>
                  <a:pt x="54124" y="145279"/>
                  <a:pt x="48997" y="165932"/>
                  <a:pt x="59821" y="179462"/>
                </a:cubicBezTo>
                <a:cubicBezTo>
                  <a:pt x="65448" y="186496"/>
                  <a:pt x="77401" y="174944"/>
                  <a:pt x="85458" y="170916"/>
                </a:cubicBezTo>
                <a:cubicBezTo>
                  <a:pt x="94645" y="166323"/>
                  <a:pt x="101909" y="158418"/>
                  <a:pt x="111096" y="153825"/>
                </a:cubicBezTo>
                <a:cubicBezTo>
                  <a:pt x="181845" y="118451"/>
                  <a:pt x="88912" y="177161"/>
                  <a:pt x="162370" y="128187"/>
                </a:cubicBezTo>
                <a:cubicBezTo>
                  <a:pt x="165219" y="119641"/>
                  <a:pt x="179924" y="102550"/>
                  <a:pt x="170916" y="102550"/>
                </a:cubicBezTo>
                <a:cubicBezTo>
                  <a:pt x="160645" y="102550"/>
                  <a:pt x="155099" y="117996"/>
                  <a:pt x="153825" y="128187"/>
                </a:cubicBezTo>
                <a:cubicBezTo>
                  <a:pt x="152023" y="142600"/>
                  <a:pt x="150284" y="162859"/>
                  <a:pt x="162370" y="170916"/>
                </a:cubicBezTo>
                <a:cubicBezTo>
                  <a:pt x="181479" y="183655"/>
                  <a:pt x="207948" y="176613"/>
                  <a:pt x="230737" y="179462"/>
                </a:cubicBezTo>
                <a:cubicBezTo>
                  <a:pt x="239283" y="188008"/>
                  <a:pt x="248637" y="195815"/>
                  <a:pt x="256374" y="205099"/>
                </a:cubicBezTo>
                <a:cubicBezTo>
                  <a:pt x="262949" y="212989"/>
                  <a:pt x="263394" y="228723"/>
                  <a:pt x="273466" y="230737"/>
                </a:cubicBezTo>
                <a:cubicBezTo>
                  <a:pt x="295986" y="235241"/>
                  <a:pt x="319043" y="225040"/>
                  <a:pt x="341832" y="222191"/>
                </a:cubicBezTo>
                <a:cubicBezTo>
                  <a:pt x="430748" y="133278"/>
                  <a:pt x="309810" y="250860"/>
                  <a:pt x="393107" y="179462"/>
                </a:cubicBezTo>
                <a:cubicBezTo>
                  <a:pt x="405342" y="168975"/>
                  <a:pt x="415896" y="156673"/>
                  <a:pt x="427290" y="145279"/>
                </a:cubicBezTo>
                <a:cubicBezTo>
                  <a:pt x="424441" y="133885"/>
                  <a:pt x="425259" y="120868"/>
                  <a:pt x="418744" y="111096"/>
                </a:cubicBezTo>
                <a:cubicBezTo>
                  <a:pt x="391076" y="69594"/>
                  <a:pt x="281756" y="101958"/>
                  <a:pt x="273466" y="102550"/>
                </a:cubicBezTo>
                <a:cubicBezTo>
                  <a:pt x="235254" y="178973"/>
                  <a:pt x="247340" y="146745"/>
                  <a:pt x="230737" y="196554"/>
                </a:cubicBezTo>
                <a:cubicBezTo>
                  <a:pt x="250371" y="209643"/>
                  <a:pt x="285968" y="245137"/>
                  <a:pt x="299103" y="179462"/>
                </a:cubicBezTo>
                <a:cubicBezTo>
                  <a:pt x="309499" y="127482"/>
                  <a:pt x="293199" y="55941"/>
                  <a:pt x="282012" y="0"/>
                </a:cubicBezTo>
                <a:cubicBezTo>
                  <a:pt x="276315" y="17092"/>
                  <a:pt x="269290" y="33797"/>
                  <a:pt x="264920" y="51275"/>
                </a:cubicBezTo>
                <a:cubicBezTo>
                  <a:pt x="257874" y="79458"/>
                  <a:pt x="254873" y="108550"/>
                  <a:pt x="247828" y="136733"/>
                </a:cubicBezTo>
                <a:lnTo>
                  <a:pt x="239283" y="170916"/>
                </a:lnTo>
                <a:cubicBezTo>
                  <a:pt x="355026" y="199853"/>
                  <a:pt x="274647" y="183848"/>
                  <a:pt x="529840" y="153825"/>
                </a:cubicBezTo>
                <a:cubicBezTo>
                  <a:pt x="541505" y="152453"/>
                  <a:pt x="553026" y="149403"/>
                  <a:pt x="564023" y="145279"/>
                </a:cubicBezTo>
                <a:cubicBezTo>
                  <a:pt x="575951" y="140806"/>
                  <a:pt x="610698" y="130685"/>
                  <a:pt x="598206" y="128187"/>
                </a:cubicBezTo>
                <a:cubicBezTo>
                  <a:pt x="572912" y="123128"/>
                  <a:pt x="546931" y="133884"/>
                  <a:pt x="521294" y="136733"/>
                </a:cubicBezTo>
                <a:cubicBezTo>
                  <a:pt x="509900" y="142430"/>
                  <a:pt x="498172" y="147505"/>
                  <a:pt x="487111" y="153825"/>
                </a:cubicBezTo>
                <a:cubicBezTo>
                  <a:pt x="478193" y="158921"/>
                  <a:pt x="470913" y="166870"/>
                  <a:pt x="461473" y="170916"/>
                </a:cubicBezTo>
                <a:cubicBezTo>
                  <a:pt x="450678" y="175543"/>
                  <a:pt x="438684" y="176613"/>
                  <a:pt x="427290" y="179462"/>
                </a:cubicBezTo>
                <a:cubicBezTo>
                  <a:pt x="415896" y="188008"/>
                  <a:pt x="405846" y="198729"/>
                  <a:pt x="393107" y="205099"/>
                </a:cubicBezTo>
                <a:cubicBezTo>
                  <a:pt x="382602" y="210352"/>
                  <a:pt x="370217" y="210418"/>
                  <a:pt x="358924" y="213645"/>
                </a:cubicBezTo>
                <a:cubicBezTo>
                  <a:pt x="350262" y="216120"/>
                  <a:pt x="341977" y="219821"/>
                  <a:pt x="333286" y="222191"/>
                </a:cubicBezTo>
                <a:cubicBezTo>
                  <a:pt x="310624" y="228372"/>
                  <a:pt x="264920" y="239283"/>
                  <a:pt x="264920" y="239283"/>
                </a:cubicBezTo>
                <a:lnTo>
                  <a:pt x="213645" y="230737"/>
                </a:lnTo>
                <a:cubicBezTo>
                  <a:pt x="201544" y="201693"/>
                  <a:pt x="220098" y="168127"/>
                  <a:pt x="222191" y="136733"/>
                </a:cubicBezTo>
                <a:cubicBezTo>
                  <a:pt x="222949" y="125364"/>
                  <a:pt x="222191" y="113944"/>
                  <a:pt x="222191" y="102550"/>
                </a:cubicBezTo>
              </a:path>
            </a:pathLst>
          </a:custGeom>
          <a:ln>
            <a:solidFill>
              <a:srgbClr val="290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7884368" y="2924944"/>
            <a:ext cx="576064" cy="216024"/>
          </a:xfrm>
          <a:custGeom>
            <a:avLst/>
            <a:gdLst>
              <a:gd name="connsiteX0" fmla="*/ 149741 w 833867"/>
              <a:gd name="connsiteY0" fmla="*/ 34183 h 438184"/>
              <a:gd name="connsiteX1" fmla="*/ 72829 w 833867"/>
              <a:gd name="connsiteY1" fmla="*/ 8546 h 438184"/>
              <a:gd name="connsiteX2" fmla="*/ 47192 w 833867"/>
              <a:gd name="connsiteY2" fmla="*/ 0 h 438184"/>
              <a:gd name="connsiteX3" fmla="*/ 21554 w 833867"/>
              <a:gd name="connsiteY3" fmla="*/ 136733 h 438184"/>
              <a:gd name="connsiteX4" fmla="*/ 55738 w 833867"/>
              <a:gd name="connsiteY4" fmla="*/ 247828 h 438184"/>
              <a:gd name="connsiteX5" fmla="*/ 98467 w 833867"/>
              <a:gd name="connsiteY5" fmla="*/ 239282 h 438184"/>
              <a:gd name="connsiteX6" fmla="*/ 107012 w 833867"/>
              <a:gd name="connsiteY6" fmla="*/ 162370 h 438184"/>
              <a:gd name="connsiteX7" fmla="*/ 132650 w 833867"/>
              <a:gd name="connsiteY7" fmla="*/ 85458 h 438184"/>
              <a:gd name="connsiteX8" fmla="*/ 141196 w 833867"/>
              <a:gd name="connsiteY8" fmla="*/ 42729 h 438184"/>
              <a:gd name="connsiteX9" fmla="*/ 115558 w 833867"/>
              <a:gd name="connsiteY9" fmla="*/ 25637 h 438184"/>
              <a:gd name="connsiteX10" fmla="*/ 98467 w 833867"/>
              <a:gd name="connsiteY10" fmla="*/ 76912 h 438184"/>
              <a:gd name="connsiteX11" fmla="*/ 107012 w 833867"/>
              <a:gd name="connsiteY11" fmla="*/ 196553 h 438184"/>
              <a:gd name="connsiteX12" fmla="*/ 115558 w 833867"/>
              <a:gd name="connsiteY12" fmla="*/ 222191 h 438184"/>
              <a:gd name="connsiteX13" fmla="*/ 141196 w 833867"/>
              <a:gd name="connsiteY13" fmla="*/ 230736 h 438184"/>
              <a:gd name="connsiteX14" fmla="*/ 235199 w 833867"/>
              <a:gd name="connsiteY14" fmla="*/ 196553 h 438184"/>
              <a:gd name="connsiteX15" fmla="*/ 226653 w 833867"/>
              <a:gd name="connsiteY15" fmla="*/ 145279 h 438184"/>
              <a:gd name="connsiteX16" fmla="*/ 201016 w 833867"/>
              <a:gd name="connsiteY16" fmla="*/ 153824 h 438184"/>
              <a:gd name="connsiteX17" fmla="*/ 209562 w 833867"/>
              <a:gd name="connsiteY17" fmla="*/ 179462 h 438184"/>
              <a:gd name="connsiteX18" fmla="*/ 235199 w 833867"/>
              <a:gd name="connsiteY18" fmla="*/ 213645 h 438184"/>
              <a:gd name="connsiteX19" fmla="*/ 277928 w 833867"/>
              <a:gd name="connsiteY19" fmla="*/ 264920 h 438184"/>
              <a:gd name="connsiteX20" fmla="*/ 380478 w 833867"/>
              <a:gd name="connsiteY20" fmla="*/ 256374 h 438184"/>
              <a:gd name="connsiteX21" fmla="*/ 406115 w 833867"/>
              <a:gd name="connsiteY21" fmla="*/ 239282 h 438184"/>
              <a:gd name="connsiteX22" fmla="*/ 423207 w 833867"/>
              <a:gd name="connsiteY22" fmla="*/ 188008 h 438184"/>
              <a:gd name="connsiteX23" fmla="*/ 440298 w 833867"/>
              <a:gd name="connsiteY23" fmla="*/ 128187 h 438184"/>
              <a:gd name="connsiteX24" fmla="*/ 431753 w 833867"/>
              <a:gd name="connsiteY24" fmla="*/ 68366 h 438184"/>
              <a:gd name="connsiteX25" fmla="*/ 397569 w 833867"/>
              <a:gd name="connsiteY25" fmla="*/ 136733 h 438184"/>
              <a:gd name="connsiteX26" fmla="*/ 406115 w 833867"/>
              <a:gd name="connsiteY26" fmla="*/ 273465 h 438184"/>
              <a:gd name="connsiteX27" fmla="*/ 517211 w 833867"/>
              <a:gd name="connsiteY27" fmla="*/ 264920 h 438184"/>
              <a:gd name="connsiteX28" fmla="*/ 534302 w 833867"/>
              <a:gd name="connsiteY28" fmla="*/ 230736 h 438184"/>
              <a:gd name="connsiteX29" fmla="*/ 542848 w 833867"/>
              <a:gd name="connsiteY29" fmla="*/ 205099 h 438184"/>
              <a:gd name="connsiteX30" fmla="*/ 500119 w 833867"/>
              <a:gd name="connsiteY30" fmla="*/ 213645 h 438184"/>
              <a:gd name="connsiteX31" fmla="*/ 534302 w 833867"/>
              <a:gd name="connsiteY31" fmla="*/ 247828 h 438184"/>
              <a:gd name="connsiteX32" fmla="*/ 577031 w 833867"/>
              <a:gd name="connsiteY32" fmla="*/ 299103 h 438184"/>
              <a:gd name="connsiteX33" fmla="*/ 585577 w 833867"/>
              <a:gd name="connsiteY33" fmla="*/ 324740 h 438184"/>
              <a:gd name="connsiteX34" fmla="*/ 782130 w 833867"/>
              <a:gd name="connsiteY34" fmla="*/ 299103 h 438184"/>
              <a:gd name="connsiteX35" fmla="*/ 807768 w 833867"/>
              <a:gd name="connsiteY35" fmla="*/ 282011 h 438184"/>
              <a:gd name="connsiteX36" fmla="*/ 824859 w 833867"/>
              <a:gd name="connsiteY36" fmla="*/ 256374 h 438184"/>
              <a:gd name="connsiteX37" fmla="*/ 816313 w 833867"/>
              <a:gd name="connsiteY37" fmla="*/ 282011 h 438184"/>
              <a:gd name="connsiteX38" fmla="*/ 739401 w 833867"/>
              <a:gd name="connsiteY38" fmla="*/ 350378 h 438184"/>
              <a:gd name="connsiteX39" fmla="*/ 705218 w 833867"/>
              <a:gd name="connsiteY39" fmla="*/ 367469 h 438184"/>
              <a:gd name="connsiteX40" fmla="*/ 653943 w 833867"/>
              <a:gd name="connsiteY40" fmla="*/ 418744 h 438184"/>
              <a:gd name="connsiteX41" fmla="*/ 628306 w 833867"/>
              <a:gd name="connsiteY41" fmla="*/ 435836 h 438184"/>
              <a:gd name="connsiteX42" fmla="*/ 508665 w 833867"/>
              <a:gd name="connsiteY42" fmla="*/ 427290 h 438184"/>
              <a:gd name="connsiteX43" fmla="*/ 500119 w 833867"/>
              <a:gd name="connsiteY43" fmla="*/ 341832 h 43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3867" h="438184">
                <a:moveTo>
                  <a:pt x="149741" y="34183"/>
                </a:moveTo>
                <a:lnTo>
                  <a:pt x="72829" y="8546"/>
                </a:lnTo>
                <a:lnTo>
                  <a:pt x="47192" y="0"/>
                </a:lnTo>
                <a:cubicBezTo>
                  <a:pt x="23258" y="59833"/>
                  <a:pt x="21554" y="52288"/>
                  <a:pt x="21554" y="136733"/>
                </a:cubicBezTo>
                <a:cubicBezTo>
                  <a:pt x="21554" y="245161"/>
                  <a:pt x="0" y="229249"/>
                  <a:pt x="55738" y="247828"/>
                </a:cubicBezTo>
                <a:cubicBezTo>
                  <a:pt x="69981" y="244979"/>
                  <a:pt x="90994" y="251737"/>
                  <a:pt x="98467" y="239282"/>
                </a:cubicBezTo>
                <a:cubicBezTo>
                  <a:pt x="111738" y="217163"/>
                  <a:pt x="101416" y="187551"/>
                  <a:pt x="107012" y="162370"/>
                </a:cubicBezTo>
                <a:cubicBezTo>
                  <a:pt x="112874" y="135989"/>
                  <a:pt x="127350" y="111957"/>
                  <a:pt x="132650" y="85458"/>
                </a:cubicBezTo>
                <a:lnTo>
                  <a:pt x="141196" y="42729"/>
                </a:lnTo>
                <a:cubicBezTo>
                  <a:pt x="132650" y="37032"/>
                  <a:pt x="123578" y="19221"/>
                  <a:pt x="115558" y="25637"/>
                </a:cubicBezTo>
                <a:cubicBezTo>
                  <a:pt x="101490" y="36892"/>
                  <a:pt x="98467" y="76912"/>
                  <a:pt x="98467" y="76912"/>
                </a:cubicBezTo>
                <a:cubicBezTo>
                  <a:pt x="101315" y="116792"/>
                  <a:pt x="102341" y="156845"/>
                  <a:pt x="107012" y="196553"/>
                </a:cubicBezTo>
                <a:cubicBezTo>
                  <a:pt x="108064" y="205500"/>
                  <a:pt x="109188" y="215821"/>
                  <a:pt x="115558" y="222191"/>
                </a:cubicBezTo>
                <a:cubicBezTo>
                  <a:pt x="121928" y="228561"/>
                  <a:pt x="132650" y="227888"/>
                  <a:pt x="141196" y="230736"/>
                </a:cubicBezTo>
                <a:cubicBezTo>
                  <a:pt x="161779" y="228449"/>
                  <a:pt x="230293" y="240711"/>
                  <a:pt x="235199" y="196553"/>
                </a:cubicBezTo>
                <a:cubicBezTo>
                  <a:pt x="237112" y="179332"/>
                  <a:pt x="229502" y="162370"/>
                  <a:pt x="226653" y="145279"/>
                </a:cubicBezTo>
                <a:cubicBezTo>
                  <a:pt x="218107" y="148127"/>
                  <a:pt x="205044" y="145767"/>
                  <a:pt x="201016" y="153824"/>
                </a:cubicBezTo>
                <a:cubicBezTo>
                  <a:pt x="196987" y="161881"/>
                  <a:pt x="205093" y="171641"/>
                  <a:pt x="209562" y="179462"/>
                </a:cubicBezTo>
                <a:cubicBezTo>
                  <a:pt x="216628" y="191828"/>
                  <a:pt x="226920" y="202055"/>
                  <a:pt x="235199" y="213645"/>
                </a:cubicBezTo>
                <a:cubicBezTo>
                  <a:pt x="264942" y="255285"/>
                  <a:pt x="238031" y="225021"/>
                  <a:pt x="277928" y="264920"/>
                </a:cubicBezTo>
                <a:cubicBezTo>
                  <a:pt x="312111" y="262071"/>
                  <a:pt x="346842" y="263101"/>
                  <a:pt x="380478" y="256374"/>
                </a:cubicBezTo>
                <a:cubicBezTo>
                  <a:pt x="390549" y="254360"/>
                  <a:pt x="400671" y="247992"/>
                  <a:pt x="406115" y="239282"/>
                </a:cubicBezTo>
                <a:cubicBezTo>
                  <a:pt x="415663" y="224005"/>
                  <a:pt x="418837" y="205486"/>
                  <a:pt x="423207" y="188008"/>
                </a:cubicBezTo>
                <a:cubicBezTo>
                  <a:pt x="433938" y="145085"/>
                  <a:pt x="428039" y="164967"/>
                  <a:pt x="440298" y="128187"/>
                </a:cubicBezTo>
                <a:cubicBezTo>
                  <a:pt x="437450" y="108247"/>
                  <a:pt x="447867" y="80452"/>
                  <a:pt x="431753" y="68366"/>
                </a:cubicBezTo>
                <a:cubicBezTo>
                  <a:pt x="413404" y="54604"/>
                  <a:pt x="397748" y="136016"/>
                  <a:pt x="397569" y="136733"/>
                </a:cubicBezTo>
                <a:cubicBezTo>
                  <a:pt x="400418" y="182310"/>
                  <a:pt x="374956" y="240081"/>
                  <a:pt x="406115" y="273465"/>
                </a:cubicBezTo>
                <a:cubicBezTo>
                  <a:pt x="431457" y="300617"/>
                  <a:pt x="481976" y="276665"/>
                  <a:pt x="517211" y="264920"/>
                </a:cubicBezTo>
                <a:cubicBezTo>
                  <a:pt x="529297" y="260891"/>
                  <a:pt x="529284" y="242445"/>
                  <a:pt x="534302" y="230736"/>
                </a:cubicBezTo>
                <a:cubicBezTo>
                  <a:pt x="537850" y="222456"/>
                  <a:pt x="550905" y="209127"/>
                  <a:pt x="542848" y="205099"/>
                </a:cubicBezTo>
                <a:cubicBezTo>
                  <a:pt x="529856" y="198603"/>
                  <a:pt x="514362" y="210796"/>
                  <a:pt x="500119" y="213645"/>
                </a:cubicBezTo>
                <a:cubicBezTo>
                  <a:pt x="511513" y="225039"/>
                  <a:pt x="523815" y="235593"/>
                  <a:pt x="534302" y="247828"/>
                </a:cubicBezTo>
                <a:cubicBezTo>
                  <a:pt x="605700" y="331125"/>
                  <a:pt x="488118" y="210187"/>
                  <a:pt x="577031" y="299103"/>
                </a:cubicBezTo>
                <a:cubicBezTo>
                  <a:pt x="579880" y="307649"/>
                  <a:pt x="576614" y="323844"/>
                  <a:pt x="585577" y="324740"/>
                </a:cubicBezTo>
                <a:cubicBezTo>
                  <a:pt x="683450" y="334527"/>
                  <a:pt x="717620" y="335965"/>
                  <a:pt x="782130" y="299103"/>
                </a:cubicBezTo>
                <a:cubicBezTo>
                  <a:pt x="791048" y="294007"/>
                  <a:pt x="799222" y="287708"/>
                  <a:pt x="807768" y="282011"/>
                </a:cubicBezTo>
                <a:cubicBezTo>
                  <a:pt x="813465" y="273465"/>
                  <a:pt x="814588" y="256374"/>
                  <a:pt x="824859" y="256374"/>
                </a:cubicBezTo>
                <a:cubicBezTo>
                  <a:pt x="833867" y="256374"/>
                  <a:pt x="821843" y="274901"/>
                  <a:pt x="816313" y="282011"/>
                </a:cubicBezTo>
                <a:cubicBezTo>
                  <a:pt x="795546" y="308712"/>
                  <a:pt x="769101" y="333407"/>
                  <a:pt x="739401" y="350378"/>
                </a:cubicBezTo>
                <a:cubicBezTo>
                  <a:pt x="728340" y="356698"/>
                  <a:pt x="716612" y="361772"/>
                  <a:pt x="705218" y="367469"/>
                </a:cubicBezTo>
                <a:cubicBezTo>
                  <a:pt x="688126" y="384561"/>
                  <a:pt x="672009" y="402685"/>
                  <a:pt x="653943" y="418744"/>
                </a:cubicBezTo>
                <a:cubicBezTo>
                  <a:pt x="646267" y="425568"/>
                  <a:pt x="638559" y="435233"/>
                  <a:pt x="628306" y="435836"/>
                </a:cubicBezTo>
                <a:cubicBezTo>
                  <a:pt x="588393" y="438184"/>
                  <a:pt x="548545" y="430139"/>
                  <a:pt x="508665" y="427290"/>
                </a:cubicBezTo>
                <a:cubicBezTo>
                  <a:pt x="497326" y="370595"/>
                  <a:pt x="500119" y="399086"/>
                  <a:pt x="500119" y="341832"/>
                </a:cubicBezTo>
              </a:path>
            </a:pathLst>
          </a:custGeom>
          <a:ln>
            <a:solidFill>
              <a:srgbClr val="290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732240" y="4941168"/>
            <a:ext cx="936104" cy="250860"/>
          </a:xfrm>
          <a:custGeom>
            <a:avLst/>
            <a:gdLst>
              <a:gd name="connsiteX0" fmla="*/ 0 w 610698"/>
              <a:gd name="connsiteY0" fmla="*/ 34184 h 250860"/>
              <a:gd name="connsiteX1" fmla="*/ 76913 w 610698"/>
              <a:gd name="connsiteY1" fmla="*/ 25638 h 250860"/>
              <a:gd name="connsiteX2" fmla="*/ 85458 w 610698"/>
              <a:gd name="connsiteY2" fmla="*/ 51275 h 250860"/>
              <a:gd name="connsiteX3" fmla="*/ 59821 w 610698"/>
              <a:gd name="connsiteY3" fmla="*/ 102550 h 250860"/>
              <a:gd name="connsiteX4" fmla="*/ 51275 w 610698"/>
              <a:gd name="connsiteY4" fmla="*/ 128187 h 250860"/>
              <a:gd name="connsiteX5" fmla="*/ 59821 w 610698"/>
              <a:gd name="connsiteY5" fmla="*/ 179462 h 250860"/>
              <a:gd name="connsiteX6" fmla="*/ 85458 w 610698"/>
              <a:gd name="connsiteY6" fmla="*/ 170916 h 250860"/>
              <a:gd name="connsiteX7" fmla="*/ 111096 w 610698"/>
              <a:gd name="connsiteY7" fmla="*/ 153825 h 250860"/>
              <a:gd name="connsiteX8" fmla="*/ 162370 w 610698"/>
              <a:gd name="connsiteY8" fmla="*/ 128187 h 250860"/>
              <a:gd name="connsiteX9" fmla="*/ 170916 w 610698"/>
              <a:gd name="connsiteY9" fmla="*/ 102550 h 250860"/>
              <a:gd name="connsiteX10" fmla="*/ 153825 w 610698"/>
              <a:gd name="connsiteY10" fmla="*/ 128187 h 250860"/>
              <a:gd name="connsiteX11" fmla="*/ 162370 w 610698"/>
              <a:gd name="connsiteY11" fmla="*/ 170916 h 250860"/>
              <a:gd name="connsiteX12" fmla="*/ 230737 w 610698"/>
              <a:gd name="connsiteY12" fmla="*/ 179462 h 250860"/>
              <a:gd name="connsiteX13" fmla="*/ 256374 w 610698"/>
              <a:gd name="connsiteY13" fmla="*/ 205099 h 250860"/>
              <a:gd name="connsiteX14" fmla="*/ 273466 w 610698"/>
              <a:gd name="connsiteY14" fmla="*/ 230737 h 250860"/>
              <a:gd name="connsiteX15" fmla="*/ 341832 w 610698"/>
              <a:gd name="connsiteY15" fmla="*/ 222191 h 250860"/>
              <a:gd name="connsiteX16" fmla="*/ 393107 w 610698"/>
              <a:gd name="connsiteY16" fmla="*/ 179462 h 250860"/>
              <a:gd name="connsiteX17" fmla="*/ 427290 w 610698"/>
              <a:gd name="connsiteY17" fmla="*/ 145279 h 250860"/>
              <a:gd name="connsiteX18" fmla="*/ 418744 w 610698"/>
              <a:gd name="connsiteY18" fmla="*/ 111096 h 250860"/>
              <a:gd name="connsiteX19" fmla="*/ 273466 w 610698"/>
              <a:gd name="connsiteY19" fmla="*/ 102550 h 250860"/>
              <a:gd name="connsiteX20" fmla="*/ 230737 w 610698"/>
              <a:gd name="connsiteY20" fmla="*/ 196554 h 250860"/>
              <a:gd name="connsiteX21" fmla="*/ 299103 w 610698"/>
              <a:gd name="connsiteY21" fmla="*/ 179462 h 250860"/>
              <a:gd name="connsiteX22" fmla="*/ 282012 w 610698"/>
              <a:gd name="connsiteY22" fmla="*/ 0 h 250860"/>
              <a:gd name="connsiteX23" fmla="*/ 264920 w 610698"/>
              <a:gd name="connsiteY23" fmla="*/ 51275 h 250860"/>
              <a:gd name="connsiteX24" fmla="*/ 247828 w 610698"/>
              <a:gd name="connsiteY24" fmla="*/ 136733 h 250860"/>
              <a:gd name="connsiteX25" fmla="*/ 239283 w 610698"/>
              <a:gd name="connsiteY25" fmla="*/ 170916 h 250860"/>
              <a:gd name="connsiteX26" fmla="*/ 529840 w 610698"/>
              <a:gd name="connsiteY26" fmla="*/ 153825 h 250860"/>
              <a:gd name="connsiteX27" fmla="*/ 564023 w 610698"/>
              <a:gd name="connsiteY27" fmla="*/ 145279 h 250860"/>
              <a:gd name="connsiteX28" fmla="*/ 598206 w 610698"/>
              <a:gd name="connsiteY28" fmla="*/ 128187 h 250860"/>
              <a:gd name="connsiteX29" fmla="*/ 521294 w 610698"/>
              <a:gd name="connsiteY29" fmla="*/ 136733 h 250860"/>
              <a:gd name="connsiteX30" fmla="*/ 487111 w 610698"/>
              <a:gd name="connsiteY30" fmla="*/ 153825 h 250860"/>
              <a:gd name="connsiteX31" fmla="*/ 461473 w 610698"/>
              <a:gd name="connsiteY31" fmla="*/ 170916 h 250860"/>
              <a:gd name="connsiteX32" fmla="*/ 427290 w 610698"/>
              <a:gd name="connsiteY32" fmla="*/ 179462 h 250860"/>
              <a:gd name="connsiteX33" fmla="*/ 393107 w 610698"/>
              <a:gd name="connsiteY33" fmla="*/ 205099 h 250860"/>
              <a:gd name="connsiteX34" fmla="*/ 358924 w 610698"/>
              <a:gd name="connsiteY34" fmla="*/ 213645 h 250860"/>
              <a:gd name="connsiteX35" fmla="*/ 333286 w 610698"/>
              <a:gd name="connsiteY35" fmla="*/ 222191 h 250860"/>
              <a:gd name="connsiteX36" fmla="*/ 264920 w 610698"/>
              <a:gd name="connsiteY36" fmla="*/ 239283 h 250860"/>
              <a:gd name="connsiteX37" fmla="*/ 213645 w 610698"/>
              <a:gd name="connsiteY37" fmla="*/ 230737 h 250860"/>
              <a:gd name="connsiteX38" fmla="*/ 222191 w 610698"/>
              <a:gd name="connsiteY38" fmla="*/ 136733 h 250860"/>
              <a:gd name="connsiteX39" fmla="*/ 222191 w 610698"/>
              <a:gd name="connsiteY39" fmla="*/ 102550 h 2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0698" h="250860">
                <a:moveTo>
                  <a:pt x="0" y="34184"/>
                </a:moveTo>
                <a:cubicBezTo>
                  <a:pt x="25638" y="31335"/>
                  <a:pt x="51618" y="20579"/>
                  <a:pt x="76913" y="25638"/>
                </a:cubicBezTo>
                <a:cubicBezTo>
                  <a:pt x="85746" y="27405"/>
                  <a:pt x="85458" y="42267"/>
                  <a:pt x="85458" y="51275"/>
                </a:cubicBezTo>
                <a:cubicBezTo>
                  <a:pt x="85458" y="72756"/>
                  <a:pt x="68463" y="85266"/>
                  <a:pt x="59821" y="102550"/>
                </a:cubicBezTo>
                <a:cubicBezTo>
                  <a:pt x="55792" y="110607"/>
                  <a:pt x="54124" y="119641"/>
                  <a:pt x="51275" y="128187"/>
                </a:cubicBezTo>
                <a:cubicBezTo>
                  <a:pt x="54124" y="145279"/>
                  <a:pt x="48997" y="165932"/>
                  <a:pt x="59821" y="179462"/>
                </a:cubicBezTo>
                <a:cubicBezTo>
                  <a:pt x="65448" y="186496"/>
                  <a:pt x="77401" y="174944"/>
                  <a:pt x="85458" y="170916"/>
                </a:cubicBezTo>
                <a:cubicBezTo>
                  <a:pt x="94645" y="166323"/>
                  <a:pt x="101909" y="158418"/>
                  <a:pt x="111096" y="153825"/>
                </a:cubicBezTo>
                <a:cubicBezTo>
                  <a:pt x="181845" y="118451"/>
                  <a:pt x="88912" y="177161"/>
                  <a:pt x="162370" y="128187"/>
                </a:cubicBezTo>
                <a:cubicBezTo>
                  <a:pt x="165219" y="119641"/>
                  <a:pt x="179924" y="102550"/>
                  <a:pt x="170916" y="102550"/>
                </a:cubicBezTo>
                <a:cubicBezTo>
                  <a:pt x="160645" y="102550"/>
                  <a:pt x="155099" y="117996"/>
                  <a:pt x="153825" y="128187"/>
                </a:cubicBezTo>
                <a:cubicBezTo>
                  <a:pt x="152023" y="142600"/>
                  <a:pt x="150284" y="162859"/>
                  <a:pt x="162370" y="170916"/>
                </a:cubicBezTo>
                <a:cubicBezTo>
                  <a:pt x="181479" y="183655"/>
                  <a:pt x="207948" y="176613"/>
                  <a:pt x="230737" y="179462"/>
                </a:cubicBezTo>
                <a:cubicBezTo>
                  <a:pt x="239283" y="188008"/>
                  <a:pt x="248637" y="195815"/>
                  <a:pt x="256374" y="205099"/>
                </a:cubicBezTo>
                <a:cubicBezTo>
                  <a:pt x="262949" y="212989"/>
                  <a:pt x="263394" y="228723"/>
                  <a:pt x="273466" y="230737"/>
                </a:cubicBezTo>
                <a:cubicBezTo>
                  <a:pt x="295986" y="235241"/>
                  <a:pt x="319043" y="225040"/>
                  <a:pt x="341832" y="222191"/>
                </a:cubicBezTo>
                <a:cubicBezTo>
                  <a:pt x="430748" y="133278"/>
                  <a:pt x="309810" y="250860"/>
                  <a:pt x="393107" y="179462"/>
                </a:cubicBezTo>
                <a:cubicBezTo>
                  <a:pt x="405342" y="168975"/>
                  <a:pt x="415896" y="156673"/>
                  <a:pt x="427290" y="145279"/>
                </a:cubicBezTo>
                <a:cubicBezTo>
                  <a:pt x="424441" y="133885"/>
                  <a:pt x="425259" y="120868"/>
                  <a:pt x="418744" y="111096"/>
                </a:cubicBezTo>
                <a:cubicBezTo>
                  <a:pt x="391076" y="69594"/>
                  <a:pt x="281756" y="101958"/>
                  <a:pt x="273466" y="102550"/>
                </a:cubicBezTo>
                <a:cubicBezTo>
                  <a:pt x="235254" y="178973"/>
                  <a:pt x="247340" y="146745"/>
                  <a:pt x="230737" y="196554"/>
                </a:cubicBezTo>
                <a:cubicBezTo>
                  <a:pt x="250371" y="209643"/>
                  <a:pt x="285968" y="245137"/>
                  <a:pt x="299103" y="179462"/>
                </a:cubicBezTo>
                <a:cubicBezTo>
                  <a:pt x="309499" y="127482"/>
                  <a:pt x="293199" y="55941"/>
                  <a:pt x="282012" y="0"/>
                </a:cubicBezTo>
                <a:cubicBezTo>
                  <a:pt x="276315" y="17092"/>
                  <a:pt x="269290" y="33797"/>
                  <a:pt x="264920" y="51275"/>
                </a:cubicBezTo>
                <a:cubicBezTo>
                  <a:pt x="257874" y="79458"/>
                  <a:pt x="254873" y="108550"/>
                  <a:pt x="247828" y="136733"/>
                </a:cubicBezTo>
                <a:lnTo>
                  <a:pt x="239283" y="170916"/>
                </a:lnTo>
                <a:cubicBezTo>
                  <a:pt x="355026" y="199853"/>
                  <a:pt x="274647" y="183848"/>
                  <a:pt x="529840" y="153825"/>
                </a:cubicBezTo>
                <a:cubicBezTo>
                  <a:pt x="541505" y="152453"/>
                  <a:pt x="553026" y="149403"/>
                  <a:pt x="564023" y="145279"/>
                </a:cubicBezTo>
                <a:cubicBezTo>
                  <a:pt x="575951" y="140806"/>
                  <a:pt x="610698" y="130685"/>
                  <a:pt x="598206" y="128187"/>
                </a:cubicBezTo>
                <a:cubicBezTo>
                  <a:pt x="572912" y="123128"/>
                  <a:pt x="546931" y="133884"/>
                  <a:pt x="521294" y="136733"/>
                </a:cubicBezTo>
                <a:cubicBezTo>
                  <a:pt x="509900" y="142430"/>
                  <a:pt x="498172" y="147505"/>
                  <a:pt x="487111" y="153825"/>
                </a:cubicBezTo>
                <a:cubicBezTo>
                  <a:pt x="478193" y="158921"/>
                  <a:pt x="470913" y="166870"/>
                  <a:pt x="461473" y="170916"/>
                </a:cubicBezTo>
                <a:cubicBezTo>
                  <a:pt x="450678" y="175543"/>
                  <a:pt x="438684" y="176613"/>
                  <a:pt x="427290" y="179462"/>
                </a:cubicBezTo>
                <a:cubicBezTo>
                  <a:pt x="415896" y="188008"/>
                  <a:pt x="405846" y="198729"/>
                  <a:pt x="393107" y="205099"/>
                </a:cubicBezTo>
                <a:cubicBezTo>
                  <a:pt x="382602" y="210352"/>
                  <a:pt x="370217" y="210418"/>
                  <a:pt x="358924" y="213645"/>
                </a:cubicBezTo>
                <a:cubicBezTo>
                  <a:pt x="350262" y="216120"/>
                  <a:pt x="341977" y="219821"/>
                  <a:pt x="333286" y="222191"/>
                </a:cubicBezTo>
                <a:cubicBezTo>
                  <a:pt x="310624" y="228372"/>
                  <a:pt x="264920" y="239283"/>
                  <a:pt x="264920" y="239283"/>
                </a:cubicBezTo>
                <a:lnTo>
                  <a:pt x="213645" y="230737"/>
                </a:lnTo>
                <a:cubicBezTo>
                  <a:pt x="201544" y="201693"/>
                  <a:pt x="220098" y="168127"/>
                  <a:pt x="222191" y="136733"/>
                </a:cubicBezTo>
                <a:cubicBezTo>
                  <a:pt x="222949" y="125364"/>
                  <a:pt x="222191" y="113944"/>
                  <a:pt x="222191" y="102550"/>
                </a:cubicBezTo>
              </a:path>
            </a:pathLst>
          </a:custGeom>
          <a:ln>
            <a:solidFill>
              <a:srgbClr val="290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9512" y="3429000"/>
            <a:ext cx="8784976" cy="30777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2. Вносим в дополнительный лист списка с новыми данными (с новой фамилией)</a:t>
            </a:r>
            <a:endParaRPr lang="ru-RU" sz="1400" b="1" dirty="0">
              <a:solidFill>
                <a:prstClr val="black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620688"/>
            <a:ext cx="8784976" cy="738664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Избиратель увидел неточность в сведениях о себе (была смена фамилии) , </a:t>
            </a:r>
            <a:b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просит внести изменения незамедлительно. </a:t>
            </a:r>
            <a:b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Действуем также, как до дня голосования: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1412776"/>
            <a:ext cx="8784976" cy="30777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1. вычеркиваем избирателя из основного списка с записью в особых отметках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ДЕНЬ ГОЛОСОВАНИЯ с 8.00 до 20.00 часов </a:t>
            </a:r>
            <a:b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Нестандартные ситуации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484784"/>
          <a:ext cx="8928993" cy="2323553"/>
        </p:xfrm>
        <a:graphic>
          <a:graphicData uri="http://schemas.openxmlformats.org/drawingml/2006/table">
            <a:tbl>
              <a:tblPr/>
              <a:tblGrid>
                <a:gridCol w="236182"/>
                <a:gridCol w="998602"/>
                <a:gridCol w="1174705"/>
                <a:gridCol w="1260890"/>
                <a:gridCol w="1317245"/>
                <a:gridCol w="1349080"/>
                <a:gridCol w="1440160"/>
                <a:gridCol w="1152129"/>
              </a:tblGrid>
              <a:tr h="698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</a:t>
                      </a: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</a:t>
                      </a:r>
                      <a:r>
                        <a:rPr lang="ru-RU" sz="600" b="1" cap="all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отчестВо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ВОЗРАСТЕ 18 лет –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ДЕНЬ И МЕСЯЦ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рождения)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Серия и номер (НОМЕР) паспорта или документа, заменяющего паспорт гражданина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избирателя ЗА полученНЫЙ избирательнЫЙ бюллетенЬ на ВЫБОРАх губернатора свердловской области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ЧЛЕНА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ИЗБИРАТЕЛЬНОЙ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КОМИССИИ, ВЫДАВШЕГО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ИЗБИРАТЕЛЬНЫЙ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БЮЛЛЕТЕНЬ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Особые отметки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trike="sng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</a:t>
                      </a:r>
                      <a:endParaRPr lang="ru-RU" sz="1000" strike="sngStrike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trike="sng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Пострадавшая Анна Петровна</a:t>
                      </a:r>
                      <a:endParaRPr lang="ru-RU" sz="1000" strike="sngStrike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1000" strike="sng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1999</a:t>
                      </a:r>
                      <a:endParaRPr lang="ru-RU" sz="1000" strike="sngStrike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trike="sngStrike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ул. Ленина,</a:t>
                      </a:r>
                      <a:r>
                        <a:rPr lang="ru-RU" sz="1000" strike="sngStrike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д. 25</a:t>
                      </a:r>
                      <a:endParaRPr lang="ru-RU" sz="1000" strike="sngStrike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 smtClean="0">
                        <a:solidFill>
                          <a:srgbClr val="2907B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Избиратель расписался ошибочно. Включен дополнительно под </a:t>
                      </a:r>
                      <a:br>
                        <a:rPr lang="ru-RU" sz="1100" i="1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</a:br>
                      <a:r>
                        <a:rPr lang="ru-RU" sz="1100" i="1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100" i="1" baseline="0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 2222</a:t>
                      </a:r>
                      <a:endParaRPr lang="ru-RU" sz="11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11.09.2022, </a:t>
                      </a:r>
                      <a:b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</a:b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Иванова А.А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11.09.2022 </a:t>
                      </a:r>
                      <a:endParaRPr lang="ru-RU" sz="10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trike="noStrike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</a:t>
                      </a:r>
                      <a:endParaRPr lang="ru-RU" sz="1000" strike="noStrike" baseline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trike="noStrike" baseline="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Невернов</a:t>
                      </a:r>
                      <a:r>
                        <a:rPr lang="ru-RU" sz="1000" strike="noStrike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Семен Семенович</a:t>
                      </a:r>
                      <a:endParaRPr lang="ru-RU" sz="1000" strike="noStrike" baseline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1000" strike="noStrike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1962</a:t>
                      </a:r>
                      <a:endParaRPr lang="ru-RU" sz="1000" strike="noStrike" baseline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Ул. Ленина, д. 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strike="noStrike" baseline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6502 123456</a:t>
                      </a:r>
                      <a:endParaRPr lang="ru-RU" sz="12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 smtClean="0">
                        <a:solidFill>
                          <a:srgbClr val="2907B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3" y="4437112"/>
          <a:ext cx="8928992" cy="1506887"/>
        </p:xfrm>
        <a:graphic>
          <a:graphicData uri="http://schemas.openxmlformats.org/drawingml/2006/table">
            <a:tbl>
              <a:tblPr/>
              <a:tblGrid>
                <a:gridCol w="288032"/>
                <a:gridCol w="1080120"/>
                <a:gridCol w="1041336"/>
                <a:gridCol w="1260890"/>
                <a:gridCol w="1317247"/>
                <a:gridCol w="1415858"/>
                <a:gridCol w="1291968"/>
                <a:gridCol w="1233541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</a:t>
                      </a: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</a:t>
                      </a:r>
                      <a:r>
                        <a:rPr lang="ru-RU" sz="600" b="1" cap="all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отчестВо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ВОЗРАСТЕ 18 лет –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ДЕНЬ И МЕСЯЦ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рождения)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Серия и номер (НОМЕР) паспорта или документа, заменяющего паспорт гражданина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избирателя ЗА полученНЫЙ избирательнЫЙ бюллетенЬ на ВЫБОРАх губернатора свердловской области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ЧЛЕНА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ИЗБИРАТЕЛЬНОЙ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КОМИССИИ, ВЫДАВШЕГО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ИЗБИРАТЕЛЬНЫЙ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БЮЛЛЕТЕНЬ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Особые отметки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2222</a:t>
                      </a:r>
                      <a:endParaRPr lang="ru-RU" sz="1000" i="0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Пострадавшая Анна Петровна</a:t>
                      </a:r>
                      <a:endParaRPr lang="ru-RU" sz="1000" i="0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1000" i="0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1999</a:t>
                      </a:r>
                      <a:endParaRPr lang="ru-RU" sz="1000" i="0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Ул. Ленина, д. 25</a:t>
                      </a:r>
                      <a:endParaRPr lang="ru-RU" sz="1000" i="0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kern="1200" dirty="0" smtClean="0">
                        <a:solidFill>
                          <a:srgbClr val="2907B9"/>
                        </a:solidFill>
                        <a:latin typeface="Liberation Serif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kern="1200" dirty="0" smtClean="0">
                        <a:solidFill>
                          <a:srgbClr val="2907B9"/>
                        </a:solidFill>
                        <a:latin typeface="Liberation Serif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олилиния 6"/>
          <p:cNvSpPr/>
          <p:nvPr/>
        </p:nvSpPr>
        <p:spPr>
          <a:xfrm>
            <a:off x="8532440" y="2348880"/>
            <a:ext cx="466473" cy="250860"/>
          </a:xfrm>
          <a:custGeom>
            <a:avLst/>
            <a:gdLst>
              <a:gd name="connsiteX0" fmla="*/ 0 w 610698"/>
              <a:gd name="connsiteY0" fmla="*/ 34184 h 250860"/>
              <a:gd name="connsiteX1" fmla="*/ 76913 w 610698"/>
              <a:gd name="connsiteY1" fmla="*/ 25638 h 250860"/>
              <a:gd name="connsiteX2" fmla="*/ 85458 w 610698"/>
              <a:gd name="connsiteY2" fmla="*/ 51275 h 250860"/>
              <a:gd name="connsiteX3" fmla="*/ 59821 w 610698"/>
              <a:gd name="connsiteY3" fmla="*/ 102550 h 250860"/>
              <a:gd name="connsiteX4" fmla="*/ 51275 w 610698"/>
              <a:gd name="connsiteY4" fmla="*/ 128187 h 250860"/>
              <a:gd name="connsiteX5" fmla="*/ 59821 w 610698"/>
              <a:gd name="connsiteY5" fmla="*/ 179462 h 250860"/>
              <a:gd name="connsiteX6" fmla="*/ 85458 w 610698"/>
              <a:gd name="connsiteY6" fmla="*/ 170916 h 250860"/>
              <a:gd name="connsiteX7" fmla="*/ 111096 w 610698"/>
              <a:gd name="connsiteY7" fmla="*/ 153825 h 250860"/>
              <a:gd name="connsiteX8" fmla="*/ 162370 w 610698"/>
              <a:gd name="connsiteY8" fmla="*/ 128187 h 250860"/>
              <a:gd name="connsiteX9" fmla="*/ 170916 w 610698"/>
              <a:gd name="connsiteY9" fmla="*/ 102550 h 250860"/>
              <a:gd name="connsiteX10" fmla="*/ 153825 w 610698"/>
              <a:gd name="connsiteY10" fmla="*/ 128187 h 250860"/>
              <a:gd name="connsiteX11" fmla="*/ 162370 w 610698"/>
              <a:gd name="connsiteY11" fmla="*/ 170916 h 250860"/>
              <a:gd name="connsiteX12" fmla="*/ 230737 w 610698"/>
              <a:gd name="connsiteY12" fmla="*/ 179462 h 250860"/>
              <a:gd name="connsiteX13" fmla="*/ 256374 w 610698"/>
              <a:gd name="connsiteY13" fmla="*/ 205099 h 250860"/>
              <a:gd name="connsiteX14" fmla="*/ 273466 w 610698"/>
              <a:gd name="connsiteY14" fmla="*/ 230737 h 250860"/>
              <a:gd name="connsiteX15" fmla="*/ 341832 w 610698"/>
              <a:gd name="connsiteY15" fmla="*/ 222191 h 250860"/>
              <a:gd name="connsiteX16" fmla="*/ 393107 w 610698"/>
              <a:gd name="connsiteY16" fmla="*/ 179462 h 250860"/>
              <a:gd name="connsiteX17" fmla="*/ 427290 w 610698"/>
              <a:gd name="connsiteY17" fmla="*/ 145279 h 250860"/>
              <a:gd name="connsiteX18" fmla="*/ 418744 w 610698"/>
              <a:gd name="connsiteY18" fmla="*/ 111096 h 250860"/>
              <a:gd name="connsiteX19" fmla="*/ 273466 w 610698"/>
              <a:gd name="connsiteY19" fmla="*/ 102550 h 250860"/>
              <a:gd name="connsiteX20" fmla="*/ 230737 w 610698"/>
              <a:gd name="connsiteY20" fmla="*/ 196554 h 250860"/>
              <a:gd name="connsiteX21" fmla="*/ 299103 w 610698"/>
              <a:gd name="connsiteY21" fmla="*/ 179462 h 250860"/>
              <a:gd name="connsiteX22" fmla="*/ 282012 w 610698"/>
              <a:gd name="connsiteY22" fmla="*/ 0 h 250860"/>
              <a:gd name="connsiteX23" fmla="*/ 264920 w 610698"/>
              <a:gd name="connsiteY23" fmla="*/ 51275 h 250860"/>
              <a:gd name="connsiteX24" fmla="*/ 247828 w 610698"/>
              <a:gd name="connsiteY24" fmla="*/ 136733 h 250860"/>
              <a:gd name="connsiteX25" fmla="*/ 239283 w 610698"/>
              <a:gd name="connsiteY25" fmla="*/ 170916 h 250860"/>
              <a:gd name="connsiteX26" fmla="*/ 529840 w 610698"/>
              <a:gd name="connsiteY26" fmla="*/ 153825 h 250860"/>
              <a:gd name="connsiteX27" fmla="*/ 564023 w 610698"/>
              <a:gd name="connsiteY27" fmla="*/ 145279 h 250860"/>
              <a:gd name="connsiteX28" fmla="*/ 598206 w 610698"/>
              <a:gd name="connsiteY28" fmla="*/ 128187 h 250860"/>
              <a:gd name="connsiteX29" fmla="*/ 521294 w 610698"/>
              <a:gd name="connsiteY29" fmla="*/ 136733 h 250860"/>
              <a:gd name="connsiteX30" fmla="*/ 487111 w 610698"/>
              <a:gd name="connsiteY30" fmla="*/ 153825 h 250860"/>
              <a:gd name="connsiteX31" fmla="*/ 461473 w 610698"/>
              <a:gd name="connsiteY31" fmla="*/ 170916 h 250860"/>
              <a:gd name="connsiteX32" fmla="*/ 427290 w 610698"/>
              <a:gd name="connsiteY32" fmla="*/ 179462 h 250860"/>
              <a:gd name="connsiteX33" fmla="*/ 393107 w 610698"/>
              <a:gd name="connsiteY33" fmla="*/ 205099 h 250860"/>
              <a:gd name="connsiteX34" fmla="*/ 358924 w 610698"/>
              <a:gd name="connsiteY34" fmla="*/ 213645 h 250860"/>
              <a:gd name="connsiteX35" fmla="*/ 333286 w 610698"/>
              <a:gd name="connsiteY35" fmla="*/ 222191 h 250860"/>
              <a:gd name="connsiteX36" fmla="*/ 264920 w 610698"/>
              <a:gd name="connsiteY36" fmla="*/ 239283 h 250860"/>
              <a:gd name="connsiteX37" fmla="*/ 213645 w 610698"/>
              <a:gd name="connsiteY37" fmla="*/ 230737 h 250860"/>
              <a:gd name="connsiteX38" fmla="*/ 222191 w 610698"/>
              <a:gd name="connsiteY38" fmla="*/ 136733 h 250860"/>
              <a:gd name="connsiteX39" fmla="*/ 222191 w 610698"/>
              <a:gd name="connsiteY39" fmla="*/ 102550 h 2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0698" h="250860">
                <a:moveTo>
                  <a:pt x="0" y="34184"/>
                </a:moveTo>
                <a:cubicBezTo>
                  <a:pt x="25638" y="31335"/>
                  <a:pt x="51618" y="20579"/>
                  <a:pt x="76913" y="25638"/>
                </a:cubicBezTo>
                <a:cubicBezTo>
                  <a:pt x="85746" y="27405"/>
                  <a:pt x="85458" y="42267"/>
                  <a:pt x="85458" y="51275"/>
                </a:cubicBezTo>
                <a:cubicBezTo>
                  <a:pt x="85458" y="72756"/>
                  <a:pt x="68463" y="85266"/>
                  <a:pt x="59821" y="102550"/>
                </a:cubicBezTo>
                <a:cubicBezTo>
                  <a:pt x="55792" y="110607"/>
                  <a:pt x="54124" y="119641"/>
                  <a:pt x="51275" y="128187"/>
                </a:cubicBezTo>
                <a:cubicBezTo>
                  <a:pt x="54124" y="145279"/>
                  <a:pt x="48997" y="165932"/>
                  <a:pt x="59821" y="179462"/>
                </a:cubicBezTo>
                <a:cubicBezTo>
                  <a:pt x="65448" y="186496"/>
                  <a:pt x="77401" y="174944"/>
                  <a:pt x="85458" y="170916"/>
                </a:cubicBezTo>
                <a:cubicBezTo>
                  <a:pt x="94645" y="166323"/>
                  <a:pt x="101909" y="158418"/>
                  <a:pt x="111096" y="153825"/>
                </a:cubicBezTo>
                <a:cubicBezTo>
                  <a:pt x="181845" y="118451"/>
                  <a:pt x="88912" y="177161"/>
                  <a:pt x="162370" y="128187"/>
                </a:cubicBezTo>
                <a:cubicBezTo>
                  <a:pt x="165219" y="119641"/>
                  <a:pt x="179924" y="102550"/>
                  <a:pt x="170916" y="102550"/>
                </a:cubicBezTo>
                <a:cubicBezTo>
                  <a:pt x="160645" y="102550"/>
                  <a:pt x="155099" y="117996"/>
                  <a:pt x="153825" y="128187"/>
                </a:cubicBezTo>
                <a:cubicBezTo>
                  <a:pt x="152023" y="142600"/>
                  <a:pt x="150284" y="162859"/>
                  <a:pt x="162370" y="170916"/>
                </a:cubicBezTo>
                <a:cubicBezTo>
                  <a:pt x="181479" y="183655"/>
                  <a:pt x="207948" y="176613"/>
                  <a:pt x="230737" y="179462"/>
                </a:cubicBezTo>
                <a:cubicBezTo>
                  <a:pt x="239283" y="188008"/>
                  <a:pt x="248637" y="195815"/>
                  <a:pt x="256374" y="205099"/>
                </a:cubicBezTo>
                <a:cubicBezTo>
                  <a:pt x="262949" y="212989"/>
                  <a:pt x="263394" y="228723"/>
                  <a:pt x="273466" y="230737"/>
                </a:cubicBezTo>
                <a:cubicBezTo>
                  <a:pt x="295986" y="235241"/>
                  <a:pt x="319043" y="225040"/>
                  <a:pt x="341832" y="222191"/>
                </a:cubicBezTo>
                <a:cubicBezTo>
                  <a:pt x="430748" y="133278"/>
                  <a:pt x="309810" y="250860"/>
                  <a:pt x="393107" y="179462"/>
                </a:cubicBezTo>
                <a:cubicBezTo>
                  <a:pt x="405342" y="168975"/>
                  <a:pt x="415896" y="156673"/>
                  <a:pt x="427290" y="145279"/>
                </a:cubicBezTo>
                <a:cubicBezTo>
                  <a:pt x="424441" y="133885"/>
                  <a:pt x="425259" y="120868"/>
                  <a:pt x="418744" y="111096"/>
                </a:cubicBezTo>
                <a:cubicBezTo>
                  <a:pt x="391076" y="69594"/>
                  <a:pt x="281756" y="101958"/>
                  <a:pt x="273466" y="102550"/>
                </a:cubicBezTo>
                <a:cubicBezTo>
                  <a:pt x="235254" y="178973"/>
                  <a:pt x="247340" y="146745"/>
                  <a:pt x="230737" y="196554"/>
                </a:cubicBezTo>
                <a:cubicBezTo>
                  <a:pt x="250371" y="209643"/>
                  <a:pt x="285968" y="245137"/>
                  <a:pt x="299103" y="179462"/>
                </a:cubicBezTo>
                <a:cubicBezTo>
                  <a:pt x="309499" y="127482"/>
                  <a:pt x="293199" y="55941"/>
                  <a:pt x="282012" y="0"/>
                </a:cubicBezTo>
                <a:cubicBezTo>
                  <a:pt x="276315" y="17092"/>
                  <a:pt x="269290" y="33797"/>
                  <a:pt x="264920" y="51275"/>
                </a:cubicBezTo>
                <a:cubicBezTo>
                  <a:pt x="257874" y="79458"/>
                  <a:pt x="254873" y="108550"/>
                  <a:pt x="247828" y="136733"/>
                </a:cubicBezTo>
                <a:lnTo>
                  <a:pt x="239283" y="170916"/>
                </a:lnTo>
                <a:cubicBezTo>
                  <a:pt x="355026" y="199853"/>
                  <a:pt x="274647" y="183848"/>
                  <a:pt x="529840" y="153825"/>
                </a:cubicBezTo>
                <a:cubicBezTo>
                  <a:pt x="541505" y="152453"/>
                  <a:pt x="553026" y="149403"/>
                  <a:pt x="564023" y="145279"/>
                </a:cubicBezTo>
                <a:cubicBezTo>
                  <a:pt x="575951" y="140806"/>
                  <a:pt x="610698" y="130685"/>
                  <a:pt x="598206" y="128187"/>
                </a:cubicBezTo>
                <a:cubicBezTo>
                  <a:pt x="572912" y="123128"/>
                  <a:pt x="546931" y="133884"/>
                  <a:pt x="521294" y="136733"/>
                </a:cubicBezTo>
                <a:cubicBezTo>
                  <a:pt x="509900" y="142430"/>
                  <a:pt x="498172" y="147505"/>
                  <a:pt x="487111" y="153825"/>
                </a:cubicBezTo>
                <a:cubicBezTo>
                  <a:pt x="478193" y="158921"/>
                  <a:pt x="470913" y="166870"/>
                  <a:pt x="461473" y="170916"/>
                </a:cubicBezTo>
                <a:cubicBezTo>
                  <a:pt x="450678" y="175543"/>
                  <a:pt x="438684" y="176613"/>
                  <a:pt x="427290" y="179462"/>
                </a:cubicBezTo>
                <a:cubicBezTo>
                  <a:pt x="415896" y="188008"/>
                  <a:pt x="405846" y="198729"/>
                  <a:pt x="393107" y="205099"/>
                </a:cubicBezTo>
                <a:cubicBezTo>
                  <a:pt x="382602" y="210352"/>
                  <a:pt x="370217" y="210418"/>
                  <a:pt x="358924" y="213645"/>
                </a:cubicBezTo>
                <a:cubicBezTo>
                  <a:pt x="350262" y="216120"/>
                  <a:pt x="341977" y="219821"/>
                  <a:pt x="333286" y="222191"/>
                </a:cubicBezTo>
                <a:cubicBezTo>
                  <a:pt x="310624" y="228372"/>
                  <a:pt x="264920" y="239283"/>
                  <a:pt x="264920" y="239283"/>
                </a:cubicBezTo>
                <a:lnTo>
                  <a:pt x="213645" y="230737"/>
                </a:lnTo>
                <a:cubicBezTo>
                  <a:pt x="201544" y="201693"/>
                  <a:pt x="220098" y="168127"/>
                  <a:pt x="222191" y="136733"/>
                </a:cubicBezTo>
                <a:cubicBezTo>
                  <a:pt x="222949" y="125364"/>
                  <a:pt x="222191" y="113944"/>
                  <a:pt x="222191" y="102550"/>
                </a:cubicBezTo>
              </a:path>
            </a:pathLst>
          </a:custGeom>
          <a:ln>
            <a:solidFill>
              <a:srgbClr val="290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7956376" y="2708920"/>
            <a:ext cx="576064" cy="216024"/>
          </a:xfrm>
          <a:custGeom>
            <a:avLst/>
            <a:gdLst>
              <a:gd name="connsiteX0" fmla="*/ 149741 w 833867"/>
              <a:gd name="connsiteY0" fmla="*/ 34183 h 438184"/>
              <a:gd name="connsiteX1" fmla="*/ 72829 w 833867"/>
              <a:gd name="connsiteY1" fmla="*/ 8546 h 438184"/>
              <a:gd name="connsiteX2" fmla="*/ 47192 w 833867"/>
              <a:gd name="connsiteY2" fmla="*/ 0 h 438184"/>
              <a:gd name="connsiteX3" fmla="*/ 21554 w 833867"/>
              <a:gd name="connsiteY3" fmla="*/ 136733 h 438184"/>
              <a:gd name="connsiteX4" fmla="*/ 55738 w 833867"/>
              <a:gd name="connsiteY4" fmla="*/ 247828 h 438184"/>
              <a:gd name="connsiteX5" fmla="*/ 98467 w 833867"/>
              <a:gd name="connsiteY5" fmla="*/ 239282 h 438184"/>
              <a:gd name="connsiteX6" fmla="*/ 107012 w 833867"/>
              <a:gd name="connsiteY6" fmla="*/ 162370 h 438184"/>
              <a:gd name="connsiteX7" fmla="*/ 132650 w 833867"/>
              <a:gd name="connsiteY7" fmla="*/ 85458 h 438184"/>
              <a:gd name="connsiteX8" fmla="*/ 141196 w 833867"/>
              <a:gd name="connsiteY8" fmla="*/ 42729 h 438184"/>
              <a:gd name="connsiteX9" fmla="*/ 115558 w 833867"/>
              <a:gd name="connsiteY9" fmla="*/ 25637 h 438184"/>
              <a:gd name="connsiteX10" fmla="*/ 98467 w 833867"/>
              <a:gd name="connsiteY10" fmla="*/ 76912 h 438184"/>
              <a:gd name="connsiteX11" fmla="*/ 107012 w 833867"/>
              <a:gd name="connsiteY11" fmla="*/ 196553 h 438184"/>
              <a:gd name="connsiteX12" fmla="*/ 115558 w 833867"/>
              <a:gd name="connsiteY12" fmla="*/ 222191 h 438184"/>
              <a:gd name="connsiteX13" fmla="*/ 141196 w 833867"/>
              <a:gd name="connsiteY13" fmla="*/ 230736 h 438184"/>
              <a:gd name="connsiteX14" fmla="*/ 235199 w 833867"/>
              <a:gd name="connsiteY14" fmla="*/ 196553 h 438184"/>
              <a:gd name="connsiteX15" fmla="*/ 226653 w 833867"/>
              <a:gd name="connsiteY15" fmla="*/ 145279 h 438184"/>
              <a:gd name="connsiteX16" fmla="*/ 201016 w 833867"/>
              <a:gd name="connsiteY16" fmla="*/ 153824 h 438184"/>
              <a:gd name="connsiteX17" fmla="*/ 209562 w 833867"/>
              <a:gd name="connsiteY17" fmla="*/ 179462 h 438184"/>
              <a:gd name="connsiteX18" fmla="*/ 235199 w 833867"/>
              <a:gd name="connsiteY18" fmla="*/ 213645 h 438184"/>
              <a:gd name="connsiteX19" fmla="*/ 277928 w 833867"/>
              <a:gd name="connsiteY19" fmla="*/ 264920 h 438184"/>
              <a:gd name="connsiteX20" fmla="*/ 380478 w 833867"/>
              <a:gd name="connsiteY20" fmla="*/ 256374 h 438184"/>
              <a:gd name="connsiteX21" fmla="*/ 406115 w 833867"/>
              <a:gd name="connsiteY21" fmla="*/ 239282 h 438184"/>
              <a:gd name="connsiteX22" fmla="*/ 423207 w 833867"/>
              <a:gd name="connsiteY22" fmla="*/ 188008 h 438184"/>
              <a:gd name="connsiteX23" fmla="*/ 440298 w 833867"/>
              <a:gd name="connsiteY23" fmla="*/ 128187 h 438184"/>
              <a:gd name="connsiteX24" fmla="*/ 431753 w 833867"/>
              <a:gd name="connsiteY24" fmla="*/ 68366 h 438184"/>
              <a:gd name="connsiteX25" fmla="*/ 397569 w 833867"/>
              <a:gd name="connsiteY25" fmla="*/ 136733 h 438184"/>
              <a:gd name="connsiteX26" fmla="*/ 406115 w 833867"/>
              <a:gd name="connsiteY26" fmla="*/ 273465 h 438184"/>
              <a:gd name="connsiteX27" fmla="*/ 517211 w 833867"/>
              <a:gd name="connsiteY27" fmla="*/ 264920 h 438184"/>
              <a:gd name="connsiteX28" fmla="*/ 534302 w 833867"/>
              <a:gd name="connsiteY28" fmla="*/ 230736 h 438184"/>
              <a:gd name="connsiteX29" fmla="*/ 542848 w 833867"/>
              <a:gd name="connsiteY29" fmla="*/ 205099 h 438184"/>
              <a:gd name="connsiteX30" fmla="*/ 500119 w 833867"/>
              <a:gd name="connsiteY30" fmla="*/ 213645 h 438184"/>
              <a:gd name="connsiteX31" fmla="*/ 534302 w 833867"/>
              <a:gd name="connsiteY31" fmla="*/ 247828 h 438184"/>
              <a:gd name="connsiteX32" fmla="*/ 577031 w 833867"/>
              <a:gd name="connsiteY32" fmla="*/ 299103 h 438184"/>
              <a:gd name="connsiteX33" fmla="*/ 585577 w 833867"/>
              <a:gd name="connsiteY33" fmla="*/ 324740 h 438184"/>
              <a:gd name="connsiteX34" fmla="*/ 782130 w 833867"/>
              <a:gd name="connsiteY34" fmla="*/ 299103 h 438184"/>
              <a:gd name="connsiteX35" fmla="*/ 807768 w 833867"/>
              <a:gd name="connsiteY35" fmla="*/ 282011 h 438184"/>
              <a:gd name="connsiteX36" fmla="*/ 824859 w 833867"/>
              <a:gd name="connsiteY36" fmla="*/ 256374 h 438184"/>
              <a:gd name="connsiteX37" fmla="*/ 816313 w 833867"/>
              <a:gd name="connsiteY37" fmla="*/ 282011 h 438184"/>
              <a:gd name="connsiteX38" fmla="*/ 739401 w 833867"/>
              <a:gd name="connsiteY38" fmla="*/ 350378 h 438184"/>
              <a:gd name="connsiteX39" fmla="*/ 705218 w 833867"/>
              <a:gd name="connsiteY39" fmla="*/ 367469 h 438184"/>
              <a:gd name="connsiteX40" fmla="*/ 653943 w 833867"/>
              <a:gd name="connsiteY40" fmla="*/ 418744 h 438184"/>
              <a:gd name="connsiteX41" fmla="*/ 628306 w 833867"/>
              <a:gd name="connsiteY41" fmla="*/ 435836 h 438184"/>
              <a:gd name="connsiteX42" fmla="*/ 508665 w 833867"/>
              <a:gd name="connsiteY42" fmla="*/ 427290 h 438184"/>
              <a:gd name="connsiteX43" fmla="*/ 500119 w 833867"/>
              <a:gd name="connsiteY43" fmla="*/ 341832 h 43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3867" h="438184">
                <a:moveTo>
                  <a:pt x="149741" y="34183"/>
                </a:moveTo>
                <a:lnTo>
                  <a:pt x="72829" y="8546"/>
                </a:lnTo>
                <a:lnTo>
                  <a:pt x="47192" y="0"/>
                </a:lnTo>
                <a:cubicBezTo>
                  <a:pt x="23258" y="59833"/>
                  <a:pt x="21554" y="52288"/>
                  <a:pt x="21554" y="136733"/>
                </a:cubicBezTo>
                <a:cubicBezTo>
                  <a:pt x="21554" y="245161"/>
                  <a:pt x="0" y="229249"/>
                  <a:pt x="55738" y="247828"/>
                </a:cubicBezTo>
                <a:cubicBezTo>
                  <a:pt x="69981" y="244979"/>
                  <a:pt x="90994" y="251737"/>
                  <a:pt x="98467" y="239282"/>
                </a:cubicBezTo>
                <a:cubicBezTo>
                  <a:pt x="111738" y="217163"/>
                  <a:pt x="101416" y="187551"/>
                  <a:pt x="107012" y="162370"/>
                </a:cubicBezTo>
                <a:cubicBezTo>
                  <a:pt x="112874" y="135989"/>
                  <a:pt x="127350" y="111957"/>
                  <a:pt x="132650" y="85458"/>
                </a:cubicBezTo>
                <a:lnTo>
                  <a:pt x="141196" y="42729"/>
                </a:lnTo>
                <a:cubicBezTo>
                  <a:pt x="132650" y="37032"/>
                  <a:pt x="123578" y="19221"/>
                  <a:pt x="115558" y="25637"/>
                </a:cubicBezTo>
                <a:cubicBezTo>
                  <a:pt x="101490" y="36892"/>
                  <a:pt x="98467" y="76912"/>
                  <a:pt x="98467" y="76912"/>
                </a:cubicBezTo>
                <a:cubicBezTo>
                  <a:pt x="101315" y="116792"/>
                  <a:pt x="102341" y="156845"/>
                  <a:pt x="107012" y="196553"/>
                </a:cubicBezTo>
                <a:cubicBezTo>
                  <a:pt x="108064" y="205500"/>
                  <a:pt x="109188" y="215821"/>
                  <a:pt x="115558" y="222191"/>
                </a:cubicBezTo>
                <a:cubicBezTo>
                  <a:pt x="121928" y="228561"/>
                  <a:pt x="132650" y="227888"/>
                  <a:pt x="141196" y="230736"/>
                </a:cubicBezTo>
                <a:cubicBezTo>
                  <a:pt x="161779" y="228449"/>
                  <a:pt x="230293" y="240711"/>
                  <a:pt x="235199" y="196553"/>
                </a:cubicBezTo>
                <a:cubicBezTo>
                  <a:pt x="237112" y="179332"/>
                  <a:pt x="229502" y="162370"/>
                  <a:pt x="226653" y="145279"/>
                </a:cubicBezTo>
                <a:cubicBezTo>
                  <a:pt x="218107" y="148127"/>
                  <a:pt x="205044" y="145767"/>
                  <a:pt x="201016" y="153824"/>
                </a:cubicBezTo>
                <a:cubicBezTo>
                  <a:pt x="196987" y="161881"/>
                  <a:pt x="205093" y="171641"/>
                  <a:pt x="209562" y="179462"/>
                </a:cubicBezTo>
                <a:cubicBezTo>
                  <a:pt x="216628" y="191828"/>
                  <a:pt x="226920" y="202055"/>
                  <a:pt x="235199" y="213645"/>
                </a:cubicBezTo>
                <a:cubicBezTo>
                  <a:pt x="264942" y="255285"/>
                  <a:pt x="238031" y="225021"/>
                  <a:pt x="277928" y="264920"/>
                </a:cubicBezTo>
                <a:cubicBezTo>
                  <a:pt x="312111" y="262071"/>
                  <a:pt x="346842" y="263101"/>
                  <a:pt x="380478" y="256374"/>
                </a:cubicBezTo>
                <a:cubicBezTo>
                  <a:pt x="390549" y="254360"/>
                  <a:pt x="400671" y="247992"/>
                  <a:pt x="406115" y="239282"/>
                </a:cubicBezTo>
                <a:cubicBezTo>
                  <a:pt x="415663" y="224005"/>
                  <a:pt x="418837" y="205486"/>
                  <a:pt x="423207" y="188008"/>
                </a:cubicBezTo>
                <a:cubicBezTo>
                  <a:pt x="433938" y="145085"/>
                  <a:pt x="428039" y="164967"/>
                  <a:pt x="440298" y="128187"/>
                </a:cubicBezTo>
                <a:cubicBezTo>
                  <a:pt x="437450" y="108247"/>
                  <a:pt x="447867" y="80452"/>
                  <a:pt x="431753" y="68366"/>
                </a:cubicBezTo>
                <a:cubicBezTo>
                  <a:pt x="413404" y="54604"/>
                  <a:pt x="397748" y="136016"/>
                  <a:pt x="397569" y="136733"/>
                </a:cubicBezTo>
                <a:cubicBezTo>
                  <a:pt x="400418" y="182310"/>
                  <a:pt x="374956" y="240081"/>
                  <a:pt x="406115" y="273465"/>
                </a:cubicBezTo>
                <a:cubicBezTo>
                  <a:pt x="431457" y="300617"/>
                  <a:pt x="481976" y="276665"/>
                  <a:pt x="517211" y="264920"/>
                </a:cubicBezTo>
                <a:cubicBezTo>
                  <a:pt x="529297" y="260891"/>
                  <a:pt x="529284" y="242445"/>
                  <a:pt x="534302" y="230736"/>
                </a:cubicBezTo>
                <a:cubicBezTo>
                  <a:pt x="537850" y="222456"/>
                  <a:pt x="550905" y="209127"/>
                  <a:pt x="542848" y="205099"/>
                </a:cubicBezTo>
                <a:cubicBezTo>
                  <a:pt x="529856" y="198603"/>
                  <a:pt x="514362" y="210796"/>
                  <a:pt x="500119" y="213645"/>
                </a:cubicBezTo>
                <a:cubicBezTo>
                  <a:pt x="511513" y="225039"/>
                  <a:pt x="523815" y="235593"/>
                  <a:pt x="534302" y="247828"/>
                </a:cubicBezTo>
                <a:cubicBezTo>
                  <a:pt x="605700" y="331125"/>
                  <a:pt x="488118" y="210187"/>
                  <a:pt x="577031" y="299103"/>
                </a:cubicBezTo>
                <a:cubicBezTo>
                  <a:pt x="579880" y="307649"/>
                  <a:pt x="576614" y="323844"/>
                  <a:pt x="585577" y="324740"/>
                </a:cubicBezTo>
                <a:cubicBezTo>
                  <a:pt x="683450" y="334527"/>
                  <a:pt x="717620" y="335965"/>
                  <a:pt x="782130" y="299103"/>
                </a:cubicBezTo>
                <a:cubicBezTo>
                  <a:pt x="791048" y="294007"/>
                  <a:pt x="799222" y="287708"/>
                  <a:pt x="807768" y="282011"/>
                </a:cubicBezTo>
                <a:cubicBezTo>
                  <a:pt x="813465" y="273465"/>
                  <a:pt x="814588" y="256374"/>
                  <a:pt x="824859" y="256374"/>
                </a:cubicBezTo>
                <a:cubicBezTo>
                  <a:pt x="833867" y="256374"/>
                  <a:pt x="821843" y="274901"/>
                  <a:pt x="816313" y="282011"/>
                </a:cubicBezTo>
                <a:cubicBezTo>
                  <a:pt x="795546" y="308712"/>
                  <a:pt x="769101" y="333407"/>
                  <a:pt x="739401" y="350378"/>
                </a:cubicBezTo>
                <a:cubicBezTo>
                  <a:pt x="728340" y="356698"/>
                  <a:pt x="716612" y="361772"/>
                  <a:pt x="705218" y="367469"/>
                </a:cubicBezTo>
                <a:cubicBezTo>
                  <a:pt x="688126" y="384561"/>
                  <a:pt x="672009" y="402685"/>
                  <a:pt x="653943" y="418744"/>
                </a:cubicBezTo>
                <a:cubicBezTo>
                  <a:pt x="646267" y="425568"/>
                  <a:pt x="638559" y="435233"/>
                  <a:pt x="628306" y="435836"/>
                </a:cubicBezTo>
                <a:cubicBezTo>
                  <a:pt x="588393" y="438184"/>
                  <a:pt x="548545" y="430139"/>
                  <a:pt x="508665" y="427290"/>
                </a:cubicBezTo>
                <a:cubicBezTo>
                  <a:pt x="497326" y="370595"/>
                  <a:pt x="500119" y="399086"/>
                  <a:pt x="500119" y="341832"/>
                </a:cubicBezTo>
              </a:path>
            </a:pathLst>
          </a:custGeom>
          <a:ln>
            <a:solidFill>
              <a:srgbClr val="290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9512" y="3861048"/>
            <a:ext cx="8784976" cy="52322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2. Вносим в дополнительный лист списка сведения об избирателе, которого исключили  из основного по вине избирателя, который расписался в чужой строке</a:t>
            </a:r>
            <a:endParaRPr lang="ru-RU" sz="1400" b="1" dirty="0">
              <a:solidFill>
                <a:prstClr val="black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620688"/>
            <a:ext cx="8784976" cy="307777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 получении бюллетеня избиратель расписался в соседней строке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980728"/>
            <a:ext cx="8784976" cy="52322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1. вычеркиваем из основного списка избирателя, в чьей строке ошибочно поставлена роспись с записью в особых отметках</a:t>
            </a:r>
          </a:p>
        </p:txBody>
      </p:sp>
      <p:pic>
        <p:nvPicPr>
          <p:cNvPr id="14" name="Рисунок 13" descr="1_личной-подпис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348880"/>
            <a:ext cx="1162050" cy="447675"/>
          </a:xfrm>
          <a:prstGeom prst="rect">
            <a:avLst/>
          </a:prstGeom>
        </p:spPr>
      </p:pic>
      <p:pic>
        <p:nvPicPr>
          <p:cNvPr id="15" name="Рисунок 14" descr="1_личной-подпис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140968"/>
            <a:ext cx="1162050" cy="447675"/>
          </a:xfrm>
          <a:prstGeom prst="rect">
            <a:avLst/>
          </a:prstGeom>
        </p:spPr>
      </p:pic>
      <p:sp>
        <p:nvSpPr>
          <p:cNvPr id="16" name="Полилиния 15"/>
          <p:cNvSpPr/>
          <p:nvPr/>
        </p:nvSpPr>
        <p:spPr>
          <a:xfrm>
            <a:off x="6804248" y="3284984"/>
            <a:ext cx="936104" cy="288032"/>
          </a:xfrm>
          <a:custGeom>
            <a:avLst/>
            <a:gdLst>
              <a:gd name="connsiteX0" fmla="*/ 0 w 610698"/>
              <a:gd name="connsiteY0" fmla="*/ 34184 h 250860"/>
              <a:gd name="connsiteX1" fmla="*/ 76913 w 610698"/>
              <a:gd name="connsiteY1" fmla="*/ 25638 h 250860"/>
              <a:gd name="connsiteX2" fmla="*/ 85458 w 610698"/>
              <a:gd name="connsiteY2" fmla="*/ 51275 h 250860"/>
              <a:gd name="connsiteX3" fmla="*/ 59821 w 610698"/>
              <a:gd name="connsiteY3" fmla="*/ 102550 h 250860"/>
              <a:gd name="connsiteX4" fmla="*/ 51275 w 610698"/>
              <a:gd name="connsiteY4" fmla="*/ 128187 h 250860"/>
              <a:gd name="connsiteX5" fmla="*/ 59821 w 610698"/>
              <a:gd name="connsiteY5" fmla="*/ 179462 h 250860"/>
              <a:gd name="connsiteX6" fmla="*/ 85458 w 610698"/>
              <a:gd name="connsiteY6" fmla="*/ 170916 h 250860"/>
              <a:gd name="connsiteX7" fmla="*/ 111096 w 610698"/>
              <a:gd name="connsiteY7" fmla="*/ 153825 h 250860"/>
              <a:gd name="connsiteX8" fmla="*/ 162370 w 610698"/>
              <a:gd name="connsiteY8" fmla="*/ 128187 h 250860"/>
              <a:gd name="connsiteX9" fmla="*/ 170916 w 610698"/>
              <a:gd name="connsiteY9" fmla="*/ 102550 h 250860"/>
              <a:gd name="connsiteX10" fmla="*/ 153825 w 610698"/>
              <a:gd name="connsiteY10" fmla="*/ 128187 h 250860"/>
              <a:gd name="connsiteX11" fmla="*/ 162370 w 610698"/>
              <a:gd name="connsiteY11" fmla="*/ 170916 h 250860"/>
              <a:gd name="connsiteX12" fmla="*/ 230737 w 610698"/>
              <a:gd name="connsiteY12" fmla="*/ 179462 h 250860"/>
              <a:gd name="connsiteX13" fmla="*/ 256374 w 610698"/>
              <a:gd name="connsiteY13" fmla="*/ 205099 h 250860"/>
              <a:gd name="connsiteX14" fmla="*/ 273466 w 610698"/>
              <a:gd name="connsiteY14" fmla="*/ 230737 h 250860"/>
              <a:gd name="connsiteX15" fmla="*/ 341832 w 610698"/>
              <a:gd name="connsiteY15" fmla="*/ 222191 h 250860"/>
              <a:gd name="connsiteX16" fmla="*/ 393107 w 610698"/>
              <a:gd name="connsiteY16" fmla="*/ 179462 h 250860"/>
              <a:gd name="connsiteX17" fmla="*/ 427290 w 610698"/>
              <a:gd name="connsiteY17" fmla="*/ 145279 h 250860"/>
              <a:gd name="connsiteX18" fmla="*/ 418744 w 610698"/>
              <a:gd name="connsiteY18" fmla="*/ 111096 h 250860"/>
              <a:gd name="connsiteX19" fmla="*/ 273466 w 610698"/>
              <a:gd name="connsiteY19" fmla="*/ 102550 h 250860"/>
              <a:gd name="connsiteX20" fmla="*/ 230737 w 610698"/>
              <a:gd name="connsiteY20" fmla="*/ 196554 h 250860"/>
              <a:gd name="connsiteX21" fmla="*/ 299103 w 610698"/>
              <a:gd name="connsiteY21" fmla="*/ 179462 h 250860"/>
              <a:gd name="connsiteX22" fmla="*/ 282012 w 610698"/>
              <a:gd name="connsiteY22" fmla="*/ 0 h 250860"/>
              <a:gd name="connsiteX23" fmla="*/ 264920 w 610698"/>
              <a:gd name="connsiteY23" fmla="*/ 51275 h 250860"/>
              <a:gd name="connsiteX24" fmla="*/ 247828 w 610698"/>
              <a:gd name="connsiteY24" fmla="*/ 136733 h 250860"/>
              <a:gd name="connsiteX25" fmla="*/ 239283 w 610698"/>
              <a:gd name="connsiteY25" fmla="*/ 170916 h 250860"/>
              <a:gd name="connsiteX26" fmla="*/ 529840 w 610698"/>
              <a:gd name="connsiteY26" fmla="*/ 153825 h 250860"/>
              <a:gd name="connsiteX27" fmla="*/ 564023 w 610698"/>
              <a:gd name="connsiteY27" fmla="*/ 145279 h 250860"/>
              <a:gd name="connsiteX28" fmla="*/ 598206 w 610698"/>
              <a:gd name="connsiteY28" fmla="*/ 128187 h 250860"/>
              <a:gd name="connsiteX29" fmla="*/ 521294 w 610698"/>
              <a:gd name="connsiteY29" fmla="*/ 136733 h 250860"/>
              <a:gd name="connsiteX30" fmla="*/ 487111 w 610698"/>
              <a:gd name="connsiteY30" fmla="*/ 153825 h 250860"/>
              <a:gd name="connsiteX31" fmla="*/ 461473 w 610698"/>
              <a:gd name="connsiteY31" fmla="*/ 170916 h 250860"/>
              <a:gd name="connsiteX32" fmla="*/ 427290 w 610698"/>
              <a:gd name="connsiteY32" fmla="*/ 179462 h 250860"/>
              <a:gd name="connsiteX33" fmla="*/ 393107 w 610698"/>
              <a:gd name="connsiteY33" fmla="*/ 205099 h 250860"/>
              <a:gd name="connsiteX34" fmla="*/ 358924 w 610698"/>
              <a:gd name="connsiteY34" fmla="*/ 213645 h 250860"/>
              <a:gd name="connsiteX35" fmla="*/ 333286 w 610698"/>
              <a:gd name="connsiteY35" fmla="*/ 222191 h 250860"/>
              <a:gd name="connsiteX36" fmla="*/ 264920 w 610698"/>
              <a:gd name="connsiteY36" fmla="*/ 239283 h 250860"/>
              <a:gd name="connsiteX37" fmla="*/ 213645 w 610698"/>
              <a:gd name="connsiteY37" fmla="*/ 230737 h 250860"/>
              <a:gd name="connsiteX38" fmla="*/ 222191 w 610698"/>
              <a:gd name="connsiteY38" fmla="*/ 136733 h 250860"/>
              <a:gd name="connsiteX39" fmla="*/ 222191 w 610698"/>
              <a:gd name="connsiteY39" fmla="*/ 102550 h 2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0698" h="250860">
                <a:moveTo>
                  <a:pt x="0" y="34184"/>
                </a:moveTo>
                <a:cubicBezTo>
                  <a:pt x="25638" y="31335"/>
                  <a:pt x="51618" y="20579"/>
                  <a:pt x="76913" y="25638"/>
                </a:cubicBezTo>
                <a:cubicBezTo>
                  <a:pt x="85746" y="27405"/>
                  <a:pt x="85458" y="42267"/>
                  <a:pt x="85458" y="51275"/>
                </a:cubicBezTo>
                <a:cubicBezTo>
                  <a:pt x="85458" y="72756"/>
                  <a:pt x="68463" y="85266"/>
                  <a:pt x="59821" y="102550"/>
                </a:cubicBezTo>
                <a:cubicBezTo>
                  <a:pt x="55792" y="110607"/>
                  <a:pt x="54124" y="119641"/>
                  <a:pt x="51275" y="128187"/>
                </a:cubicBezTo>
                <a:cubicBezTo>
                  <a:pt x="54124" y="145279"/>
                  <a:pt x="48997" y="165932"/>
                  <a:pt x="59821" y="179462"/>
                </a:cubicBezTo>
                <a:cubicBezTo>
                  <a:pt x="65448" y="186496"/>
                  <a:pt x="77401" y="174944"/>
                  <a:pt x="85458" y="170916"/>
                </a:cubicBezTo>
                <a:cubicBezTo>
                  <a:pt x="94645" y="166323"/>
                  <a:pt x="101909" y="158418"/>
                  <a:pt x="111096" y="153825"/>
                </a:cubicBezTo>
                <a:cubicBezTo>
                  <a:pt x="181845" y="118451"/>
                  <a:pt x="88912" y="177161"/>
                  <a:pt x="162370" y="128187"/>
                </a:cubicBezTo>
                <a:cubicBezTo>
                  <a:pt x="165219" y="119641"/>
                  <a:pt x="179924" y="102550"/>
                  <a:pt x="170916" y="102550"/>
                </a:cubicBezTo>
                <a:cubicBezTo>
                  <a:pt x="160645" y="102550"/>
                  <a:pt x="155099" y="117996"/>
                  <a:pt x="153825" y="128187"/>
                </a:cubicBezTo>
                <a:cubicBezTo>
                  <a:pt x="152023" y="142600"/>
                  <a:pt x="150284" y="162859"/>
                  <a:pt x="162370" y="170916"/>
                </a:cubicBezTo>
                <a:cubicBezTo>
                  <a:pt x="181479" y="183655"/>
                  <a:pt x="207948" y="176613"/>
                  <a:pt x="230737" y="179462"/>
                </a:cubicBezTo>
                <a:cubicBezTo>
                  <a:pt x="239283" y="188008"/>
                  <a:pt x="248637" y="195815"/>
                  <a:pt x="256374" y="205099"/>
                </a:cubicBezTo>
                <a:cubicBezTo>
                  <a:pt x="262949" y="212989"/>
                  <a:pt x="263394" y="228723"/>
                  <a:pt x="273466" y="230737"/>
                </a:cubicBezTo>
                <a:cubicBezTo>
                  <a:pt x="295986" y="235241"/>
                  <a:pt x="319043" y="225040"/>
                  <a:pt x="341832" y="222191"/>
                </a:cubicBezTo>
                <a:cubicBezTo>
                  <a:pt x="430748" y="133278"/>
                  <a:pt x="309810" y="250860"/>
                  <a:pt x="393107" y="179462"/>
                </a:cubicBezTo>
                <a:cubicBezTo>
                  <a:pt x="405342" y="168975"/>
                  <a:pt x="415896" y="156673"/>
                  <a:pt x="427290" y="145279"/>
                </a:cubicBezTo>
                <a:cubicBezTo>
                  <a:pt x="424441" y="133885"/>
                  <a:pt x="425259" y="120868"/>
                  <a:pt x="418744" y="111096"/>
                </a:cubicBezTo>
                <a:cubicBezTo>
                  <a:pt x="391076" y="69594"/>
                  <a:pt x="281756" y="101958"/>
                  <a:pt x="273466" y="102550"/>
                </a:cubicBezTo>
                <a:cubicBezTo>
                  <a:pt x="235254" y="178973"/>
                  <a:pt x="247340" y="146745"/>
                  <a:pt x="230737" y="196554"/>
                </a:cubicBezTo>
                <a:cubicBezTo>
                  <a:pt x="250371" y="209643"/>
                  <a:pt x="285968" y="245137"/>
                  <a:pt x="299103" y="179462"/>
                </a:cubicBezTo>
                <a:cubicBezTo>
                  <a:pt x="309499" y="127482"/>
                  <a:pt x="293199" y="55941"/>
                  <a:pt x="282012" y="0"/>
                </a:cubicBezTo>
                <a:cubicBezTo>
                  <a:pt x="276315" y="17092"/>
                  <a:pt x="269290" y="33797"/>
                  <a:pt x="264920" y="51275"/>
                </a:cubicBezTo>
                <a:cubicBezTo>
                  <a:pt x="257874" y="79458"/>
                  <a:pt x="254873" y="108550"/>
                  <a:pt x="247828" y="136733"/>
                </a:cubicBezTo>
                <a:lnTo>
                  <a:pt x="239283" y="170916"/>
                </a:lnTo>
                <a:cubicBezTo>
                  <a:pt x="355026" y="199853"/>
                  <a:pt x="274647" y="183848"/>
                  <a:pt x="529840" y="153825"/>
                </a:cubicBezTo>
                <a:cubicBezTo>
                  <a:pt x="541505" y="152453"/>
                  <a:pt x="553026" y="149403"/>
                  <a:pt x="564023" y="145279"/>
                </a:cubicBezTo>
                <a:cubicBezTo>
                  <a:pt x="575951" y="140806"/>
                  <a:pt x="610698" y="130685"/>
                  <a:pt x="598206" y="128187"/>
                </a:cubicBezTo>
                <a:cubicBezTo>
                  <a:pt x="572912" y="123128"/>
                  <a:pt x="546931" y="133884"/>
                  <a:pt x="521294" y="136733"/>
                </a:cubicBezTo>
                <a:cubicBezTo>
                  <a:pt x="509900" y="142430"/>
                  <a:pt x="498172" y="147505"/>
                  <a:pt x="487111" y="153825"/>
                </a:cubicBezTo>
                <a:cubicBezTo>
                  <a:pt x="478193" y="158921"/>
                  <a:pt x="470913" y="166870"/>
                  <a:pt x="461473" y="170916"/>
                </a:cubicBezTo>
                <a:cubicBezTo>
                  <a:pt x="450678" y="175543"/>
                  <a:pt x="438684" y="176613"/>
                  <a:pt x="427290" y="179462"/>
                </a:cubicBezTo>
                <a:cubicBezTo>
                  <a:pt x="415896" y="188008"/>
                  <a:pt x="405846" y="198729"/>
                  <a:pt x="393107" y="205099"/>
                </a:cubicBezTo>
                <a:cubicBezTo>
                  <a:pt x="382602" y="210352"/>
                  <a:pt x="370217" y="210418"/>
                  <a:pt x="358924" y="213645"/>
                </a:cubicBezTo>
                <a:cubicBezTo>
                  <a:pt x="350262" y="216120"/>
                  <a:pt x="341977" y="219821"/>
                  <a:pt x="333286" y="222191"/>
                </a:cubicBezTo>
                <a:cubicBezTo>
                  <a:pt x="310624" y="228372"/>
                  <a:pt x="264920" y="239283"/>
                  <a:pt x="264920" y="239283"/>
                </a:cubicBezTo>
                <a:lnTo>
                  <a:pt x="213645" y="230737"/>
                </a:lnTo>
                <a:cubicBezTo>
                  <a:pt x="201544" y="201693"/>
                  <a:pt x="220098" y="168127"/>
                  <a:pt x="222191" y="136733"/>
                </a:cubicBezTo>
                <a:cubicBezTo>
                  <a:pt x="222949" y="125364"/>
                  <a:pt x="222191" y="113944"/>
                  <a:pt x="222191" y="102550"/>
                </a:cubicBezTo>
              </a:path>
            </a:pathLst>
          </a:custGeom>
          <a:ln>
            <a:solidFill>
              <a:srgbClr val="290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220072" y="2636912"/>
            <a:ext cx="1162050" cy="7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20072" y="314096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314096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2204864"/>
            <a:ext cx="129614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884368" y="2276872"/>
            <a:ext cx="10801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320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ДЕНЬ ГОЛОСОВАНИЯ с 8.00 до 20.00 часов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484784"/>
          <a:ext cx="8928993" cy="1485353"/>
        </p:xfrm>
        <a:graphic>
          <a:graphicData uri="http://schemas.openxmlformats.org/drawingml/2006/table">
            <a:tbl>
              <a:tblPr/>
              <a:tblGrid>
                <a:gridCol w="236182"/>
                <a:gridCol w="1203978"/>
                <a:gridCol w="969329"/>
                <a:gridCol w="1406935"/>
                <a:gridCol w="1171200"/>
                <a:gridCol w="1349080"/>
                <a:gridCol w="1440160"/>
                <a:gridCol w="1152129"/>
              </a:tblGrid>
              <a:tr h="698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</a:t>
                      </a: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</a:t>
                      </a:r>
                      <a:r>
                        <a:rPr lang="ru-RU" sz="600" b="1" cap="all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отчестВо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ВОЗРАСТЕ 18 лет –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ДЕНЬ И МЕСЯЦ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рождения)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Серия и номер (НОМЕР) паспорта или документа, заменяющего паспорт гражданина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избирателя ЗА полученНЫЙ избирательнЫЙ бюллетенЬ на ВЫБОРАх губернатора свердловской области</a:t>
                      </a:r>
                      <a:endParaRPr lang="ru-RU" sz="6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ЧЛЕНА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ИЗБИРАТЕЛЬНОЙ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КОМИССИИ, ВЫДАВШЕГО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ИЗБИРАТЕЛЬНЫЙ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БЮЛЛЕТЕНЬ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Особые отметки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trike="sngStrike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strike="sngStrik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trike="sngStrike" baseline="0" dirty="0" err="1" smtClean="0">
                          <a:latin typeface="Liberation Serif"/>
                          <a:ea typeface="Times New Roman"/>
                          <a:cs typeface="Times New Roman"/>
                        </a:rPr>
                        <a:t>Командировачный</a:t>
                      </a:r>
                      <a:r>
                        <a:rPr lang="ru-RU" sz="1100" strike="sngStrike" baseline="0" dirty="0" smtClean="0">
                          <a:latin typeface="Liberation Serif"/>
                          <a:ea typeface="Times New Roman"/>
                          <a:cs typeface="Times New Roman"/>
                        </a:rPr>
                        <a:t> Сергей Сергеевич</a:t>
                      </a:r>
                      <a:endParaRPr lang="ru-RU" sz="1400" strike="sngStrik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1100" strike="sngStrike" baseline="0" dirty="0" smtClean="0">
                          <a:latin typeface="Liberation Serif"/>
                          <a:ea typeface="Times New Roman"/>
                          <a:cs typeface="Times New Roman"/>
                        </a:rPr>
                        <a:t>1985</a:t>
                      </a:r>
                      <a:endParaRPr lang="ru-RU" sz="1400" strike="sngStrik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trike="sngStrike" baseline="0" dirty="0" smtClean="0">
                          <a:latin typeface="Liberation Serif"/>
                          <a:ea typeface="Times New Roman"/>
                          <a:cs typeface="Times New Roman"/>
                        </a:rPr>
                        <a:t>ул. Западная, д. 12, кв. 5</a:t>
                      </a:r>
                      <a:endParaRPr lang="ru-RU" sz="1400" strike="sngStrik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Liberation Serif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Исключен в связи с подачей заявления о голосовании по месту нахождения на участке </a:t>
                      </a:r>
                      <a:r>
                        <a:rPr lang="ru-RU" sz="1100" i="1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100" i="1" baseline="0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 2233</a:t>
                      </a:r>
                      <a:endParaRPr lang="ru-RU" sz="1400" i="1" dirty="0">
                        <a:solidFill>
                          <a:srgbClr val="2907B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10.09.2022, </a:t>
                      </a:r>
                      <a:b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</a:b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Иванова А.А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       10.09.2022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620688"/>
            <a:ext cx="8784976" cy="523220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избирательный участок по месту жительства пришел избиратель, который подавал  заявление о включении в список по месту нахождения («</a:t>
            </a:r>
            <a:r>
              <a:rPr lang="ru-RU" sz="1400" b="1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возвращенец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»)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124744"/>
            <a:ext cx="8784976" cy="30777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1. Проверяем в основном списке. Должна быть запись.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8532440" y="2276872"/>
            <a:ext cx="466473" cy="250860"/>
          </a:xfrm>
          <a:custGeom>
            <a:avLst/>
            <a:gdLst>
              <a:gd name="connsiteX0" fmla="*/ 0 w 610698"/>
              <a:gd name="connsiteY0" fmla="*/ 34184 h 250860"/>
              <a:gd name="connsiteX1" fmla="*/ 76913 w 610698"/>
              <a:gd name="connsiteY1" fmla="*/ 25638 h 250860"/>
              <a:gd name="connsiteX2" fmla="*/ 85458 w 610698"/>
              <a:gd name="connsiteY2" fmla="*/ 51275 h 250860"/>
              <a:gd name="connsiteX3" fmla="*/ 59821 w 610698"/>
              <a:gd name="connsiteY3" fmla="*/ 102550 h 250860"/>
              <a:gd name="connsiteX4" fmla="*/ 51275 w 610698"/>
              <a:gd name="connsiteY4" fmla="*/ 128187 h 250860"/>
              <a:gd name="connsiteX5" fmla="*/ 59821 w 610698"/>
              <a:gd name="connsiteY5" fmla="*/ 179462 h 250860"/>
              <a:gd name="connsiteX6" fmla="*/ 85458 w 610698"/>
              <a:gd name="connsiteY6" fmla="*/ 170916 h 250860"/>
              <a:gd name="connsiteX7" fmla="*/ 111096 w 610698"/>
              <a:gd name="connsiteY7" fmla="*/ 153825 h 250860"/>
              <a:gd name="connsiteX8" fmla="*/ 162370 w 610698"/>
              <a:gd name="connsiteY8" fmla="*/ 128187 h 250860"/>
              <a:gd name="connsiteX9" fmla="*/ 170916 w 610698"/>
              <a:gd name="connsiteY9" fmla="*/ 102550 h 250860"/>
              <a:gd name="connsiteX10" fmla="*/ 153825 w 610698"/>
              <a:gd name="connsiteY10" fmla="*/ 128187 h 250860"/>
              <a:gd name="connsiteX11" fmla="*/ 162370 w 610698"/>
              <a:gd name="connsiteY11" fmla="*/ 170916 h 250860"/>
              <a:gd name="connsiteX12" fmla="*/ 230737 w 610698"/>
              <a:gd name="connsiteY12" fmla="*/ 179462 h 250860"/>
              <a:gd name="connsiteX13" fmla="*/ 256374 w 610698"/>
              <a:gd name="connsiteY13" fmla="*/ 205099 h 250860"/>
              <a:gd name="connsiteX14" fmla="*/ 273466 w 610698"/>
              <a:gd name="connsiteY14" fmla="*/ 230737 h 250860"/>
              <a:gd name="connsiteX15" fmla="*/ 341832 w 610698"/>
              <a:gd name="connsiteY15" fmla="*/ 222191 h 250860"/>
              <a:gd name="connsiteX16" fmla="*/ 393107 w 610698"/>
              <a:gd name="connsiteY16" fmla="*/ 179462 h 250860"/>
              <a:gd name="connsiteX17" fmla="*/ 427290 w 610698"/>
              <a:gd name="connsiteY17" fmla="*/ 145279 h 250860"/>
              <a:gd name="connsiteX18" fmla="*/ 418744 w 610698"/>
              <a:gd name="connsiteY18" fmla="*/ 111096 h 250860"/>
              <a:gd name="connsiteX19" fmla="*/ 273466 w 610698"/>
              <a:gd name="connsiteY19" fmla="*/ 102550 h 250860"/>
              <a:gd name="connsiteX20" fmla="*/ 230737 w 610698"/>
              <a:gd name="connsiteY20" fmla="*/ 196554 h 250860"/>
              <a:gd name="connsiteX21" fmla="*/ 299103 w 610698"/>
              <a:gd name="connsiteY21" fmla="*/ 179462 h 250860"/>
              <a:gd name="connsiteX22" fmla="*/ 282012 w 610698"/>
              <a:gd name="connsiteY22" fmla="*/ 0 h 250860"/>
              <a:gd name="connsiteX23" fmla="*/ 264920 w 610698"/>
              <a:gd name="connsiteY23" fmla="*/ 51275 h 250860"/>
              <a:gd name="connsiteX24" fmla="*/ 247828 w 610698"/>
              <a:gd name="connsiteY24" fmla="*/ 136733 h 250860"/>
              <a:gd name="connsiteX25" fmla="*/ 239283 w 610698"/>
              <a:gd name="connsiteY25" fmla="*/ 170916 h 250860"/>
              <a:gd name="connsiteX26" fmla="*/ 529840 w 610698"/>
              <a:gd name="connsiteY26" fmla="*/ 153825 h 250860"/>
              <a:gd name="connsiteX27" fmla="*/ 564023 w 610698"/>
              <a:gd name="connsiteY27" fmla="*/ 145279 h 250860"/>
              <a:gd name="connsiteX28" fmla="*/ 598206 w 610698"/>
              <a:gd name="connsiteY28" fmla="*/ 128187 h 250860"/>
              <a:gd name="connsiteX29" fmla="*/ 521294 w 610698"/>
              <a:gd name="connsiteY29" fmla="*/ 136733 h 250860"/>
              <a:gd name="connsiteX30" fmla="*/ 487111 w 610698"/>
              <a:gd name="connsiteY30" fmla="*/ 153825 h 250860"/>
              <a:gd name="connsiteX31" fmla="*/ 461473 w 610698"/>
              <a:gd name="connsiteY31" fmla="*/ 170916 h 250860"/>
              <a:gd name="connsiteX32" fmla="*/ 427290 w 610698"/>
              <a:gd name="connsiteY32" fmla="*/ 179462 h 250860"/>
              <a:gd name="connsiteX33" fmla="*/ 393107 w 610698"/>
              <a:gd name="connsiteY33" fmla="*/ 205099 h 250860"/>
              <a:gd name="connsiteX34" fmla="*/ 358924 w 610698"/>
              <a:gd name="connsiteY34" fmla="*/ 213645 h 250860"/>
              <a:gd name="connsiteX35" fmla="*/ 333286 w 610698"/>
              <a:gd name="connsiteY35" fmla="*/ 222191 h 250860"/>
              <a:gd name="connsiteX36" fmla="*/ 264920 w 610698"/>
              <a:gd name="connsiteY36" fmla="*/ 239283 h 250860"/>
              <a:gd name="connsiteX37" fmla="*/ 213645 w 610698"/>
              <a:gd name="connsiteY37" fmla="*/ 230737 h 250860"/>
              <a:gd name="connsiteX38" fmla="*/ 222191 w 610698"/>
              <a:gd name="connsiteY38" fmla="*/ 136733 h 250860"/>
              <a:gd name="connsiteX39" fmla="*/ 222191 w 610698"/>
              <a:gd name="connsiteY39" fmla="*/ 102550 h 25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0698" h="250860">
                <a:moveTo>
                  <a:pt x="0" y="34184"/>
                </a:moveTo>
                <a:cubicBezTo>
                  <a:pt x="25638" y="31335"/>
                  <a:pt x="51618" y="20579"/>
                  <a:pt x="76913" y="25638"/>
                </a:cubicBezTo>
                <a:cubicBezTo>
                  <a:pt x="85746" y="27405"/>
                  <a:pt x="85458" y="42267"/>
                  <a:pt x="85458" y="51275"/>
                </a:cubicBezTo>
                <a:cubicBezTo>
                  <a:pt x="85458" y="72756"/>
                  <a:pt x="68463" y="85266"/>
                  <a:pt x="59821" y="102550"/>
                </a:cubicBezTo>
                <a:cubicBezTo>
                  <a:pt x="55792" y="110607"/>
                  <a:pt x="54124" y="119641"/>
                  <a:pt x="51275" y="128187"/>
                </a:cubicBezTo>
                <a:cubicBezTo>
                  <a:pt x="54124" y="145279"/>
                  <a:pt x="48997" y="165932"/>
                  <a:pt x="59821" y="179462"/>
                </a:cubicBezTo>
                <a:cubicBezTo>
                  <a:pt x="65448" y="186496"/>
                  <a:pt x="77401" y="174944"/>
                  <a:pt x="85458" y="170916"/>
                </a:cubicBezTo>
                <a:cubicBezTo>
                  <a:pt x="94645" y="166323"/>
                  <a:pt x="101909" y="158418"/>
                  <a:pt x="111096" y="153825"/>
                </a:cubicBezTo>
                <a:cubicBezTo>
                  <a:pt x="181845" y="118451"/>
                  <a:pt x="88912" y="177161"/>
                  <a:pt x="162370" y="128187"/>
                </a:cubicBezTo>
                <a:cubicBezTo>
                  <a:pt x="165219" y="119641"/>
                  <a:pt x="179924" y="102550"/>
                  <a:pt x="170916" y="102550"/>
                </a:cubicBezTo>
                <a:cubicBezTo>
                  <a:pt x="160645" y="102550"/>
                  <a:pt x="155099" y="117996"/>
                  <a:pt x="153825" y="128187"/>
                </a:cubicBezTo>
                <a:cubicBezTo>
                  <a:pt x="152023" y="142600"/>
                  <a:pt x="150284" y="162859"/>
                  <a:pt x="162370" y="170916"/>
                </a:cubicBezTo>
                <a:cubicBezTo>
                  <a:pt x="181479" y="183655"/>
                  <a:pt x="207948" y="176613"/>
                  <a:pt x="230737" y="179462"/>
                </a:cubicBezTo>
                <a:cubicBezTo>
                  <a:pt x="239283" y="188008"/>
                  <a:pt x="248637" y="195815"/>
                  <a:pt x="256374" y="205099"/>
                </a:cubicBezTo>
                <a:cubicBezTo>
                  <a:pt x="262949" y="212989"/>
                  <a:pt x="263394" y="228723"/>
                  <a:pt x="273466" y="230737"/>
                </a:cubicBezTo>
                <a:cubicBezTo>
                  <a:pt x="295986" y="235241"/>
                  <a:pt x="319043" y="225040"/>
                  <a:pt x="341832" y="222191"/>
                </a:cubicBezTo>
                <a:cubicBezTo>
                  <a:pt x="430748" y="133278"/>
                  <a:pt x="309810" y="250860"/>
                  <a:pt x="393107" y="179462"/>
                </a:cubicBezTo>
                <a:cubicBezTo>
                  <a:pt x="405342" y="168975"/>
                  <a:pt x="415896" y="156673"/>
                  <a:pt x="427290" y="145279"/>
                </a:cubicBezTo>
                <a:cubicBezTo>
                  <a:pt x="424441" y="133885"/>
                  <a:pt x="425259" y="120868"/>
                  <a:pt x="418744" y="111096"/>
                </a:cubicBezTo>
                <a:cubicBezTo>
                  <a:pt x="391076" y="69594"/>
                  <a:pt x="281756" y="101958"/>
                  <a:pt x="273466" y="102550"/>
                </a:cubicBezTo>
                <a:cubicBezTo>
                  <a:pt x="235254" y="178973"/>
                  <a:pt x="247340" y="146745"/>
                  <a:pt x="230737" y="196554"/>
                </a:cubicBezTo>
                <a:cubicBezTo>
                  <a:pt x="250371" y="209643"/>
                  <a:pt x="285968" y="245137"/>
                  <a:pt x="299103" y="179462"/>
                </a:cubicBezTo>
                <a:cubicBezTo>
                  <a:pt x="309499" y="127482"/>
                  <a:pt x="293199" y="55941"/>
                  <a:pt x="282012" y="0"/>
                </a:cubicBezTo>
                <a:cubicBezTo>
                  <a:pt x="276315" y="17092"/>
                  <a:pt x="269290" y="33797"/>
                  <a:pt x="264920" y="51275"/>
                </a:cubicBezTo>
                <a:cubicBezTo>
                  <a:pt x="257874" y="79458"/>
                  <a:pt x="254873" y="108550"/>
                  <a:pt x="247828" y="136733"/>
                </a:cubicBezTo>
                <a:lnTo>
                  <a:pt x="239283" y="170916"/>
                </a:lnTo>
                <a:cubicBezTo>
                  <a:pt x="355026" y="199853"/>
                  <a:pt x="274647" y="183848"/>
                  <a:pt x="529840" y="153825"/>
                </a:cubicBezTo>
                <a:cubicBezTo>
                  <a:pt x="541505" y="152453"/>
                  <a:pt x="553026" y="149403"/>
                  <a:pt x="564023" y="145279"/>
                </a:cubicBezTo>
                <a:cubicBezTo>
                  <a:pt x="575951" y="140806"/>
                  <a:pt x="610698" y="130685"/>
                  <a:pt x="598206" y="128187"/>
                </a:cubicBezTo>
                <a:cubicBezTo>
                  <a:pt x="572912" y="123128"/>
                  <a:pt x="546931" y="133884"/>
                  <a:pt x="521294" y="136733"/>
                </a:cubicBezTo>
                <a:cubicBezTo>
                  <a:pt x="509900" y="142430"/>
                  <a:pt x="498172" y="147505"/>
                  <a:pt x="487111" y="153825"/>
                </a:cubicBezTo>
                <a:cubicBezTo>
                  <a:pt x="478193" y="158921"/>
                  <a:pt x="470913" y="166870"/>
                  <a:pt x="461473" y="170916"/>
                </a:cubicBezTo>
                <a:cubicBezTo>
                  <a:pt x="450678" y="175543"/>
                  <a:pt x="438684" y="176613"/>
                  <a:pt x="427290" y="179462"/>
                </a:cubicBezTo>
                <a:cubicBezTo>
                  <a:pt x="415896" y="188008"/>
                  <a:pt x="405846" y="198729"/>
                  <a:pt x="393107" y="205099"/>
                </a:cubicBezTo>
                <a:cubicBezTo>
                  <a:pt x="382602" y="210352"/>
                  <a:pt x="370217" y="210418"/>
                  <a:pt x="358924" y="213645"/>
                </a:cubicBezTo>
                <a:cubicBezTo>
                  <a:pt x="350262" y="216120"/>
                  <a:pt x="341977" y="219821"/>
                  <a:pt x="333286" y="222191"/>
                </a:cubicBezTo>
                <a:cubicBezTo>
                  <a:pt x="310624" y="228372"/>
                  <a:pt x="264920" y="239283"/>
                  <a:pt x="264920" y="239283"/>
                </a:cubicBezTo>
                <a:lnTo>
                  <a:pt x="213645" y="230737"/>
                </a:lnTo>
                <a:cubicBezTo>
                  <a:pt x="201544" y="201693"/>
                  <a:pt x="220098" y="168127"/>
                  <a:pt x="222191" y="136733"/>
                </a:cubicBezTo>
                <a:cubicBezTo>
                  <a:pt x="222949" y="125364"/>
                  <a:pt x="222191" y="113944"/>
                  <a:pt x="222191" y="102550"/>
                </a:cubicBezTo>
              </a:path>
            </a:pathLst>
          </a:custGeom>
          <a:ln>
            <a:solidFill>
              <a:srgbClr val="290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7884368" y="2564904"/>
            <a:ext cx="576064" cy="216024"/>
          </a:xfrm>
          <a:custGeom>
            <a:avLst/>
            <a:gdLst>
              <a:gd name="connsiteX0" fmla="*/ 149741 w 833867"/>
              <a:gd name="connsiteY0" fmla="*/ 34183 h 438184"/>
              <a:gd name="connsiteX1" fmla="*/ 72829 w 833867"/>
              <a:gd name="connsiteY1" fmla="*/ 8546 h 438184"/>
              <a:gd name="connsiteX2" fmla="*/ 47192 w 833867"/>
              <a:gd name="connsiteY2" fmla="*/ 0 h 438184"/>
              <a:gd name="connsiteX3" fmla="*/ 21554 w 833867"/>
              <a:gd name="connsiteY3" fmla="*/ 136733 h 438184"/>
              <a:gd name="connsiteX4" fmla="*/ 55738 w 833867"/>
              <a:gd name="connsiteY4" fmla="*/ 247828 h 438184"/>
              <a:gd name="connsiteX5" fmla="*/ 98467 w 833867"/>
              <a:gd name="connsiteY5" fmla="*/ 239282 h 438184"/>
              <a:gd name="connsiteX6" fmla="*/ 107012 w 833867"/>
              <a:gd name="connsiteY6" fmla="*/ 162370 h 438184"/>
              <a:gd name="connsiteX7" fmla="*/ 132650 w 833867"/>
              <a:gd name="connsiteY7" fmla="*/ 85458 h 438184"/>
              <a:gd name="connsiteX8" fmla="*/ 141196 w 833867"/>
              <a:gd name="connsiteY8" fmla="*/ 42729 h 438184"/>
              <a:gd name="connsiteX9" fmla="*/ 115558 w 833867"/>
              <a:gd name="connsiteY9" fmla="*/ 25637 h 438184"/>
              <a:gd name="connsiteX10" fmla="*/ 98467 w 833867"/>
              <a:gd name="connsiteY10" fmla="*/ 76912 h 438184"/>
              <a:gd name="connsiteX11" fmla="*/ 107012 w 833867"/>
              <a:gd name="connsiteY11" fmla="*/ 196553 h 438184"/>
              <a:gd name="connsiteX12" fmla="*/ 115558 w 833867"/>
              <a:gd name="connsiteY12" fmla="*/ 222191 h 438184"/>
              <a:gd name="connsiteX13" fmla="*/ 141196 w 833867"/>
              <a:gd name="connsiteY13" fmla="*/ 230736 h 438184"/>
              <a:gd name="connsiteX14" fmla="*/ 235199 w 833867"/>
              <a:gd name="connsiteY14" fmla="*/ 196553 h 438184"/>
              <a:gd name="connsiteX15" fmla="*/ 226653 w 833867"/>
              <a:gd name="connsiteY15" fmla="*/ 145279 h 438184"/>
              <a:gd name="connsiteX16" fmla="*/ 201016 w 833867"/>
              <a:gd name="connsiteY16" fmla="*/ 153824 h 438184"/>
              <a:gd name="connsiteX17" fmla="*/ 209562 w 833867"/>
              <a:gd name="connsiteY17" fmla="*/ 179462 h 438184"/>
              <a:gd name="connsiteX18" fmla="*/ 235199 w 833867"/>
              <a:gd name="connsiteY18" fmla="*/ 213645 h 438184"/>
              <a:gd name="connsiteX19" fmla="*/ 277928 w 833867"/>
              <a:gd name="connsiteY19" fmla="*/ 264920 h 438184"/>
              <a:gd name="connsiteX20" fmla="*/ 380478 w 833867"/>
              <a:gd name="connsiteY20" fmla="*/ 256374 h 438184"/>
              <a:gd name="connsiteX21" fmla="*/ 406115 w 833867"/>
              <a:gd name="connsiteY21" fmla="*/ 239282 h 438184"/>
              <a:gd name="connsiteX22" fmla="*/ 423207 w 833867"/>
              <a:gd name="connsiteY22" fmla="*/ 188008 h 438184"/>
              <a:gd name="connsiteX23" fmla="*/ 440298 w 833867"/>
              <a:gd name="connsiteY23" fmla="*/ 128187 h 438184"/>
              <a:gd name="connsiteX24" fmla="*/ 431753 w 833867"/>
              <a:gd name="connsiteY24" fmla="*/ 68366 h 438184"/>
              <a:gd name="connsiteX25" fmla="*/ 397569 w 833867"/>
              <a:gd name="connsiteY25" fmla="*/ 136733 h 438184"/>
              <a:gd name="connsiteX26" fmla="*/ 406115 w 833867"/>
              <a:gd name="connsiteY26" fmla="*/ 273465 h 438184"/>
              <a:gd name="connsiteX27" fmla="*/ 517211 w 833867"/>
              <a:gd name="connsiteY27" fmla="*/ 264920 h 438184"/>
              <a:gd name="connsiteX28" fmla="*/ 534302 w 833867"/>
              <a:gd name="connsiteY28" fmla="*/ 230736 h 438184"/>
              <a:gd name="connsiteX29" fmla="*/ 542848 w 833867"/>
              <a:gd name="connsiteY29" fmla="*/ 205099 h 438184"/>
              <a:gd name="connsiteX30" fmla="*/ 500119 w 833867"/>
              <a:gd name="connsiteY30" fmla="*/ 213645 h 438184"/>
              <a:gd name="connsiteX31" fmla="*/ 534302 w 833867"/>
              <a:gd name="connsiteY31" fmla="*/ 247828 h 438184"/>
              <a:gd name="connsiteX32" fmla="*/ 577031 w 833867"/>
              <a:gd name="connsiteY32" fmla="*/ 299103 h 438184"/>
              <a:gd name="connsiteX33" fmla="*/ 585577 w 833867"/>
              <a:gd name="connsiteY33" fmla="*/ 324740 h 438184"/>
              <a:gd name="connsiteX34" fmla="*/ 782130 w 833867"/>
              <a:gd name="connsiteY34" fmla="*/ 299103 h 438184"/>
              <a:gd name="connsiteX35" fmla="*/ 807768 w 833867"/>
              <a:gd name="connsiteY35" fmla="*/ 282011 h 438184"/>
              <a:gd name="connsiteX36" fmla="*/ 824859 w 833867"/>
              <a:gd name="connsiteY36" fmla="*/ 256374 h 438184"/>
              <a:gd name="connsiteX37" fmla="*/ 816313 w 833867"/>
              <a:gd name="connsiteY37" fmla="*/ 282011 h 438184"/>
              <a:gd name="connsiteX38" fmla="*/ 739401 w 833867"/>
              <a:gd name="connsiteY38" fmla="*/ 350378 h 438184"/>
              <a:gd name="connsiteX39" fmla="*/ 705218 w 833867"/>
              <a:gd name="connsiteY39" fmla="*/ 367469 h 438184"/>
              <a:gd name="connsiteX40" fmla="*/ 653943 w 833867"/>
              <a:gd name="connsiteY40" fmla="*/ 418744 h 438184"/>
              <a:gd name="connsiteX41" fmla="*/ 628306 w 833867"/>
              <a:gd name="connsiteY41" fmla="*/ 435836 h 438184"/>
              <a:gd name="connsiteX42" fmla="*/ 508665 w 833867"/>
              <a:gd name="connsiteY42" fmla="*/ 427290 h 438184"/>
              <a:gd name="connsiteX43" fmla="*/ 500119 w 833867"/>
              <a:gd name="connsiteY43" fmla="*/ 341832 h 43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3867" h="438184">
                <a:moveTo>
                  <a:pt x="149741" y="34183"/>
                </a:moveTo>
                <a:lnTo>
                  <a:pt x="72829" y="8546"/>
                </a:lnTo>
                <a:lnTo>
                  <a:pt x="47192" y="0"/>
                </a:lnTo>
                <a:cubicBezTo>
                  <a:pt x="23258" y="59833"/>
                  <a:pt x="21554" y="52288"/>
                  <a:pt x="21554" y="136733"/>
                </a:cubicBezTo>
                <a:cubicBezTo>
                  <a:pt x="21554" y="245161"/>
                  <a:pt x="0" y="229249"/>
                  <a:pt x="55738" y="247828"/>
                </a:cubicBezTo>
                <a:cubicBezTo>
                  <a:pt x="69981" y="244979"/>
                  <a:pt x="90994" y="251737"/>
                  <a:pt x="98467" y="239282"/>
                </a:cubicBezTo>
                <a:cubicBezTo>
                  <a:pt x="111738" y="217163"/>
                  <a:pt x="101416" y="187551"/>
                  <a:pt x="107012" y="162370"/>
                </a:cubicBezTo>
                <a:cubicBezTo>
                  <a:pt x="112874" y="135989"/>
                  <a:pt x="127350" y="111957"/>
                  <a:pt x="132650" y="85458"/>
                </a:cubicBezTo>
                <a:lnTo>
                  <a:pt x="141196" y="42729"/>
                </a:lnTo>
                <a:cubicBezTo>
                  <a:pt x="132650" y="37032"/>
                  <a:pt x="123578" y="19221"/>
                  <a:pt x="115558" y="25637"/>
                </a:cubicBezTo>
                <a:cubicBezTo>
                  <a:pt x="101490" y="36892"/>
                  <a:pt x="98467" y="76912"/>
                  <a:pt x="98467" y="76912"/>
                </a:cubicBezTo>
                <a:cubicBezTo>
                  <a:pt x="101315" y="116792"/>
                  <a:pt x="102341" y="156845"/>
                  <a:pt x="107012" y="196553"/>
                </a:cubicBezTo>
                <a:cubicBezTo>
                  <a:pt x="108064" y="205500"/>
                  <a:pt x="109188" y="215821"/>
                  <a:pt x="115558" y="222191"/>
                </a:cubicBezTo>
                <a:cubicBezTo>
                  <a:pt x="121928" y="228561"/>
                  <a:pt x="132650" y="227888"/>
                  <a:pt x="141196" y="230736"/>
                </a:cubicBezTo>
                <a:cubicBezTo>
                  <a:pt x="161779" y="228449"/>
                  <a:pt x="230293" y="240711"/>
                  <a:pt x="235199" y="196553"/>
                </a:cubicBezTo>
                <a:cubicBezTo>
                  <a:pt x="237112" y="179332"/>
                  <a:pt x="229502" y="162370"/>
                  <a:pt x="226653" y="145279"/>
                </a:cubicBezTo>
                <a:cubicBezTo>
                  <a:pt x="218107" y="148127"/>
                  <a:pt x="205044" y="145767"/>
                  <a:pt x="201016" y="153824"/>
                </a:cubicBezTo>
                <a:cubicBezTo>
                  <a:pt x="196987" y="161881"/>
                  <a:pt x="205093" y="171641"/>
                  <a:pt x="209562" y="179462"/>
                </a:cubicBezTo>
                <a:cubicBezTo>
                  <a:pt x="216628" y="191828"/>
                  <a:pt x="226920" y="202055"/>
                  <a:pt x="235199" y="213645"/>
                </a:cubicBezTo>
                <a:cubicBezTo>
                  <a:pt x="264942" y="255285"/>
                  <a:pt x="238031" y="225021"/>
                  <a:pt x="277928" y="264920"/>
                </a:cubicBezTo>
                <a:cubicBezTo>
                  <a:pt x="312111" y="262071"/>
                  <a:pt x="346842" y="263101"/>
                  <a:pt x="380478" y="256374"/>
                </a:cubicBezTo>
                <a:cubicBezTo>
                  <a:pt x="390549" y="254360"/>
                  <a:pt x="400671" y="247992"/>
                  <a:pt x="406115" y="239282"/>
                </a:cubicBezTo>
                <a:cubicBezTo>
                  <a:pt x="415663" y="224005"/>
                  <a:pt x="418837" y="205486"/>
                  <a:pt x="423207" y="188008"/>
                </a:cubicBezTo>
                <a:cubicBezTo>
                  <a:pt x="433938" y="145085"/>
                  <a:pt x="428039" y="164967"/>
                  <a:pt x="440298" y="128187"/>
                </a:cubicBezTo>
                <a:cubicBezTo>
                  <a:pt x="437450" y="108247"/>
                  <a:pt x="447867" y="80452"/>
                  <a:pt x="431753" y="68366"/>
                </a:cubicBezTo>
                <a:cubicBezTo>
                  <a:pt x="413404" y="54604"/>
                  <a:pt x="397748" y="136016"/>
                  <a:pt x="397569" y="136733"/>
                </a:cubicBezTo>
                <a:cubicBezTo>
                  <a:pt x="400418" y="182310"/>
                  <a:pt x="374956" y="240081"/>
                  <a:pt x="406115" y="273465"/>
                </a:cubicBezTo>
                <a:cubicBezTo>
                  <a:pt x="431457" y="300617"/>
                  <a:pt x="481976" y="276665"/>
                  <a:pt x="517211" y="264920"/>
                </a:cubicBezTo>
                <a:cubicBezTo>
                  <a:pt x="529297" y="260891"/>
                  <a:pt x="529284" y="242445"/>
                  <a:pt x="534302" y="230736"/>
                </a:cubicBezTo>
                <a:cubicBezTo>
                  <a:pt x="537850" y="222456"/>
                  <a:pt x="550905" y="209127"/>
                  <a:pt x="542848" y="205099"/>
                </a:cubicBezTo>
                <a:cubicBezTo>
                  <a:pt x="529856" y="198603"/>
                  <a:pt x="514362" y="210796"/>
                  <a:pt x="500119" y="213645"/>
                </a:cubicBezTo>
                <a:cubicBezTo>
                  <a:pt x="511513" y="225039"/>
                  <a:pt x="523815" y="235593"/>
                  <a:pt x="534302" y="247828"/>
                </a:cubicBezTo>
                <a:cubicBezTo>
                  <a:pt x="605700" y="331125"/>
                  <a:pt x="488118" y="210187"/>
                  <a:pt x="577031" y="299103"/>
                </a:cubicBezTo>
                <a:cubicBezTo>
                  <a:pt x="579880" y="307649"/>
                  <a:pt x="576614" y="323844"/>
                  <a:pt x="585577" y="324740"/>
                </a:cubicBezTo>
                <a:cubicBezTo>
                  <a:pt x="683450" y="334527"/>
                  <a:pt x="717620" y="335965"/>
                  <a:pt x="782130" y="299103"/>
                </a:cubicBezTo>
                <a:cubicBezTo>
                  <a:pt x="791048" y="294007"/>
                  <a:pt x="799222" y="287708"/>
                  <a:pt x="807768" y="282011"/>
                </a:cubicBezTo>
                <a:cubicBezTo>
                  <a:pt x="813465" y="273465"/>
                  <a:pt x="814588" y="256374"/>
                  <a:pt x="824859" y="256374"/>
                </a:cubicBezTo>
                <a:cubicBezTo>
                  <a:pt x="833867" y="256374"/>
                  <a:pt x="821843" y="274901"/>
                  <a:pt x="816313" y="282011"/>
                </a:cubicBezTo>
                <a:cubicBezTo>
                  <a:pt x="795546" y="308712"/>
                  <a:pt x="769101" y="333407"/>
                  <a:pt x="739401" y="350378"/>
                </a:cubicBezTo>
                <a:cubicBezTo>
                  <a:pt x="728340" y="356698"/>
                  <a:pt x="716612" y="361772"/>
                  <a:pt x="705218" y="367469"/>
                </a:cubicBezTo>
                <a:cubicBezTo>
                  <a:pt x="688126" y="384561"/>
                  <a:pt x="672009" y="402685"/>
                  <a:pt x="653943" y="418744"/>
                </a:cubicBezTo>
                <a:cubicBezTo>
                  <a:pt x="646267" y="425568"/>
                  <a:pt x="638559" y="435233"/>
                  <a:pt x="628306" y="435836"/>
                </a:cubicBezTo>
                <a:cubicBezTo>
                  <a:pt x="588393" y="438184"/>
                  <a:pt x="548545" y="430139"/>
                  <a:pt x="508665" y="427290"/>
                </a:cubicBezTo>
                <a:cubicBezTo>
                  <a:pt x="497326" y="370595"/>
                  <a:pt x="500119" y="399086"/>
                  <a:pt x="500119" y="341832"/>
                </a:cubicBezTo>
              </a:path>
            </a:pathLst>
          </a:custGeom>
          <a:ln>
            <a:solidFill>
              <a:srgbClr val="290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51520" y="3645024"/>
            <a:ext cx="8784976" cy="73866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2. Организуем проверку на предмет того, что избиратель не получал избирательный бюллетень по месту нахождения. Даем заполнить заявление установленной формы</a:t>
            </a:r>
            <a:br>
              <a:rPr lang="ru-RU" sz="1400" b="1" dirty="0" smtClean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(с предупреждением о штрафе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</a:t>
            </a:r>
            <a:r>
              <a:rPr lang="ru-RU" sz="14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30 000 руб</a:t>
            </a:r>
            <a:r>
              <a:rPr lang="ru-RU" sz="1400" b="1" dirty="0" smtClean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., если избиратель проголосует дважды).</a:t>
            </a:r>
            <a:endParaRPr lang="ru-RU" sz="1400" b="1" dirty="0">
              <a:solidFill>
                <a:prstClr val="black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1" name="Рисунок 20" descr="doc00208820220808163047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620688"/>
            <a:ext cx="3974156" cy="5621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1" name="TextBox 10"/>
          <p:cNvSpPr txBox="1"/>
          <p:nvPr/>
        </p:nvSpPr>
        <p:spPr>
          <a:xfrm>
            <a:off x="251520" y="4797152"/>
            <a:ext cx="8784976" cy="73866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3. Вносим в дополнительный лист списка сведения об избирателе и даем проголосовать.</a:t>
            </a:r>
          </a:p>
          <a:p>
            <a:pPr lvl="0" algn="ctr"/>
            <a:endParaRPr lang="ru-RU" sz="1400" b="1" dirty="0">
              <a:solidFill>
                <a:prstClr val="black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548680"/>
            <a:ext cx="4716016" cy="5693866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indent="457200" algn="just"/>
            <a:endParaRPr lang="ru-RU" dirty="0" smtClean="0">
              <a:solidFill>
                <a:srgbClr val="0000FF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457200" algn="just"/>
            <a:endParaRPr lang="ru-RU" dirty="0" smtClean="0">
              <a:solidFill>
                <a:srgbClr val="0000FF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b="1" dirty="0" smtClean="0">
              <a:solidFill>
                <a:srgbClr val="0000FF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После получения избирателем бюллетеня на заявлении о включении в список избирателей по месту жительства делается отметка «Бюллетень получен»</a:t>
            </a:r>
          </a:p>
          <a:p>
            <a:pPr algn="just"/>
            <a:endParaRPr lang="ru-RU" dirty="0" smtClean="0">
              <a:solidFill>
                <a:srgbClr val="0000FF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!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После завершения голосования указанные заявления, поданные в УИК, направляются в вышестоящую ТИК.</a:t>
            </a:r>
            <a:endParaRPr lang="ru-RU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случае включения избирателя в список избирателей по месту жительства он утрачивает право быть включенным в список избирателей по месту нахождения.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dirty="0">
              <a:solidFill>
                <a:srgbClr val="0000FF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7" grpId="0" animBg="1"/>
      <p:bldP spid="19" grpId="0" animBg="1"/>
      <p:bldP spid="20" grpId="0" animBg="1"/>
      <p:bldP spid="1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3888432" cy="9361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ДЕНЬ ГОЛОСОВАНИЯ  </a:t>
            </a:r>
            <a: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Голосование вне помещения ИУ</a:t>
            </a:r>
            <a:endParaRPr lang="ru-RU" sz="2000" b="1" dirty="0">
              <a:solidFill>
                <a:srgbClr val="FF0066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>
                <a:solidFill>
                  <a:srgbClr val="0070C0"/>
                </a:solidFill>
              </a:rPr>
              <a:pPr/>
              <a:t>24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268760"/>
            <a:ext cx="5040560" cy="646331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Liberation Serif"/>
                <a:ea typeface="Times New Roman"/>
              </a:rPr>
              <a:t>Заявки принимаются с 1 сентября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Liberation Serif"/>
                <a:ea typeface="Times New Roman"/>
              </a:rPr>
              <a:t> до 14.00 часов 11 сентября 2022 года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2348880"/>
          <a:ext cx="8928993" cy="1485353"/>
        </p:xfrm>
        <a:graphic>
          <a:graphicData uri="http://schemas.openxmlformats.org/drawingml/2006/table">
            <a:tbl>
              <a:tblPr/>
              <a:tblGrid>
                <a:gridCol w="236182"/>
                <a:gridCol w="1203978"/>
                <a:gridCol w="969329"/>
                <a:gridCol w="1406935"/>
                <a:gridCol w="1171200"/>
                <a:gridCol w="1349080"/>
                <a:gridCol w="1440160"/>
                <a:gridCol w="1152129"/>
              </a:tblGrid>
              <a:tr h="698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</a:t>
                      </a:r>
                      <a:r>
                        <a:rPr lang="ru-RU" sz="600" b="1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Фамилия, имя, </a:t>
                      </a:r>
                      <a:r>
                        <a:rPr lang="ru-RU" sz="600" b="1" cap="all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отчестВо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 рождения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ВОЗРАСТЕ 18 лет –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ДЕНЬ И МЕСЯЦ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рождения)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Адрес места ЖИТЕЛЬСТВА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Серия и номер (НОМЕР) паспорта или документа, заменяющего паспорт гражданина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избирателя ЗА </a:t>
                      </a:r>
                      <a:r>
                        <a:rPr lang="ru-RU" sz="600" b="1" cap="all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полученНЫЙ</a:t>
                      </a: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600" b="1" cap="all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избирательнЫЙ</a:t>
                      </a: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600" b="1" cap="all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бюллетенЬ</a:t>
                      </a: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на </a:t>
                      </a:r>
                      <a:r>
                        <a:rPr lang="ru-RU" sz="600" b="1" cap="all" dirty="0" err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ВЫБОРАх</a:t>
                      </a: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губернатора свердловской области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ПОДПИСЬ ЧЛЕНА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ИЗБИРАТЕЛЬНОЙ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КОМИССИИ, ВЫДАВШЕГО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ИЗБИРАТЕЛЬНЫЙ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БЮЛЛЕТЕНЬ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cap="all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Особые отметки</a:t>
                      </a: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trike="noStrike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 strike="noStrik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trike="noStrike" baseline="0" dirty="0" smtClean="0">
                          <a:latin typeface="Liberation Serif"/>
                          <a:ea typeface="Times New Roman"/>
                          <a:cs typeface="Times New Roman"/>
                        </a:rPr>
                        <a:t>Домашний Олег Иванович</a:t>
                      </a:r>
                      <a:endParaRPr lang="ru-RU" sz="1400" strike="noStrik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r>
                        <a:rPr lang="ru-RU" sz="1100" strike="noStrike" baseline="0" dirty="0" smtClean="0">
                          <a:latin typeface="Liberation Serif"/>
                          <a:ea typeface="Times New Roman"/>
                          <a:cs typeface="Times New Roman"/>
                        </a:rPr>
                        <a:t>1935</a:t>
                      </a:r>
                      <a:endParaRPr lang="ru-RU" sz="1400" strike="noStrik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trike="noStrike" baseline="0" dirty="0" smtClean="0">
                          <a:latin typeface="Liberation Serif"/>
                          <a:ea typeface="Times New Roman"/>
                          <a:cs typeface="Times New Roman"/>
                        </a:rPr>
                        <a:t>ул. Западная, д. 20, кв. 3</a:t>
                      </a:r>
                      <a:endParaRPr lang="ru-RU" sz="1400" strike="noStrik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i="1" dirty="0">
                        <a:solidFill>
                          <a:srgbClr val="2907B9"/>
                        </a:solidFill>
                        <a:latin typeface="Liberation Serif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вне помещения для голосования </a:t>
                      </a:r>
                      <a:endParaRPr lang="ru-RU" sz="1400" i="1" dirty="0">
                        <a:solidFill>
                          <a:srgbClr val="2907B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348880"/>
          <a:ext cx="8928993" cy="1485353"/>
        </p:xfrm>
        <a:graphic>
          <a:graphicData uri="http://schemas.openxmlformats.org/drawingml/2006/table">
            <a:tbl>
              <a:tblPr/>
              <a:tblGrid>
                <a:gridCol w="236182"/>
                <a:gridCol w="1203978"/>
                <a:gridCol w="969329"/>
                <a:gridCol w="1406935"/>
                <a:gridCol w="1171200"/>
                <a:gridCol w="1349080"/>
                <a:gridCol w="1440160"/>
                <a:gridCol w="1152129"/>
              </a:tblGrid>
              <a:tr h="698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strike="noStrik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strike="noStrik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spcAft>
                          <a:spcPts val="0"/>
                        </a:spcAft>
                      </a:pPr>
                      <a:endParaRPr lang="ru-RU" sz="1400" strike="noStrik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strike="noStrike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6500</a:t>
                      </a:r>
                      <a:r>
                        <a:rPr lang="ru-RU" sz="1100" i="1" baseline="0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 123654</a:t>
                      </a:r>
                      <a:endParaRPr lang="ru-RU" sz="1100" i="1" dirty="0">
                        <a:solidFill>
                          <a:srgbClr val="2907B9"/>
                        </a:solidFill>
                        <a:latin typeface="Liberation Serif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 u="sng" dirty="0" smtClean="0">
                          <a:solidFill>
                            <a:srgbClr val="2907B9"/>
                          </a:solidFill>
                          <a:latin typeface="Liberation Serif"/>
                          <a:ea typeface="Times New Roman"/>
                          <a:cs typeface="Times New Roman"/>
                        </a:rPr>
                        <a:t> Голосовал</a:t>
                      </a:r>
                      <a:endParaRPr lang="ru-RU" sz="1400" i="1" dirty="0">
                        <a:solidFill>
                          <a:srgbClr val="2907B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solidFill>
                            <a:srgbClr val="2907B9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i="1" dirty="0">
                        <a:solidFill>
                          <a:srgbClr val="2907B9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5142" marR="15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2-подпис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3212976"/>
            <a:ext cx="839911" cy="609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4005064"/>
            <a:ext cx="7920880" cy="923330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 наличии в заявлении отметки о выдаче нового избирательного бюллетеня взамен испорченного указанная отметка </a:t>
            </a:r>
            <a:b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также переносится в список избирателей.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5085184"/>
            <a:ext cx="7920880" cy="707886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Заявления</a:t>
            </a:r>
            <a:r>
              <a:rPr lang="ru-RU" sz="2000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 предоставлении возможности проголосовать вне помещения </a:t>
            </a:r>
            <a:r>
              <a:rPr lang="ru-RU" sz="2000" b="1" u="sng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хранятся вместе со списком избирателей</a:t>
            </a:r>
            <a:r>
              <a:rPr lang="ru-RU" sz="2000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!</a:t>
            </a:r>
          </a:p>
        </p:txBody>
      </p:sp>
      <p:pic>
        <p:nvPicPr>
          <p:cNvPr id="13" name="Рисунок 12" descr="Вне помещ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2282" y="0"/>
            <a:ext cx="3921718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4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000" b="1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ДЕНЬ ГОЛОСОВАНИЯ </a:t>
            </a:r>
            <a:br>
              <a:rPr lang="ru-RU" sz="2000" b="1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000" b="1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20.00 часов до подписания списка</a:t>
            </a:r>
            <a:endParaRPr lang="ru-RU" sz="2000" b="1" dirty="0">
              <a:solidFill>
                <a:srgbClr val="FF0066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>
                <a:solidFill>
                  <a:srgbClr val="0070C0"/>
                </a:solidFill>
              </a:rPr>
              <a:pPr/>
              <a:t>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764705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400" b="1" dirty="0" smtClean="0">
                <a:solidFill>
                  <a:srgbClr val="2907B9"/>
                </a:solidFill>
                <a:latin typeface="Liberation Serif"/>
                <a:ea typeface="Times New Roman"/>
              </a:rPr>
              <a:t>Каждую страницу списка </a:t>
            </a:r>
            <a:r>
              <a:rPr lang="ru-RU" sz="1400" dirty="0" smtClean="0">
                <a:latin typeface="Liberation Serif"/>
                <a:ea typeface="Times New Roman"/>
              </a:rPr>
              <a:t>подписывает внесший эти данные </a:t>
            </a:r>
            <a:r>
              <a:rPr lang="ru-RU" sz="1400" b="1" dirty="0" smtClean="0">
                <a:solidFill>
                  <a:srgbClr val="2907B9"/>
                </a:solidFill>
                <a:latin typeface="Liberation Serif"/>
                <a:ea typeface="Times New Roman"/>
              </a:rPr>
              <a:t>член УИК </a:t>
            </a:r>
            <a:r>
              <a:rPr lang="ru-RU" sz="1400" dirty="0" smtClean="0">
                <a:latin typeface="Liberation Serif"/>
                <a:ea typeface="Times New Roman"/>
              </a:rPr>
              <a:t>с указанием </a:t>
            </a:r>
            <a:r>
              <a:rPr lang="ru-RU" sz="1400" u="sng" dirty="0" smtClean="0">
                <a:latin typeface="Liberation Serif"/>
                <a:ea typeface="Times New Roman"/>
              </a:rPr>
              <a:t>своих фамилии и инициалов</a:t>
            </a:r>
            <a:r>
              <a:rPr lang="ru-RU" sz="1400" dirty="0" smtClean="0">
                <a:latin typeface="Liberation Serif"/>
                <a:ea typeface="Times New Roman"/>
              </a:rPr>
              <a:t>, который затем оглашает эти данные всем присутствующим при подсчете голосов.</a:t>
            </a:r>
          </a:p>
          <a:p>
            <a:pPr indent="457200" algn="just">
              <a:spcAft>
                <a:spcPts val="0"/>
              </a:spcAft>
            </a:pPr>
            <a:r>
              <a:rPr lang="ru-RU" sz="1400" b="1" dirty="0" smtClean="0">
                <a:solidFill>
                  <a:srgbClr val="2907B9"/>
                </a:solidFill>
                <a:latin typeface="Liberation Serif"/>
                <a:ea typeface="Times New Roman"/>
              </a:rPr>
              <a:t>Итоговые данные</a:t>
            </a:r>
            <a:r>
              <a:rPr lang="ru-RU" sz="1400" dirty="0" smtClean="0">
                <a:latin typeface="Liberation Serif"/>
                <a:ea typeface="Times New Roman"/>
              </a:rPr>
              <a:t>, которые определяются как сумма вышеуказанных данных, установленных по всем страницам списка избирателей, </a:t>
            </a:r>
            <a:r>
              <a:rPr lang="ru-RU" sz="1400" b="1" dirty="0" smtClean="0">
                <a:solidFill>
                  <a:srgbClr val="2907B9"/>
                </a:solidFill>
                <a:latin typeface="Liberation Serif"/>
                <a:ea typeface="Times New Roman"/>
              </a:rPr>
              <a:t>председатель</a:t>
            </a:r>
            <a:r>
              <a:rPr lang="ru-RU" sz="1400" dirty="0" smtClean="0">
                <a:latin typeface="Liberation Serif"/>
                <a:ea typeface="Times New Roman"/>
              </a:rPr>
              <a:t> (заместитель председателя или секретарь) </a:t>
            </a:r>
            <a:r>
              <a:rPr lang="ru-RU" sz="1400" b="1" dirty="0" smtClean="0">
                <a:solidFill>
                  <a:srgbClr val="2907B9"/>
                </a:solidFill>
                <a:latin typeface="Liberation Serif"/>
                <a:ea typeface="Times New Roman"/>
              </a:rPr>
              <a:t>УИК оглашает и вносит в последний лист списка</a:t>
            </a:r>
            <a:r>
              <a:rPr lang="ru-RU" sz="1400" dirty="0" smtClean="0">
                <a:latin typeface="Liberation Serif"/>
                <a:ea typeface="Times New Roman"/>
              </a:rPr>
              <a:t> избирателей. Список избирателей заверяется подписью председателя и печатью участковой комиссии.</a:t>
            </a:r>
          </a:p>
          <a:p>
            <a:pPr indent="457200" algn="just">
              <a:spcAft>
                <a:spcPts val="0"/>
              </a:spcAft>
            </a:pPr>
            <a:r>
              <a:rPr lang="ru-RU" sz="1400" dirty="0" smtClean="0">
                <a:latin typeface="Liberation Serif"/>
                <a:ea typeface="Times New Roman"/>
              </a:rPr>
              <a:t>Для </a:t>
            </a:r>
            <a:r>
              <a:rPr lang="ru-RU" sz="1400" b="1" dirty="0" smtClean="0">
                <a:solidFill>
                  <a:srgbClr val="2907B9"/>
                </a:solidFill>
                <a:latin typeface="Liberation Serif"/>
                <a:ea typeface="Times New Roman"/>
              </a:rPr>
              <a:t>удобства</a:t>
            </a:r>
            <a:r>
              <a:rPr lang="ru-RU" sz="1400" dirty="0" smtClean="0">
                <a:latin typeface="Liberation Serif"/>
                <a:ea typeface="Times New Roman"/>
              </a:rPr>
              <a:t> установления итоговых данных по всем страницам списка избирателей целесообразно </a:t>
            </a:r>
            <a:r>
              <a:rPr lang="ru-RU" sz="1400" u="sng" dirty="0" smtClean="0">
                <a:latin typeface="Liberation Serif"/>
                <a:ea typeface="Times New Roman"/>
              </a:rPr>
              <a:t>использовать таблицу суммирования данных списка</a:t>
            </a:r>
          </a:p>
        </p:txBody>
      </p:sp>
      <p:pic>
        <p:nvPicPr>
          <p:cNvPr id="9" name="Рисунок 8" descr="Лист суммирова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4252232" cy="2952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8" name="Рисунок 7" descr="doc00207920220806144157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636912"/>
            <a:ext cx="5148064" cy="36397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0" name="TextBox 9"/>
          <p:cNvSpPr txBox="1"/>
          <p:nvPr/>
        </p:nvSpPr>
        <p:spPr>
          <a:xfrm>
            <a:off x="7668344" y="4149080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rgbClr val="2907B9"/>
                </a:solidFill>
              </a:rPr>
              <a:t>2590</a:t>
            </a:r>
            <a:endParaRPr lang="ru-RU" sz="800" i="1" dirty="0">
              <a:solidFill>
                <a:srgbClr val="2907B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429309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rgbClr val="2907B9"/>
                </a:solidFill>
              </a:rPr>
              <a:t>980</a:t>
            </a:r>
            <a:endParaRPr lang="ru-RU" sz="800" i="1" dirty="0">
              <a:solidFill>
                <a:srgbClr val="2907B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0352" y="4509120"/>
            <a:ext cx="288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rgbClr val="2907B9"/>
                </a:solidFill>
              </a:rPr>
              <a:t>0</a:t>
            </a:r>
            <a:endParaRPr lang="ru-RU" sz="800" i="1" dirty="0">
              <a:solidFill>
                <a:srgbClr val="2907B9"/>
              </a:solidFill>
            </a:endParaRPr>
          </a:p>
        </p:txBody>
      </p:sp>
      <p:pic>
        <p:nvPicPr>
          <p:cNvPr id="14" name="Рисунок 13" descr="две подписи предс и сек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797152"/>
            <a:ext cx="2267744" cy="44083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611560" y="0"/>
            <a:ext cx="7704856" cy="2880320"/>
          </a:xfrm>
          <a:prstGeom prst="round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907B9"/>
                </a:solidFill>
              </a:rPr>
              <a:t>Число избирателей, внесенных в список избирателей на момент окончания голосования должно быть одинаковым с числом избирателей в протоколе УИК об итогах голосования!</a:t>
            </a:r>
            <a:endParaRPr lang="ru-RU" sz="2800" b="1" dirty="0">
              <a:solidFill>
                <a:srgbClr val="2907B9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7812360" y="4365104"/>
            <a:ext cx="72008" cy="1080120"/>
          </a:xfrm>
          <a:prstGeom prst="up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ольцо 19"/>
          <p:cNvSpPr/>
          <p:nvPr/>
        </p:nvSpPr>
        <p:spPr>
          <a:xfrm>
            <a:off x="4355976" y="5157192"/>
            <a:ext cx="216024" cy="216024"/>
          </a:xfrm>
          <a:prstGeom prst="donu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4427984" y="3861048"/>
            <a:ext cx="216024" cy="216024"/>
          </a:xfrm>
          <a:prstGeom prst="donu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68344" y="436510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solidFill>
                  <a:srgbClr val="2907B9"/>
                </a:solidFill>
              </a:rPr>
              <a:t>53</a:t>
            </a:r>
            <a:endParaRPr lang="ru-RU" sz="800" i="1" dirty="0">
              <a:solidFill>
                <a:srgbClr val="2907B9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3068960"/>
            <a:ext cx="7704856" cy="2592288"/>
          </a:xfrm>
          <a:prstGeom prst="round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Список избирателей, разделенный на отдельные книги, по окончании работы, а также титульный лист, листы списка со сведениями об избирателях, включенных в список дополнительно в день голосования, и последний лист списка должны быть сброшюрованы (прошиты) в один том, что подтверждается печатью соответствующей участковой комиссии и подписью ее председателя на месте скрепления. </a:t>
            </a:r>
            <a:endParaRPr lang="ru-RU" b="1" dirty="0">
              <a:solidFill>
                <a:srgbClr val="2907B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8" name="Рисунок 17" descr="список_брошюров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938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5" grpId="0" animBg="1"/>
      <p:bldP spid="16" grpId="0" animBg="1"/>
      <p:bldP spid="20" grpId="0" animBg="1"/>
      <p:bldP spid="19" grpId="0" animBg="1"/>
      <p:bldP spid="24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83671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B9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Подсчитывает число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07B9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избирателей,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B9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принявших участие в выборах на основании заявлений о включении в список избирателей по месту нахождения.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B9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Составляет акт.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07B9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Приобщает  акт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B9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к первому экземпляру протокола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07B9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УИК об итогах голосования.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07B9"/>
              </a:solidFill>
              <a:effectLst/>
              <a:latin typeface="Liberation Serif" pitchFamily="18" charset="0"/>
              <a:cs typeface="Liberation Serif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ДЕНЬ ГОЛОСОВАНИЯ</a:t>
            </a:r>
            <a:b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0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завершение работы со списком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636912"/>
            <a:ext cx="87129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66"/>
                </a:solidFill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Дальнейшая работа со списком избирателей не может проводиться до проверки контрольных соотношений в протоколе.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66"/>
                </a:solidFill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Список избирателей на это время убирается в сейф.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66"/>
              </a:solidFill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66"/>
                </a:solidFill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Председатель или секретарь УИК обеспечивает хранение списка, исключающее доступ к нему лиц, находящихся в помещении для голосования.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10" name="Рисунок 9" descr="Акт М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647" y="0"/>
            <a:ext cx="4848706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5841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Спасибо за внимание!</a:t>
            </a:r>
            <a:endParaRPr lang="ru-RU" sz="3200" b="1" dirty="0">
              <a:solidFill>
                <a:srgbClr val="FF0066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>
                <a:solidFill>
                  <a:srgbClr val="0070C0"/>
                </a:solidFill>
              </a:rPr>
              <a:pPr/>
              <a:t>27</a:t>
            </a:fld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Список избирателей</a:t>
            </a:r>
            <a:endParaRPr lang="ru-RU" sz="2800" b="1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980728"/>
            <a:ext cx="82809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Состоит из титульного, вкладных листов и последнего листа для внесения итоговых данных;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204864"/>
            <a:ext cx="82809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800" b="1" dirty="0" smtClean="0"/>
              <a:t>при разделении списка избирателей на книги используются титульные листы книг;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501008"/>
            <a:ext cx="828092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800" b="1" dirty="0" smtClean="0"/>
              <a:t>сведения об избирателях, подавших заявления о включении в список избирателей по месту нахождения, передаются в виде книги списка избирателей с титульным листом;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286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188640"/>
            <a:ext cx="403244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32656"/>
            <a:ext cx="4032448" cy="2880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620688"/>
            <a:ext cx="4032448" cy="2880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980728"/>
            <a:ext cx="4032448" cy="2880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268760"/>
            <a:ext cx="4032448" cy="2880320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700808"/>
            <a:ext cx="4032448" cy="2880320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132856"/>
            <a:ext cx="4032448" cy="2880320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107504" y="2636912"/>
            <a:ext cx="403244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708920"/>
            <a:ext cx="37444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Экземпляр № 1</a:t>
            </a:r>
          </a:p>
          <a:p>
            <a:pPr algn="ctr"/>
            <a:r>
              <a:rPr lang="ru-RU" sz="1000" dirty="0" smtClean="0"/>
              <a:t>ВЫБОРЫ ГУБЕРНАТОРА СВЕРДЛОВСКОЙ ОБЛАСТИ</a:t>
            </a:r>
          </a:p>
          <a:p>
            <a:pPr algn="ctr"/>
            <a:r>
              <a:rPr lang="ru-RU" sz="1000" dirty="0" smtClean="0"/>
              <a:t>11 СЕНТЯБРЯ 2022 ГОДА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1000" b="1" dirty="0" smtClean="0"/>
              <a:t>СПИСОК ИЗБИРАТЕЛЕЙ</a:t>
            </a:r>
          </a:p>
          <a:p>
            <a:pPr algn="ctr"/>
            <a:r>
              <a:rPr lang="ru-RU" sz="1000" dirty="0" smtClean="0"/>
              <a:t>по избирательному участку №___</a:t>
            </a:r>
          </a:p>
          <a:p>
            <a:pPr algn="ctr"/>
            <a:endParaRPr lang="ru-RU" sz="1000" dirty="0" smtClean="0"/>
          </a:p>
          <a:p>
            <a:pPr algn="ctr"/>
            <a:endParaRPr lang="ru-RU" sz="1000" dirty="0" smtClean="0"/>
          </a:p>
          <a:p>
            <a:pPr algn="ctr"/>
            <a:r>
              <a:rPr lang="ru-RU" sz="1000" dirty="0" smtClean="0"/>
              <a:t>Свердловская область, _______________________________</a:t>
            </a:r>
          </a:p>
          <a:p>
            <a:pPr algn="ctr"/>
            <a:endParaRPr lang="ru-RU" sz="1000" dirty="0" smtClean="0"/>
          </a:p>
          <a:p>
            <a:pPr algn="ctr"/>
            <a:endParaRPr lang="ru-RU" sz="1000" b="1" dirty="0" smtClean="0"/>
          </a:p>
          <a:p>
            <a:pPr algn="ctr"/>
            <a:r>
              <a:rPr lang="ru-RU" sz="1000" b="1" dirty="0" smtClean="0"/>
              <a:t>единый избирательный округ</a:t>
            </a:r>
          </a:p>
          <a:p>
            <a:pPr algn="ctr"/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220486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Экземпляр № 1</a:t>
            </a:r>
          </a:p>
          <a:p>
            <a:pPr algn="ctr"/>
            <a:r>
              <a:rPr lang="ru-RU" sz="1000" dirty="0" smtClean="0"/>
              <a:t>ВЫБОРЫ ГУБЕРНАТОРА СВЕРДЛОВСКОЙ ОБЛАСТИ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170080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Экземпляр № 1</a:t>
            </a:r>
          </a:p>
          <a:p>
            <a:pPr algn="ctr"/>
            <a:r>
              <a:rPr lang="ru-RU" sz="1000" dirty="0" smtClean="0"/>
              <a:t>ВЫБОРЫ ГУБЕРНАТОРА СВЕРДЛОВСКОЙ ОБЛАСТИ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3608" y="126876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Экземпляр № 1</a:t>
            </a:r>
          </a:p>
          <a:p>
            <a:pPr algn="ctr"/>
            <a:r>
              <a:rPr lang="ru-RU" sz="1000" dirty="0" smtClean="0"/>
              <a:t>ВЫБОРЫ ГУБЕРНАТОРА СВЕРДЛОВСКОЙ ОБЛАСТИ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7704" y="62068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Экземпляр № 1</a:t>
            </a:r>
          </a:p>
          <a:p>
            <a:pPr algn="ctr"/>
            <a:r>
              <a:rPr lang="ru-RU" sz="1000" dirty="0" smtClean="0"/>
              <a:t>ВЫБОРЫ ГУБЕРНАТОРА СВЕРДЛОВСКОЙ ОБЛАСТИ</a:t>
            </a:r>
          </a:p>
        </p:txBody>
      </p:sp>
      <p:sp>
        <p:nvSpPr>
          <p:cNvPr id="20" name="Стрелка влево 19"/>
          <p:cNvSpPr/>
          <p:nvPr/>
        </p:nvSpPr>
        <p:spPr>
          <a:xfrm>
            <a:off x="6228184" y="260648"/>
            <a:ext cx="291581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Последний лист списка избирателей</a:t>
            </a:r>
            <a:endParaRPr lang="ru-RU" sz="1400" b="1" dirty="0"/>
          </a:p>
        </p:txBody>
      </p:sp>
      <p:sp>
        <p:nvSpPr>
          <p:cNvPr id="21" name="Стрелка влево 20"/>
          <p:cNvSpPr/>
          <p:nvPr/>
        </p:nvSpPr>
        <p:spPr>
          <a:xfrm>
            <a:off x="6012160" y="908720"/>
            <a:ext cx="3131840" cy="7200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Дополнительные вкладные листы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Стрелка влево 21"/>
          <p:cNvSpPr/>
          <p:nvPr/>
        </p:nvSpPr>
        <p:spPr>
          <a:xfrm>
            <a:off x="5292080" y="2348880"/>
            <a:ext cx="3851920" cy="7200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Дополнительные вкладные листы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Стрелка влево 22"/>
          <p:cNvSpPr/>
          <p:nvPr/>
        </p:nvSpPr>
        <p:spPr>
          <a:xfrm>
            <a:off x="5724128" y="1556792"/>
            <a:ext cx="3419872" cy="864096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Книга № 4 из 4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мобильные избиратели 45-3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5004048" y="2996952"/>
            <a:ext cx="4139952" cy="720080"/>
          </a:xfrm>
          <a:prstGeom prst="leftArrow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Книга № 3 из 4 (с титульным листом)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Стрелка влево 24"/>
          <p:cNvSpPr/>
          <p:nvPr/>
        </p:nvSpPr>
        <p:spPr>
          <a:xfrm>
            <a:off x="4644008" y="3501008"/>
            <a:ext cx="4499992" cy="720080"/>
          </a:xfrm>
          <a:prstGeom prst="leftArrow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Книга № 2 из 4 (с титульным листом)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4355976" y="4077072"/>
            <a:ext cx="4788024" cy="720080"/>
          </a:xfrm>
          <a:prstGeom prst="leftArrow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Книга № 1 из 4 (с титульным листом)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4139952" y="4869160"/>
            <a:ext cx="5004048" cy="72008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Титульный лист списка избирателей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ВЫБОРЫ ГУБЕРНАТОРА СВЕРДЛОВСКОЙ ОБЛАСТИ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1"/>
            <a:ext cx="8579296" cy="2764904"/>
          </a:xfrm>
        </p:spPr>
        <p:txBody>
          <a:bodyPr>
            <a:normAutofit/>
          </a:bodyPr>
          <a:lstStyle/>
          <a:p>
            <a:pPr marL="0" indent="34290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 совмещении </a:t>
            </a:r>
            <a:br>
              <a:rPr lang="ru-RU" b="1" dirty="0" smtClean="0">
                <a:solidFill>
                  <a:srgbClr val="0070C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дня голосования на выборах Губернатора Свердловской области с днём голосования на выборах органов местного самоуправления </a:t>
            </a:r>
            <a: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составляется отдельный список избирателей </a:t>
            </a:r>
            <a:endParaRPr lang="ru-RU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188640"/>
            <a:ext cx="403244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476672"/>
            <a:ext cx="4032448" cy="2880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836712"/>
            <a:ext cx="4032448" cy="2880320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1412776"/>
            <a:ext cx="4032448" cy="2880320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988840"/>
            <a:ext cx="4032448" cy="2880320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107504" y="2636912"/>
            <a:ext cx="403244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708920"/>
            <a:ext cx="37444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Экземпляр № 1</a:t>
            </a:r>
          </a:p>
          <a:p>
            <a:pPr algn="ctr"/>
            <a:r>
              <a:rPr lang="ru-RU" sz="1000" dirty="0" smtClean="0"/>
              <a:t>ВЫБОРЫ ДЕПУТАТОВ ЭНСКОЙ ГОРОДСКОЙ ДУМЫ</a:t>
            </a:r>
          </a:p>
          <a:p>
            <a:pPr algn="ctr"/>
            <a:r>
              <a:rPr lang="ru-RU" sz="1000" dirty="0" smtClean="0"/>
              <a:t>11 СЕНТЯБРЯ 2022 ГОДА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1000" b="1" dirty="0" smtClean="0"/>
              <a:t>СПИСОК ИЗБИРАТЕЛЕЙ</a:t>
            </a:r>
          </a:p>
          <a:p>
            <a:pPr algn="ctr"/>
            <a:r>
              <a:rPr lang="ru-RU" sz="1000" dirty="0" smtClean="0"/>
              <a:t>по избирательному участку №___</a:t>
            </a:r>
          </a:p>
          <a:p>
            <a:pPr algn="ctr"/>
            <a:endParaRPr lang="ru-RU" sz="1000" dirty="0" smtClean="0"/>
          </a:p>
          <a:p>
            <a:pPr algn="ctr"/>
            <a:endParaRPr lang="ru-RU" sz="1000" dirty="0" smtClean="0"/>
          </a:p>
          <a:p>
            <a:pPr algn="ctr"/>
            <a:r>
              <a:rPr lang="ru-RU" sz="1000" dirty="0" smtClean="0"/>
              <a:t>Свердловская область, _______________________________</a:t>
            </a:r>
          </a:p>
          <a:p>
            <a:pPr algn="ctr"/>
            <a:endParaRPr lang="ru-RU" sz="1000" dirty="0" smtClean="0"/>
          </a:p>
          <a:p>
            <a:pPr algn="ctr"/>
            <a:endParaRPr lang="ru-RU" sz="1000" b="1" dirty="0" smtClean="0"/>
          </a:p>
          <a:p>
            <a:pPr algn="ctr"/>
            <a:r>
              <a:rPr lang="ru-RU" sz="900" b="1" dirty="0" smtClean="0"/>
              <a:t>ПО ОДНОМАНДАТНОМУ ИЗБИРАТЕЛЬНОМУ ОКРУГУ № 1</a:t>
            </a:r>
          </a:p>
          <a:p>
            <a:pPr algn="ctr"/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206084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Экземпляр № 1</a:t>
            </a:r>
          </a:p>
          <a:p>
            <a:pPr algn="ctr"/>
            <a:r>
              <a:rPr lang="ru-RU" sz="1000" dirty="0" smtClean="0"/>
              <a:t>ВЫБОРЫ ДЕПУТАТОВ ЭНСКОЙ ГОРОДСКОЙ ДУМЫ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148478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Экземпляр № 1</a:t>
            </a:r>
          </a:p>
          <a:p>
            <a:pPr algn="ctr"/>
            <a:r>
              <a:rPr lang="ru-RU" sz="1000" dirty="0" smtClean="0"/>
              <a:t>ВЫБОРЫ ДЕПУТАТОВ ЭНСКОЙ ГОРОДСКОЙ ДУМЫ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5656" y="90872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Экземпляр № 1</a:t>
            </a:r>
          </a:p>
          <a:p>
            <a:pPr algn="ctr"/>
            <a:r>
              <a:rPr lang="ru-RU" sz="1000" dirty="0" smtClean="0"/>
              <a:t>ВЫБОРЫ ДЕПУТАТОВ ЭНСКОЙ ГОРОДСКОЙ ДУМЫ</a:t>
            </a:r>
          </a:p>
        </p:txBody>
      </p:sp>
      <p:sp>
        <p:nvSpPr>
          <p:cNvPr id="20" name="Стрелка влево 19"/>
          <p:cNvSpPr/>
          <p:nvPr/>
        </p:nvSpPr>
        <p:spPr>
          <a:xfrm>
            <a:off x="6228184" y="692696"/>
            <a:ext cx="291581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Последний лист списка избирателей</a:t>
            </a:r>
            <a:endParaRPr lang="ru-RU" sz="1400" b="1" dirty="0"/>
          </a:p>
        </p:txBody>
      </p:sp>
      <p:sp>
        <p:nvSpPr>
          <p:cNvPr id="22" name="Стрелка влево 21"/>
          <p:cNvSpPr/>
          <p:nvPr/>
        </p:nvSpPr>
        <p:spPr>
          <a:xfrm>
            <a:off x="5868144" y="1412776"/>
            <a:ext cx="3275856" cy="7200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Вкладные листы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5292080" y="2276872"/>
            <a:ext cx="3851920" cy="720080"/>
          </a:xfrm>
          <a:prstGeom prst="leftArrow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Книга № 3 из 4 (с титульным листом)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Стрелка влево 24"/>
          <p:cNvSpPr/>
          <p:nvPr/>
        </p:nvSpPr>
        <p:spPr>
          <a:xfrm>
            <a:off x="4644008" y="2852936"/>
            <a:ext cx="4499992" cy="720080"/>
          </a:xfrm>
          <a:prstGeom prst="leftArrow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Книга № 2 из 4 (с титульным листом)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4283968" y="3573016"/>
            <a:ext cx="4860032" cy="720080"/>
          </a:xfrm>
          <a:prstGeom prst="leftArrow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Книга № 1 из 4 (с титульным листом)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4067944" y="4869160"/>
            <a:ext cx="5076056" cy="72008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Титульный лист списка избирателей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661248"/>
            <a:ext cx="9144000" cy="1354217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2907B9"/>
              </a:solidFill>
            </a:endParaRPr>
          </a:p>
          <a:p>
            <a:pPr algn="ctr"/>
            <a:endParaRPr lang="ru-RU" b="1" dirty="0" smtClean="0">
              <a:solidFill>
                <a:srgbClr val="2907B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2907B9"/>
                </a:solidFill>
              </a:rPr>
              <a:t>ВЫБОРЫ В ОРГАНЫ МЕСТНОГО САМОУПРАВЛЕНИЯ</a:t>
            </a:r>
          </a:p>
          <a:p>
            <a:pPr algn="ctr"/>
            <a:endParaRPr lang="ru-RU" b="1" dirty="0">
              <a:solidFill>
                <a:srgbClr val="2907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oc00201120220723133155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380489" cy="554528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B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Содержимое 6" descr="doc00201220220723133240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1802"/>
            <a:ext cx="8229600" cy="5818447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/>
          </a:sp3d>
        </p:spPr>
      </p:pic>
      <p:pic>
        <p:nvPicPr>
          <p:cNvPr id="7" name="Содержимое 6" descr="doc00201420220723145050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88641"/>
            <a:ext cx="8229600" cy="59138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8" name="Содержимое 5" descr="doc00201320220723133300_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48314"/>
            <a:ext cx="8229600" cy="5818447"/>
          </a:xfrm>
          <a:prstGeom prst="rect">
            <a:avLst/>
          </a:prstGeom>
          <a:scene3d>
            <a:camera prst="obliqueTopLeft">
              <a:rot lat="0" lon="0" rev="0"/>
            </a:camera>
            <a:lightRig rig="threePt" dir="t"/>
          </a:scene3d>
          <a:sp3d>
            <a:bevelT/>
            <a:bevelB/>
          </a:sp3d>
        </p:spPr>
      </p:pic>
      <p:pic>
        <p:nvPicPr>
          <p:cNvPr id="9" name="Содержимое 4" descr="doc00201520220723145557_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88640"/>
            <a:ext cx="8229600" cy="58184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3347864" y="5517232"/>
            <a:ext cx="2592288" cy="50405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b="1" dirty="0" smtClean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Голосование вне помещения УИК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  <a:gradFill>
            <a:gsLst>
              <a:gs pos="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Работа со списком избирателей в УИК</a:t>
            </a:r>
            <a:endParaRPr lang="ru-RU" sz="2800" b="1" dirty="0">
              <a:solidFill>
                <a:srgbClr val="2907B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pPr/>
              <a:t>8</a:t>
            </a:fld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6672"/>
            <a:ext cx="2592288" cy="1008112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836712"/>
            <a:ext cx="2592288" cy="100811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476672"/>
            <a:ext cx="259228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76672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 дня голосования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31 августа 2022  </a:t>
            </a:r>
            <a:br>
              <a:rPr lang="ru-RU" sz="16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 18.00 ч. 10 сентября 2022</a:t>
            </a:r>
            <a:endParaRPr lang="ru-RU" sz="1600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83671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день голосования</a:t>
            </a:r>
          </a:p>
          <a:p>
            <a:pPr algn="ctr"/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11 сентября 2022 </a:t>
            </a:r>
            <a: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8.00  до 20.00 часов</a:t>
            </a:r>
            <a:endParaRPr lang="ru-RU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47667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день голосования</a:t>
            </a:r>
          </a:p>
          <a:p>
            <a:pPr algn="ctr"/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11 сентября 2022 </a:t>
            </a:r>
            <a: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20.00  до  подписания списка</a:t>
            </a:r>
            <a:endParaRPr lang="ru-RU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2843808" y="462682"/>
            <a:ext cx="1728192" cy="31601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4572000" y="462682"/>
            <a:ext cx="1728192" cy="30202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>
            <a:off x="4572000" y="462682"/>
            <a:ext cx="10344" cy="36004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51520" y="1556792"/>
            <a:ext cx="2592288" cy="864096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2492896"/>
            <a:ext cx="2592288" cy="1008112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3573016"/>
            <a:ext cx="2592288" cy="648072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4293096"/>
            <a:ext cx="2592288" cy="936104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5301208"/>
            <a:ext cx="2592288" cy="792088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6137920"/>
            <a:ext cx="2592288" cy="72008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47864" y="1988840"/>
            <a:ext cx="2592288" cy="43204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47864" y="2492896"/>
            <a:ext cx="2592288" cy="64807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47864" y="3284984"/>
            <a:ext cx="2592288" cy="64807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47864" y="4005064"/>
            <a:ext cx="2592288" cy="136815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Нестандартные ситуации:</a:t>
            </a:r>
            <a:br>
              <a:rPr lang="ru-RU" sz="14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избиратель ошибочно расписался в чужой строке;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избиратель, подавший заявление о голосовании по МН, вернулся на ИУ по месту жительства</a:t>
            </a:r>
            <a:endParaRPr lang="ru-RU" sz="1400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00192" y="2564904"/>
            <a:ext cx="2592288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00192" y="3212976"/>
            <a:ext cx="2592288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300192" y="3789040"/>
            <a:ext cx="2592288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9512" y="1556792"/>
            <a:ext cx="27363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Уточнение:</a:t>
            </a:r>
          </a:p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исключение из списка;</a:t>
            </a:r>
          </a:p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включение в список ; </a:t>
            </a:r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уточнение сведений</a:t>
            </a:r>
            <a:endParaRPr lang="ru-RU"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1520" y="2492896"/>
            <a:ext cx="25922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10.09.2022</a:t>
            </a:r>
          </a:p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«Мобильный избиратель»:</a:t>
            </a:r>
          </a:p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Реестр на исключение;</a:t>
            </a:r>
          </a:p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книга «МИ» на включение </a:t>
            </a:r>
            <a:endParaRPr lang="ru-RU" sz="13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520" y="3573016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Досрочное голосование в ТОМ</a:t>
            </a:r>
            <a:b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 2.09.2022  по 10.09.2022</a:t>
            </a:r>
            <a:endParaRPr lang="ru-RU" sz="13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4293096"/>
            <a:ext cx="259228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18.00 ч. 10 сентября 2022 г.</a:t>
            </a:r>
            <a:b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Сквозная нумерация</a:t>
            </a:r>
            <a:b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Подсчет количества избирателей</a:t>
            </a:r>
            <a:b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Подписание списка на 18.00</a:t>
            </a:r>
            <a:endParaRPr lang="ru-RU"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520" y="5301208"/>
            <a:ext cx="25922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Передача сведений о количестве избирателей  на  18.00 ч.в ТИК</a:t>
            </a:r>
            <a:endParaRPr lang="ru-RU" sz="13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512" y="6165503"/>
            <a:ext cx="27363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избирателей </a:t>
            </a:r>
            <a:b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списку на 18.00 ч. 10.09.2022 = на 8.00 ч. 11.09.2022 </a:t>
            </a:r>
            <a:endParaRPr lang="ru-RU" sz="13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47864" y="1988840"/>
            <a:ext cx="2592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Голосование в помещении УИК</a:t>
            </a:r>
            <a:endParaRPr lang="ru-RU" sz="13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47864" y="2564904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Ошибочные данные в сведениях избирателя</a:t>
            </a:r>
            <a:endParaRPr lang="ru-RU" sz="13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47864" y="3212976"/>
            <a:ext cx="2592288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«Родные потеряшки</a:t>
            </a:r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»: </a:t>
            </a:r>
            <a:b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05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включение в список избирателей, имеющих регистрацию на территории ИУ, но не попавших в список</a:t>
            </a:r>
            <a:endParaRPr lang="ru-RU" sz="105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00192" y="1988840"/>
            <a:ext cx="2592288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Подсчет итоговых сведений по каждому листу</a:t>
            </a:r>
            <a:endParaRPr lang="ru-RU" sz="13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00192" y="2564904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Суммирование итоговых сведений по книге</a:t>
            </a:r>
            <a:endParaRPr lang="ru-RU" sz="13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00192" y="31409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Суммирование итоговых сведений по списку</a:t>
            </a:r>
            <a:endParaRPr lang="ru-RU" sz="13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300192" y="4797152"/>
            <a:ext cx="2592288" cy="864096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28184" y="3717032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Заполнение последнего листа списка.</a:t>
            </a:r>
            <a:endParaRPr lang="ru-RU" sz="13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00192" y="4797152"/>
            <a:ext cx="25922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избирателей </a:t>
            </a:r>
            <a:b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300" b="1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спсиске</a:t>
            </a:r>
            <a:r>
              <a:rPr lang="ru-RU" sz="13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= количеству избирателей в протоколе УИК</a:t>
            </a:r>
            <a:endParaRPr lang="ru-RU" sz="13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3" grpId="0"/>
      <p:bldP spid="44" grpId="0"/>
      <p:bldP spid="46" grpId="0"/>
      <p:bldP spid="47" grpId="0"/>
      <p:bldP spid="51" grpId="0"/>
      <p:bldP spid="52" grpId="0"/>
      <p:bldP spid="53" grpId="0"/>
      <p:bldP spid="55" grpId="0"/>
      <p:bldP spid="56" grpId="0"/>
      <p:bldP spid="58" grpId="0" animBg="1"/>
      <p:bldP spid="59" grpId="0"/>
      <p:bldP spid="60" grpId="0"/>
      <p:bldP spid="61" grpId="0" animBg="1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18F4-123D-4931-BAC3-2678AB6EC8C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548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b="1" dirty="0" smtClean="0">
                <a:solidFill>
                  <a:srgbClr val="2907B9"/>
                </a:solidFill>
              </a:rPr>
              <a:t>ДО ДНЯ ГОЛОСОВАНИЯ</a:t>
            </a:r>
            <a:br>
              <a:rPr lang="ru-RU" sz="1600" b="1" dirty="0" smtClean="0">
                <a:solidFill>
                  <a:srgbClr val="2907B9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с 31.08.2022 до 18.00 ч. 10.09.2022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8680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Список избирателей уточняется на основании поступивших в участковую комиссию: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052736"/>
            <a:ext cx="8784976" cy="1728192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907B9"/>
                </a:solidFill>
              </a:rPr>
              <a:t>официальных документов уполномоченных органов и должностных лиц;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907B9"/>
                </a:solidFill>
              </a:rPr>
              <a:t>заявления избирателя о включении его в список избирателей, об ошибке или неточности в сведениях о нем, внесенных в список избирателей;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907B9"/>
                </a:solidFill>
              </a:rPr>
              <a:t>заявления избирателя о включении в список избирателей по месту временного пребывания;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907B9"/>
                </a:solidFill>
              </a:rPr>
              <a:t>сообщений избирателей об изменениях в сведениях об избирателях;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907B9"/>
                </a:solidFill>
              </a:rPr>
              <a:t>сведений об избирателях, подавших заявления о включении в список избирателей по месту нахождения.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284984"/>
            <a:ext cx="8784976" cy="3168352"/>
          </a:xfrm>
          <a:prstGeom prst="rect">
            <a:avLst/>
          </a:prstGeom>
          <a:solidFill>
            <a:srgbClr val="B3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907B9"/>
                </a:solidFill>
              </a:rPr>
              <a:t> Избирательной комиссии Свердловской области и/или главы местной администрации МО;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907B9"/>
                </a:solidFill>
              </a:rPr>
              <a:t> органов регистрационного учета – о регистрации избирателя по месту жительства на территории избирательного участка либо о снятии его с регистрационного учета по месту жительства, о замене паспорта в связи с изменением фамилии, имени, отчества избирателя, о выдаче паспорта в нарушение установленного порядка;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907B9"/>
                </a:solidFill>
              </a:rPr>
              <a:t> органов уголовно-исполнительной системы – о гражданах, содержащихся в местах лишения свободы по приговору суда;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907B9"/>
                </a:solidFill>
              </a:rPr>
              <a:t> военного комиссара – о гражданах, призванных на военную службу;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907B9"/>
                </a:solidFill>
              </a:rPr>
              <a:t> суда – о вступлении в законную силу решения суда о признании избирателя недееспособным либо недееспособного – дееспособным, а также о включении избирателя в список избирателей;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907B9"/>
                </a:solidFill>
              </a:rPr>
              <a:t> руководителя организации, в которой избиратель временно пребывает, – об убытии избирателя из места временного пребывания;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2907B9"/>
                </a:solidFill>
              </a:rPr>
              <a:t> территориальной комиссии – об изменении сведений об избирателях, полученных из уполномоченных органов, о включении избирателя в список избирателей на другом избирательном участке.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780928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Уточнение списка избирателей осуществляется незамедлительно на основании официальных документов следующих уполномоченных органов и должностных лиц: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ШАБЛОН_2022_ИКСО_4_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ШАБЛОН_2022_ИКСО_4_3</Template>
  <TotalTime>5064</TotalTime>
  <Words>3352</Words>
  <Application>Microsoft Office PowerPoint</Application>
  <PresentationFormat>Экран (4:3)</PresentationFormat>
  <Paragraphs>658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Franklin Gothic Demi</vt:lpstr>
      <vt:lpstr>Franklin Gothic Medium</vt:lpstr>
      <vt:lpstr>Calibri</vt:lpstr>
      <vt:lpstr>Liberation Serif</vt:lpstr>
      <vt:lpstr>Times New Roman</vt:lpstr>
      <vt:lpstr>Wingdings</vt:lpstr>
      <vt:lpstr>ШАБЛОН_2022_ИКСО_4_3</vt:lpstr>
      <vt:lpstr>ПОРЯДОК составления, уточнения и использования списков избирателей  на выборах Губернатора Свердловской области и на совмещенных с ними выборах в органы местного самоуправления 11 сентября 2022 года</vt:lpstr>
      <vt:lpstr>Правовой основой Порядка составления, уточнения и использования списков избирателей на  выборах Губернатора Свердловской области и на совмещенных с ними выборах в органы местного самоуправления 11 сентября 2022 года являются </vt:lpstr>
      <vt:lpstr>Список избирателей</vt:lpstr>
      <vt:lpstr>Слайд 4</vt:lpstr>
      <vt:lpstr>Слайд 5</vt:lpstr>
      <vt:lpstr>Слайд 6</vt:lpstr>
      <vt:lpstr>Слайд 7</vt:lpstr>
      <vt:lpstr>Работа со списком избирателей в УИК</vt:lpstr>
      <vt:lpstr>ДО ДНЯ ГОЛОСОВАНИЯ с 31.08.2022 до 18.00 ч. 10.09.2022</vt:lpstr>
      <vt:lpstr>ДО ДНЯ ГОЛОСОВАНИЯ  с 31.08.2022 до 18.00 ч. 10.09.2022 ИСКЛЮЧЕНИЕ ИЗ СПИСКА</vt:lpstr>
      <vt:lpstr>ДО ДНЯ ГОЛОСОВАНИЯ  ВКЛЮЧЕНИЕ ИЗБИРАТЕЛЯ В СПИСОК</vt:lpstr>
      <vt:lpstr>ДО ДНЯ ГОЛОСОВАНИЯ 10.09.2022 до 18.00 ч.  «Мобильный избиратель»</vt:lpstr>
      <vt:lpstr>ДО ДНЯ ГОЛОСОВАНИЯ 10.09.2022 до 18.00 ч.  «Мобильный избиратель»</vt:lpstr>
      <vt:lpstr>ДО ДНЯ ГОЛОСОВАНИЯ 10.09.2022 до 18.00 ч.  «Мобильный избиратель»</vt:lpstr>
      <vt:lpstr>ДО ДНЯ ГОЛОСОВАНИЯ  Досрочное голосование в труднодоступных и отдаленных местностях  с 2.09.2022 по 10.09.2022</vt:lpstr>
      <vt:lpstr>Слайд 16</vt:lpstr>
      <vt:lpstr>  на 18.00 часов 10 сентября 2022 г.</vt:lpstr>
      <vt:lpstr> на 18.00 часов 10 сентября 2022 г.</vt:lpstr>
      <vt:lpstr>ДЕНЬ ГОЛОСОВАНИЯ с 8.00 до 20.00 часов Голосование в помещении избирательного участка</vt:lpstr>
      <vt:lpstr>ДЕНЬ ГОЛОСОВАНИЯ с 8.00 до 20.00 часов</vt:lpstr>
      <vt:lpstr>ДЕНЬ ГОЛОСОВАНИЯ с 8.00 до 20.00 часов  Нестандартные ситуации</vt:lpstr>
      <vt:lpstr>ДЕНЬ ГОЛОСОВАНИЯ с 8.00 до 20.00 часов   Нестандартные ситуации</vt:lpstr>
      <vt:lpstr>ДЕНЬ ГОЛОСОВАНИЯ с 8.00 до 20.00 часов</vt:lpstr>
      <vt:lpstr>ДЕНЬ ГОЛОСОВАНИЯ    Голосование вне помещения ИУ</vt:lpstr>
      <vt:lpstr>ДЕНЬ ГОЛОСОВАНИЯ  с 20.00 часов до подписания списка</vt:lpstr>
      <vt:lpstr>ДЕНЬ ГОЛОСОВАНИЯ завершение работы со списком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Барац Светлана Вячеславовна</dc:creator>
  <cp:lastModifiedBy>admin</cp:lastModifiedBy>
  <cp:revision>290</cp:revision>
  <dcterms:created xsi:type="dcterms:W3CDTF">2022-07-23T07:30:52Z</dcterms:created>
  <dcterms:modified xsi:type="dcterms:W3CDTF">2022-08-25T08:56:11Z</dcterms:modified>
</cp:coreProperties>
</file>