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4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8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5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FF4C35B5-CDE0-4D4B-98FE-2451C0ACC766}" type="datetime1">
              <a:rPr lang="ru-RU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11.08.2022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BB619A91-F4DE-4598-AEC4-D043F789924A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E40937FB-2C5C-46DD-9027-C6092D562F4B}" type="datetime1">
              <a:rPr lang="ru-RU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11.08.2022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F9DA0E99-1233-46E1-89CB-78CEBE45BC1D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8120" cy="4525560"/>
          </a:xfrm>
          <a:prstGeom prst="rect">
            <a:avLst/>
          </a:prstGeom>
        </p:spPr>
        <p:txBody>
          <a:bodyPr/>
          <a:lstStyle/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85" name="PlaceHolder 4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B8CA5CC4-681A-4D95-8986-806C1EF16A92}" type="datetime1">
              <a:rPr lang="ru-RU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11.08.2022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80F8A25D-7863-4EFB-9C51-F3462DD54390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91298B83-6F2C-4954-9252-A8A54EA80016}" type="datetime1">
              <a:rPr lang="ru-RU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11.08.2022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514E5233-250E-4A54-BF7F-93F72F41EAF4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128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</a:p>
        </p:txBody>
      </p:sp>
      <p:sp>
        <p:nvSpPr>
          <p:cNvPr id="166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F9CB85BD-F1F3-4025-BC40-E463F3235272}" type="datetime1">
              <a:rPr lang="ru-RU" sz="1200" b="0" strike="noStrike" spc="-1">
                <a:solidFill>
                  <a:srgbClr val="8B8B8B"/>
                </a:solidFill>
                <a:latin typeface="Calibri"/>
              </a:rPr>
              <a:pPr>
                <a:lnSpc>
                  <a:spcPct val="100000"/>
                </a:lnSpc>
              </a:pPr>
              <a:t>11.08.2022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0E609273-7F61-4343-A205-DB2281BB0460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69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60.jpeg"/><Relationship Id="rId7" Type="http://schemas.openxmlformats.org/officeDocument/2006/relationships/image" Target="../media/image63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10" Type="http://schemas.openxmlformats.org/officeDocument/2006/relationships/image" Target="../media/image51.png"/><Relationship Id="rId4" Type="http://schemas.openxmlformats.org/officeDocument/2006/relationships/image" Target="../media/image14.jpeg"/><Relationship Id="rId9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65.png"/><Relationship Id="rId7" Type="http://schemas.openxmlformats.org/officeDocument/2006/relationships/image" Target="../media/image69.jpeg"/><Relationship Id="rId12" Type="http://schemas.openxmlformats.org/officeDocument/2006/relationships/image" Target="../media/image74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8.jpeg"/><Relationship Id="rId11" Type="http://schemas.openxmlformats.org/officeDocument/2006/relationships/image" Target="../media/image73.jpeg"/><Relationship Id="rId5" Type="http://schemas.openxmlformats.org/officeDocument/2006/relationships/image" Target="../media/image67.jpeg"/><Relationship Id="rId10" Type="http://schemas.openxmlformats.org/officeDocument/2006/relationships/image" Target="../media/image72.jpeg"/><Relationship Id="rId4" Type="http://schemas.openxmlformats.org/officeDocument/2006/relationships/image" Target="../media/image66.jpeg"/><Relationship Id="rId9" Type="http://schemas.openxmlformats.org/officeDocument/2006/relationships/image" Target="../media/image7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jpeg"/><Relationship Id="rId3" Type="http://schemas.openxmlformats.org/officeDocument/2006/relationships/image" Target="../media/image76.jpeg"/><Relationship Id="rId7" Type="http://schemas.openxmlformats.org/officeDocument/2006/relationships/image" Target="../media/image8.emf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png"/><Relationship Id="rId9" Type="http://schemas.openxmlformats.org/officeDocument/2006/relationships/image" Target="../media/image8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eg"/><Relationship Id="rId3" Type="http://schemas.openxmlformats.org/officeDocument/2006/relationships/image" Target="../media/image83.png"/><Relationship Id="rId7" Type="http://schemas.openxmlformats.org/officeDocument/2006/relationships/image" Target="../media/image86.pn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5.png"/><Relationship Id="rId5" Type="http://schemas.openxmlformats.org/officeDocument/2006/relationships/image" Target="../media/image8.emf"/><Relationship Id="rId4" Type="http://schemas.openxmlformats.org/officeDocument/2006/relationships/image" Target="../media/image8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5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12" Type="http://schemas.openxmlformats.org/officeDocument/2006/relationships/image" Target="../media/image22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pn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8.emf"/><Relationship Id="rId7" Type="http://schemas.openxmlformats.org/officeDocument/2006/relationships/image" Target="../media/image27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26.jpeg"/><Relationship Id="rId11" Type="http://schemas.openxmlformats.org/officeDocument/2006/relationships/image" Target="../media/image30.jpeg"/><Relationship Id="rId5" Type="http://schemas.openxmlformats.org/officeDocument/2006/relationships/image" Target="../media/image25.png"/><Relationship Id="rId10" Type="http://schemas.openxmlformats.org/officeDocument/2006/relationships/image" Target="../media/image14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13" Type="http://schemas.openxmlformats.org/officeDocument/2006/relationships/image" Target="../media/image40.png"/><Relationship Id="rId3" Type="http://schemas.openxmlformats.org/officeDocument/2006/relationships/image" Target="../media/image19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png"/><Relationship Id="rId12" Type="http://schemas.openxmlformats.org/officeDocument/2006/relationships/image" Target="../media/image50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5.jpeg"/><Relationship Id="rId11" Type="http://schemas.openxmlformats.org/officeDocument/2006/relationships/image" Target="../media/image8.emf"/><Relationship Id="rId5" Type="http://schemas.openxmlformats.org/officeDocument/2006/relationships/image" Target="../media/image44.png"/><Relationship Id="rId10" Type="http://schemas.openxmlformats.org/officeDocument/2006/relationships/image" Target="../media/image49.jpeg"/><Relationship Id="rId4" Type="http://schemas.openxmlformats.org/officeDocument/2006/relationships/image" Target="../media/image43.png"/><Relationship Id="rId9" Type="http://schemas.openxmlformats.org/officeDocument/2006/relationships/image" Target="../media/image4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13" Type="http://schemas.openxmlformats.org/officeDocument/2006/relationships/image" Target="../media/image58.jpeg"/><Relationship Id="rId3" Type="http://schemas.openxmlformats.org/officeDocument/2006/relationships/image" Target="../media/image31.png"/><Relationship Id="rId7" Type="http://schemas.openxmlformats.org/officeDocument/2006/relationships/image" Target="../media/image52.jpeg"/><Relationship Id="rId12" Type="http://schemas.openxmlformats.org/officeDocument/2006/relationships/image" Target="../media/image57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51.png"/><Relationship Id="rId11" Type="http://schemas.openxmlformats.org/officeDocument/2006/relationships/image" Target="../media/image56.jpeg"/><Relationship Id="rId5" Type="http://schemas.openxmlformats.org/officeDocument/2006/relationships/image" Target="../media/image33.png"/><Relationship Id="rId10" Type="http://schemas.openxmlformats.org/officeDocument/2006/relationships/image" Target="../media/image55.jpeg"/><Relationship Id="rId4" Type="http://schemas.openxmlformats.org/officeDocument/2006/relationships/image" Target="../media/image32.png"/><Relationship Id="rId9" Type="http://schemas.openxmlformats.org/officeDocument/2006/relationships/image" Target="../media/image5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TextShape 1"/>
          <p:cNvSpPr txBox="1"/>
          <p:nvPr/>
        </p:nvSpPr>
        <p:spPr>
          <a:xfrm>
            <a:off x="539640" y="2565000"/>
            <a:ext cx="8280720" cy="31680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800" b="0" strike="noStrike" spc="-1" dirty="0">
                <a:solidFill>
                  <a:srgbClr val="003399"/>
                </a:solidFill>
                <a:latin typeface="Times New Roman"/>
                <a:ea typeface="Calibri"/>
              </a:rPr>
              <a:t>Порядок проведения досрочного голосования</a:t>
            </a:r>
            <a:r>
              <a:t/>
            </a:r>
            <a:br/>
            <a:r>
              <a:rPr lang="ru-RU" sz="2800" b="0" strike="noStrike" spc="-1" dirty="0">
                <a:solidFill>
                  <a:srgbClr val="003399"/>
                </a:solidFill>
                <a:latin typeface="Times New Roman"/>
                <a:ea typeface="Calibri"/>
              </a:rPr>
              <a:t>в помещениях участковых избирательных комиссий на выборах депутатов представительных органов и глав муниципальных образований</a:t>
            </a:r>
            <a:endParaRPr lang="ru-RU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TextShape 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5C10F398-31BF-4CB6-B938-41E23A7342E7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10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377" name="TextShape 2"/>
          <p:cNvSpPr txBox="1"/>
          <p:nvPr/>
        </p:nvSpPr>
        <p:spPr>
          <a:xfrm>
            <a:off x="395640" y="-245160"/>
            <a:ext cx="8229240" cy="12366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ru-RU" sz="1800" b="1" u="sng" strike="noStrike" spc="-1" dirty="0">
                <a:solidFill>
                  <a:srgbClr val="17375E"/>
                </a:solidFill>
                <a:uFillTx/>
                <a:latin typeface="Times New Roman"/>
                <a:ea typeface="Times New Roman"/>
              </a:rPr>
              <a:t>В день, предшествующий  дню голосования</a:t>
            </a:r>
            <a:r>
              <a:t/>
            </a:r>
            <a:br/>
            <a:r>
              <a:rPr lang="ru-RU" sz="1400" b="0" strike="noStrike" spc="-1" dirty="0">
                <a:solidFill>
                  <a:srgbClr val="17375E"/>
                </a:solidFill>
                <a:latin typeface="Times New Roman"/>
                <a:ea typeface="Times New Roman"/>
              </a:rPr>
              <a:t>(после окончания времени голосования)</a:t>
            </a:r>
            <a:endParaRPr lang="ru-RU" sz="1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8" name="CustomShape 3"/>
          <p:cNvSpPr/>
          <p:nvPr/>
        </p:nvSpPr>
        <p:spPr>
          <a:xfrm>
            <a:off x="467640" y="692640"/>
            <a:ext cx="352800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3399"/>
                </a:solidFill>
                <a:latin typeface="Times New Roman"/>
                <a:ea typeface="Times New Roman"/>
              </a:rPr>
              <a:t>Члены комиссии:</a:t>
            </a:r>
            <a:endParaRPr lang="ru-RU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u="sng" strike="noStrike" spc="-1" dirty="0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проводят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сверку имеющихся документов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379" name="CustomShape 4"/>
          <p:cNvSpPr/>
          <p:nvPr/>
        </p:nvSpPr>
        <p:spPr>
          <a:xfrm>
            <a:off x="5796000" y="1196640"/>
            <a:ext cx="280800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1400" b="0" u="sng" strike="noStrike" spc="-1" dirty="0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определяют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число избирателей, проголосовавших досрочно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380" name="CustomShape 5"/>
          <p:cNvSpPr/>
          <p:nvPr/>
        </p:nvSpPr>
        <p:spPr>
          <a:xfrm>
            <a:off x="5796000" y="1772640"/>
            <a:ext cx="2664000" cy="942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1400" b="0" u="sng" strike="noStrike" spc="-1" dirty="0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вычисляют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процент досрочно проголосовавших избирателей от общего числа избирателей в списке избирателей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381" name="CustomShape 6"/>
          <p:cNvSpPr/>
          <p:nvPr/>
        </p:nvSpPr>
        <p:spPr>
          <a:xfrm>
            <a:off x="539640" y="3645000"/>
            <a:ext cx="3168000" cy="72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1400" b="1" u="sng" strike="noStrike" spc="-1" dirty="0">
                <a:solidFill>
                  <a:srgbClr val="003399"/>
                </a:solidFill>
                <a:uFillTx/>
                <a:latin typeface="Times New Roman"/>
                <a:ea typeface="Times New Roman"/>
              </a:rPr>
              <a:t>ТИК незамедлительно 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вводит в ГАС «Выборы» поступившую из каждой УИК информацию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382" name="CustomShape 7"/>
          <p:cNvSpPr/>
          <p:nvPr/>
        </p:nvSpPr>
        <p:spPr>
          <a:xfrm>
            <a:off x="2123640" y="4725000"/>
            <a:ext cx="2736000" cy="115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3399"/>
                </a:solidFill>
                <a:latin typeface="Times New Roman"/>
                <a:ea typeface="Times New Roman"/>
              </a:rPr>
              <a:t>Комиссия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0" u="sng" strike="noStrike" spc="-1" dirty="0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проводит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заседание по вопросу готовности УИК </a:t>
            </a:r>
            <a:r>
              <a:t/>
            </a:r>
            <a:br/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к открытию помещения для голосования в день голосования, </a:t>
            </a:r>
            <a:r>
              <a:t/>
            </a:r>
            <a:br/>
            <a:r>
              <a:rPr lang="ru-RU" sz="1400" b="0" u="sng" strike="noStrike" spc="-1" dirty="0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принимает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решение</a:t>
            </a:r>
            <a:endParaRPr lang="ru-RU" sz="1400" b="0" strike="noStrike" spc="-1" dirty="0">
              <a:latin typeface="Arial"/>
            </a:endParaRPr>
          </a:p>
        </p:txBody>
      </p:sp>
      <p:pic>
        <p:nvPicPr>
          <p:cNvPr id="383" name="Рисунок 12"/>
          <p:cNvPicPr/>
          <p:nvPr/>
        </p:nvPicPr>
        <p:blipFill>
          <a:blip r:embed="rId2" cstate="print"/>
          <a:stretch/>
        </p:blipFill>
        <p:spPr>
          <a:xfrm rot="20896200">
            <a:off x="467640" y="1340640"/>
            <a:ext cx="647640" cy="647640"/>
          </a:xfrm>
          <a:prstGeom prst="rect">
            <a:avLst/>
          </a:prstGeom>
          <a:ln>
            <a:noFill/>
          </a:ln>
        </p:spPr>
      </p:pic>
      <p:pic>
        <p:nvPicPr>
          <p:cNvPr id="384" name="Рисунок 13"/>
          <p:cNvPicPr/>
          <p:nvPr/>
        </p:nvPicPr>
        <p:blipFill>
          <a:blip r:embed="rId3"/>
          <a:stretch/>
        </p:blipFill>
        <p:spPr>
          <a:xfrm>
            <a:off x="1907640" y="1340640"/>
            <a:ext cx="719640" cy="595080"/>
          </a:xfrm>
          <a:prstGeom prst="rect">
            <a:avLst/>
          </a:prstGeom>
          <a:ln>
            <a:noFill/>
          </a:ln>
        </p:spPr>
      </p:pic>
      <p:pic>
        <p:nvPicPr>
          <p:cNvPr id="385" name="Рисунок 16"/>
          <p:cNvPicPr/>
          <p:nvPr/>
        </p:nvPicPr>
        <p:blipFill>
          <a:blip r:embed="rId4"/>
          <a:stretch/>
        </p:blipFill>
        <p:spPr>
          <a:xfrm>
            <a:off x="3708000" y="1340640"/>
            <a:ext cx="709200" cy="501480"/>
          </a:xfrm>
          <a:prstGeom prst="rect">
            <a:avLst/>
          </a:prstGeom>
          <a:ln w="101520">
            <a:solidFill>
              <a:srgbClr val="FDFDFD"/>
            </a:solidFill>
            <a:miter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386" name="Рисунок 17"/>
          <p:cNvPicPr/>
          <p:nvPr/>
        </p:nvPicPr>
        <p:blipFill>
          <a:blip r:embed="rId5" cstate="print"/>
          <a:stretch/>
        </p:blipFill>
        <p:spPr>
          <a:xfrm>
            <a:off x="3564000" y="1917000"/>
            <a:ext cx="1151640" cy="153720"/>
          </a:xfrm>
          <a:prstGeom prst="rect">
            <a:avLst/>
          </a:prstGeom>
          <a:ln>
            <a:noFill/>
          </a:ln>
        </p:spPr>
      </p:pic>
      <p:sp>
        <p:nvSpPr>
          <p:cNvPr id="387" name="CustomShape 8"/>
          <p:cNvSpPr/>
          <p:nvPr/>
        </p:nvSpPr>
        <p:spPr>
          <a:xfrm>
            <a:off x="395640" y="2133000"/>
            <a:ext cx="107964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b="0" strike="noStrike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Заявлений избирателей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388" name="CustomShape 9"/>
          <p:cNvSpPr/>
          <p:nvPr/>
        </p:nvSpPr>
        <p:spPr>
          <a:xfrm>
            <a:off x="1619640" y="2134800"/>
            <a:ext cx="1511640" cy="63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Конвертов</a:t>
            </a:r>
            <a:r>
              <a:t/>
            </a:r>
            <a:br/>
            <a:r>
              <a:rPr lang="ru-RU" sz="12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с избирательными бюллетенями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389" name="CustomShape 10"/>
          <p:cNvSpPr/>
          <p:nvPr/>
        </p:nvSpPr>
        <p:spPr>
          <a:xfrm>
            <a:off x="3132000" y="2133000"/>
            <a:ext cx="237600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Отметок в списке избирателей </a:t>
            </a:r>
            <a:r>
              <a:rPr lang="ru-RU" sz="1200" b="0" i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«Проголосовал досрочно»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390" name="CustomShape 11"/>
          <p:cNvSpPr/>
          <p:nvPr/>
        </p:nvSpPr>
        <p:spPr>
          <a:xfrm>
            <a:off x="1331640" y="1556640"/>
            <a:ext cx="28764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=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91" name="CustomShape 12"/>
          <p:cNvSpPr/>
          <p:nvPr/>
        </p:nvSpPr>
        <p:spPr>
          <a:xfrm>
            <a:off x="2988000" y="1555200"/>
            <a:ext cx="28764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=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92" name="CustomShape 13"/>
          <p:cNvSpPr/>
          <p:nvPr/>
        </p:nvSpPr>
        <p:spPr>
          <a:xfrm>
            <a:off x="1475640" y="2277000"/>
            <a:ext cx="28764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=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93" name="CustomShape 14"/>
          <p:cNvSpPr/>
          <p:nvPr/>
        </p:nvSpPr>
        <p:spPr>
          <a:xfrm>
            <a:off x="2988000" y="2277000"/>
            <a:ext cx="28764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=</a:t>
            </a:r>
            <a:endParaRPr lang="ru-RU" sz="1400" b="0" strike="noStrike" spc="-1">
              <a:latin typeface="Arial"/>
            </a:endParaRPr>
          </a:p>
        </p:txBody>
      </p:sp>
      <p:pic>
        <p:nvPicPr>
          <p:cNvPr id="394" name="Рисунок 25"/>
          <p:cNvPicPr/>
          <p:nvPr/>
        </p:nvPicPr>
        <p:blipFill>
          <a:blip r:embed="rId6"/>
          <a:stretch/>
        </p:blipFill>
        <p:spPr>
          <a:xfrm>
            <a:off x="5292000" y="1340640"/>
            <a:ext cx="278280" cy="1181880"/>
          </a:xfrm>
          <a:prstGeom prst="rect">
            <a:avLst/>
          </a:prstGeom>
          <a:ln>
            <a:noFill/>
          </a:ln>
        </p:spPr>
      </p:pic>
      <p:sp>
        <p:nvSpPr>
          <p:cNvPr id="395" name="CustomShape 15"/>
          <p:cNvSpPr/>
          <p:nvPr/>
        </p:nvSpPr>
        <p:spPr>
          <a:xfrm>
            <a:off x="5868000" y="2781000"/>
            <a:ext cx="237600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проголосовало досрочно 48</a:t>
            </a:r>
            <a:endParaRPr lang="ru-RU" sz="1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число избирателей в списке 1645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396" name="CustomShape 16"/>
          <p:cNvSpPr/>
          <p:nvPr/>
        </p:nvSpPr>
        <p:spPr>
          <a:xfrm>
            <a:off x="5976000" y="3285000"/>
            <a:ext cx="2232000" cy="27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003399"/>
                </a:solidFill>
                <a:latin typeface="Times New Roman"/>
                <a:ea typeface="Times New Roman"/>
              </a:rPr>
              <a:t>48:1645=0,029×100=2,9% &gt;1%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397" name="CustomShape 17"/>
          <p:cNvSpPr/>
          <p:nvPr/>
        </p:nvSpPr>
        <p:spPr>
          <a:xfrm>
            <a:off x="5652000" y="2925000"/>
            <a:ext cx="28764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800" b="1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?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398" name="CustomShape 18"/>
          <p:cNvSpPr/>
          <p:nvPr/>
        </p:nvSpPr>
        <p:spPr>
          <a:xfrm>
            <a:off x="5364000" y="2709000"/>
            <a:ext cx="3240000" cy="1079640"/>
          </a:xfrm>
          <a:prstGeom prst="ellipse">
            <a:avLst/>
          </a:prstGeom>
          <a:noFill/>
          <a:ln>
            <a:solidFill>
              <a:srgbClr val="00B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99" name="Рисунок 30"/>
          <p:cNvPicPr/>
          <p:nvPr/>
        </p:nvPicPr>
        <p:blipFill>
          <a:blip r:embed="rId7" cstate="print"/>
          <a:stretch/>
        </p:blipFill>
        <p:spPr>
          <a:xfrm>
            <a:off x="323640" y="2709000"/>
            <a:ext cx="548280" cy="548280"/>
          </a:xfrm>
          <a:prstGeom prst="rect">
            <a:avLst/>
          </a:prstGeom>
          <a:ln>
            <a:noFill/>
          </a:ln>
        </p:spPr>
      </p:pic>
      <p:pic>
        <p:nvPicPr>
          <p:cNvPr id="400" name="Рисунок 31"/>
          <p:cNvPicPr/>
          <p:nvPr/>
        </p:nvPicPr>
        <p:blipFill>
          <a:blip r:embed="rId8"/>
          <a:stretch/>
        </p:blipFill>
        <p:spPr>
          <a:xfrm>
            <a:off x="3924000" y="3141000"/>
            <a:ext cx="1011240" cy="764280"/>
          </a:xfrm>
          <a:prstGeom prst="rect">
            <a:avLst/>
          </a:prstGeom>
          <a:ln>
            <a:noFill/>
          </a:ln>
        </p:spPr>
      </p:pic>
      <p:sp>
        <p:nvSpPr>
          <p:cNvPr id="401" name="CustomShape 19"/>
          <p:cNvSpPr/>
          <p:nvPr/>
        </p:nvSpPr>
        <p:spPr>
          <a:xfrm>
            <a:off x="899640" y="2853000"/>
            <a:ext cx="3456000" cy="72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Не позднее 16.00 часов сообщают в ТИК информацию о числе избирателей, проголосовавших досрочно</a:t>
            </a:r>
            <a:endParaRPr lang="ru-RU" sz="1400" b="0" strike="noStrike" spc="-1" dirty="0">
              <a:latin typeface="Arial"/>
            </a:endParaRPr>
          </a:p>
        </p:txBody>
      </p:sp>
      <p:pic>
        <p:nvPicPr>
          <p:cNvPr id="402" name="Рисунок 1"/>
          <p:cNvPicPr/>
          <p:nvPr/>
        </p:nvPicPr>
        <p:blipFill>
          <a:blip r:embed="rId9"/>
          <a:stretch/>
        </p:blipFill>
        <p:spPr>
          <a:xfrm>
            <a:off x="107640" y="3717000"/>
            <a:ext cx="362160" cy="362160"/>
          </a:xfrm>
          <a:prstGeom prst="rect">
            <a:avLst/>
          </a:prstGeom>
          <a:ln w="9360">
            <a:noFill/>
          </a:ln>
          <a:effectLst>
            <a:softEdge rad="31750"/>
          </a:effectLst>
        </p:spPr>
      </p:pic>
      <p:pic>
        <p:nvPicPr>
          <p:cNvPr id="403" name="Рисунок 33"/>
          <p:cNvPicPr/>
          <p:nvPr/>
        </p:nvPicPr>
        <p:blipFill>
          <a:blip r:embed="rId10"/>
          <a:stretch/>
        </p:blipFill>
        <p:spPr>
          <a:xfrm>
            <a:off x="323640" y="4581000"/>
            <a:ext cx="1800000" cy="1275480"/>
          </a:xfrm>
          <a:prstGeom prst="rect">
            <a:avLst/>
          </a:prstGeom>
          <a:ln>
            <a:noFill/>
          </a:ln>
        </p:spPr>
      </p:pic>
      <p:sp>
        <p:nvSpPr>
          <p:cNvPr id="404" name="CustomShape 20"/>
          <p:cNvSpPr/>
          <p:nvPr/>
        </p:nvSpPr>
        <p:spPr>
          <a:xfrm>
            <a:off x="5436000" y="4149000"/>
            <a:ext cx="3600000" cy="1795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3399"/>
                </a:solidFill>
                <a:latin typeface="Times New Roman"/>
                <a:ea typeface="Times New Roman"/>
              </a:rPr>
              <a:t>В решении обязательно указывается:</a:t>
            </a:r>
            <a:endParaRPr lang="ru-RU" sz="1400" b="0" strike="noStrike" spc="-1" dirty="0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3399"/>
              </a:buClr>
              <a:buFont typeface="Wingdings" charset="2"/>
              <a:buChar char=""/>
            </a:pPr>
            <a:r>
              <a:rPr lang="ru-RU" sz="1400" b="0" strike="noStrike" spc="-1" dirty="0">
                <a:solidFill>
                  <a:srgbClr val="003399"/>
                </a:solidFill>
                <a:latin typeface="Times New Roman"/>
                <a:ea typeface="Times New Roman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число избирателей в списке;</a:t>
            </a:r>
            <a:endParaRPr lang="ru-RU" sz="1400" b="0" strike="noStrike" spc="-1" dirty="0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3399"/>
              </a:buClr>
              <a:buFont typeface="Wingdings" charset="2"/>
              <a:buChar char=""/>
            </a:pPr>
            <a:r>
              <a:rPr lang="ru-RU" sz="1400" b="0" strike="noStrike" spc="-1" dirty="0">
                <a:solidFill>
                  <a:srgbClr val="003399"/>
                </a:solidFill>
                <a:latin typeface="Times New Roman"/>
                <a:ea typeface="Times New Roman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число избирателей, проголосовавших досрочно;</a:t>
            </a:r>
            <a:endParaRPr lang="ru-RU" sz="1400" b="0" strike="noStrike" spc="-1" dirty="0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3399"/>
              </a:buClr>
              <a:buFont typeface="Wingdings" charset="2"/>
              <a:buChar char=""/>
            </a:pPr>
            <a:r>
              <a:rPr lang="ru-RU" sz="1400" b="0" strike="noStrike" spc="-1" dirty="0">
                <a:solidFill>
                  <a:srgbClr val="003399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%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досрочно проголосовавших избирателей;</a:t>
            </a:r>
            <a:endParaRPr lang="ru-RU" sz="1400" b="0" strike="noStrike" spc="-1" dirty="0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3399"/>
              </a:buClr>
              <a:buFont typeface="Wingdings" charset="2"/>
              <a:buChar char=""/>
            </a:pPr>
            <a:r>
              <a:rPr lang="ru-RU" sz="1400" b="0" strike="noStrike" spc="-1" dirty="0">
                <a:solidFill>
                  <a:srgbClr val="003399"/>
                </a:solidFill>
                <a:latin typeface="Times New Roman"/>
                <a:ea typeface="Times New Roman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время начала работы комиссии в день голосования </a:t>
            </a:r>
            <a:r>
              <a:rPr lang="ru-RU" sz="1400" b="0" i="1" strike="noStrike" spc="-1" dirty="0">
                <a:solidFill>
                  <a:srgbClr val="003399"/>
                </a:solidFill>
                <a:latin typeface="Times New Roman"/>
                <a:ea typeface="Times New Roman"/>
              </a:rPr>
              <a:t>(необходимо высчитать!!!)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405" name="CustomShape 21"/>
          <p:cNvSpPr/>
          <p:nvPr/>
        </p:nvSpPr>
        <p:spPr>
          <a:xfrm rot="2670600">
            <a:off x="5037480" y="4341600"/>
            <a:ext cx="169560" cy="575640"/>
          </a:xfrm>
          <a:prstGeom prst="up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0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5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8"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1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4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7"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2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5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8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43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46" dur="500"/>
                                        <p:tgtEl>
                                          <p:spTgt spid="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1" dur="5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2" dur="500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55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60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63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TextShape 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2B31D6AF-2299-4C95-B5BF-8D449EA0677F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11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07" name="CustomShape 2"/>
          <p:cNvSpPr/>
          <p:nvPr/>
        </p:nvSpPr>
        <p:spPr>
          <a:xfrm>
            <a:off x="3240000" y="260640"/>
            <a:ext cx="266400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1" u="sng" strike="noStrike" spc="-1" dirty="0">
                <a:solidFill>
                  <a:srgbClr val="17375E"/>
                </a:solidFill>
                <a:uFillTx/>
                <a:latin typeface="Times New Roman"/>
                <a:ea typeface="Times New Roman"/>
              </a:rPr>
              <a:t>День голосования </a:t>
            </a: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17375E"/>
                </a:solidFill>
                <a:latin typeface="Times New Roman"/>
                <a:ea typeface="Times New Roman"/>
              </a:rPr>
              <a:t>(утро)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408" name="CustomShape 3"/>
          <p:cNvSpPr/>
          <p:nvPr/>
        </p:nvSpPr>
        <p:spPr>
          <a:xfrm>
            <a:off x="611640" y="692640"/>
            <a:ext cx="252000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Председатель комиссии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409" name="CustomShape 4"/>
          <p:cNvSpPr/>
          <p:nvPr/>
        </p:nvSpPr>
        <p:spPr>
          <a:xfrm>
            <a:off x="467640" y="980640"/>
            <a:ext cx="424800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в установленное комиссией время начала работы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410" name="CustomShape 5"/>
          <p:cNvSpPr/>
          <p:nvPr/>
        </p:nvSpPr>
        <p:spPr>
          <a:xfrm>
            <a:off x="539640" y="1340640"/>
            <a:ext cx="388800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indent="-216000">
              <a:lnSpc>
                <a:spcPct val="100000"/>
              </a:lnSpc>
              <a:buClr>
                <a:srgbClr val="003399"/>
              </a:buClr>
              <a:buFont typeface="Wingdings" charset="2"/>
              <a:buChar char=""/>
            </a:pPr>
            <a:r>
              <a:rPr lang="ru-RU" sz="1400" b="0" strike="noStrike" spc="-1">
                <a:solidFill>
                  <a:srgbClr val="003399"/>
                </a:solidFill>
                <a:latin typeface="Times New Roman"/>
                <a:ea typeface="Times New Roman"/>
              </a:rPr>
              <a:t>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объявляет избирательный участок открытым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411" name="CustomShape 6"/>
          <p:cNvSpPr/>
          <p:nvPr/>
        </p:nvSpPr>
        <p:spPr>
          <a:xfrm>
            <a:off x="5436000" y="1845000"/>
            <a:ext cx="273600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3399"/>
                </a:solidFill>
                <a:latin typeface="Times New Roman"/>
                <a:ea typeface="Times New Roman"/>
              </a:rPr>
              <a:t>вслед за этим ящики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3399"/>
                </a:solidFill>
                <a:latin typeface="Times New Roman"/>
                <a:ea typeface="Times New Roman"/>
              </a:rPr>
              <a:t>опечатываются (пломбируются)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412" name="CustomShape 7"/>
          <p:cNvSpPr/>
          <p:nvPr/>
        </p:nvSpPr>
        <p:spPr>
          <a:xfrm>
            <a:off x="467640" y="2493000"/>
            <a:ext cx="2808000" cy="72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indent="-216000">
              <a:lnSpc>
                <a:spcPct val="100000"/>
              </a:lnSpc>
              <a:buClr>
                <a:srgbClr val="003399"/>
              </a:buClr>
              <a:buFont typeface="Wingdings" charset="2"/>
              <a:buChar char=""/>
            </a:pPr>
            <a:r>
              <a:rPr lang="ru-RU" sz="1400" b="0" strike="noStrike" spc="-1">
                <a:solidFill>
                  <a:srgbClr val="003399"/>
                </a:solidFill>
                <a:latin typeface="Times New Roman"/>
                <a:ea typeface="Times New Roman"/>
              </a:rPr>
              <a:t>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сообщает о числе избирателей,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проголосовавших досрочно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в помещении УИК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413" name="CustomShape 8"/>
          <p:cNvSpPr/>
          <p:nvPr/>
        </p:nvSpPr>
        <p:spPr>
          <a:xfrm>
            <a:off x="1547640" y="4221000"/>
            <a:ext cx="216000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indent="-216000">
              <a:lnSpc>
                <a:spcPct val="100000"/>
              </a:lnSpc>
              <a:buClr>
                <a:srgbClr val="003399"/>
              </a:buClr>
              <a:buFont typeface="Wingdings" charset="2"/>
              <a:buChar char=""/>
            </a:pPr>
            <a:r>
              <a:rPr lang="ru-RU" sz="1400" b="0" strike="noStrike" spc="-1">
                <a:solidFill>
                  <a:srgbClr val="003399"/>
                </a:solidFill>
                <a:latin typeface="Times New Roman"/>
                <a:ea typeface="Times New Roman"/>
              </a:rPr>
              <a:t>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вскрывает поочередно каждый конверт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414" name="CustomShape 9"/>
          <p:cNvSpPr/>
          <p:nvPr/>
        </p:nvSpPr>
        <p:spPr>
          <a:xfrm>
            <a:off x="251640" y="3357000"/>
            <a:ext cx="2808000" cy="72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indent="-216000">
              <a:lnSpc>
                <a:spcPct val="100000"/>
              </a:lnSpc>
              <a:buClr>
                <a:srgbClr val="003399"/>
              </a:buClr>
              <a:buFont typeface="Wingdings" charset="2"/>
              <a:buChar char=""/>
            </a:pPr>
            <a:r>
              <a:rPr lang="ru-RU" sz="1400" b="0" strike="noStrike" spc="-1">
                <a:solidFill>
                  <a:srgbClr val="003399"/>
                </a:solidFill>
                <a:latin typeface="Times New Roman"/>
                <a:ea typeface="Times New Roman"/>
              </a:rPr>
              <a:t>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предъявляет конверты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с избирательными бюллетенями для визуального ознакомления</a:t>
            </a:r>
            <a:endParaRPr lang="ru-RU" sz="1400" b="0" strike="noStrike" spc="-1">
              <a:latin typeface="Arial"/>
            </a:endParaRPr>
          </a:p>
        </p:txBody>
      </p:sp>
      <p:pic>
        <p:nvPicPr>
          <p:cNvPr id="415" name="Рисунок 12"/>
          <p:cNvPicPr/>
          <p:nvPr/>
        </p:nvPicPr>
        <p:blipFill>
          <a:blip r:embed="rId2" cstate="print"/>
          <a:stretch/>
        </p:blipFill>
        <p:spPr>
          <a:xfrm>
            <a:off x="0" y="1628640"/>
            <a:ext cx="647640" cy="839160"/>
          </a:xfrm>
          <a:prstGeom prst="rect">
            <a:avLst/>
          </a:prstGeom>
          <a:ln>
            <a:noFill/>
          </a:ln>
        </p:spPr>
      </p:pic>
      <p:sp>
        <p:nvSpPr>
          <p:cNvPr id="416" name="CustomShape 10"/>
          <p:cNvSpPr/>
          <p:nvPr/>
        </p:nvSpPr>
        <p:spPr>
          <a:xfrm>
            <a:off x="1115640" y="1772640"/>
            <a:ext cx="295200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indent="-216000">
              <a:lnSpc>
                <a:spcPct val="100000"/>
              </a:lnSpc>
              <a:buClr>
                <a:srgbClr val="003399"/>
              </a:buClr>
              <a:buFont typeface="Wingdings" charset="2"/>
              <a:buChar char=""/>
            </a:pPr>
            <a:r>
              <a:rPr lang="ru-RU" sz="1400" b="0" strike="noStrike" spc="-1">
                <a:solidFill>
                  <a:srgbClr val="003399"/>
                </a:solidFill>
                <a:latin typeface="Times New Roman"/>
                <a:ea typeface="Times New Roman"/>
              </a:rPr>
              <a:t>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предъявляет к осмотру пустые стационарные и переносные ящики</a:t>
            </a:r>
            <a:endParaRPr lang="ru-RU" sz="1400" b="0" strike="noStrike" spc="-1">
              <a:latin typeface="Arial"/>
            </a:endParaRPr>
          </a:p>
        </p:txBody>
      </p:sp>
      <p:pic>
        <p:nvPicPr>
          <p:cNvPr id="417" name="Рисунок 15"/>
          <p:cNvPicPr/>
          <p:nvPr/>
        </p:nvPicPr>
        <p:blipFill>
          <a:blip r:embed="rId3"/>
          <a:stretch/>
        </p:blipFill>
        <p:spPr>
          <a:xfrm>
            <a:off x="467640" y="1772640"/>
            <a:ext cx="431640" cy="431640"/>
          </a:xfrm>
          <a:prstGeom prst="rect">
            <a:avLst/>
          </a:prstGeom>
          <a:ln>
            <a:noFill/>
          </a:ln>
        </p:spPr>
      </p:pic>
      <p:pic>
        <p:nvPicPr>
          <p:cNvPr id="418" name="Рисунок 16"/>
          <p:cNvPicPr/>
          <p:nvPr/>
        </p:nvPicPr>
        <p:blipFill>
          <a:blip r:embed="rId3"/>
          <a:stretch/>
        </p:blipFill>
        <p:spPr>
          <a:xfrm>
            <a:off x="611640" y="1917000"/>
            <a:ext cx="431640" cy="431640"/>
          </a:xfrm>
          <a:prstGeom prst="rect">
            <a:avLst/>
          </a:prstGeom>
          <a:ln>
            <a:noFill/>
          </a:ln>
        </p:spPr>
      </p:pic>
      <p:pic>
        <p:nvPicPr>
          <p:cNvPr id="419" name="Рисунок 17"/>
          <p:cNvPicPr/>
          <p:nvPr/>
        </p:nvPicPr>
        <p:blipFill>
          <a:blip r:embed="rId4"/>
          <a:stretch/>
        </p:blipFill>
        <p:spPr>
          <a:xfrm>
            <a:off x="395640" y="46440"/>
            <a:ext cx="503640" cy="497520"/>
          </a:xfrm>
          <a:prstGeom prst="rect">
            <a:avLst/>
          </a:prstGeom>
          <a:ln>
            <a:noFill/>
          </a:ln>
        </p:spPr>
      </p:pic>
      <p:pic>
        <p:nvPicPr>
          <p:cNvPr id="420" name="Рисунок 18"/>
          <p:cNvPicPr/>
          <p:nvPr/>
        </p:nvPicPr>
        <p:blipFill>
          <a:blip r:embed="rId5"/>
          <a:stretch/>
        </p:blipFill>
        <p:spPr>
          <a:xfrm>
            <a:off x="6372360" y="404640"/>
            <a:ext cx="2016000" cy="1494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21" name="CustomShape 11"/>
          <p:cNvSpPr/>
          <p:nvPr/>
        </p:nvSpPr>
        <p:spPr>
          <a:xfrm>
            <a:off x="4284000" y="1917000"/>
            <a:ext cx="791640" cy="28764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2" name="CustomShape 12"/>
          <p:cNvSpPr/>
          <p:nvPr/>
        </p:nvSpPr>
        <p:spPr>
          <a:xfrm>
            <a:off x="5652000" y="3213000"/>
            <a:ext cx="309600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3399"/>
                </a:solidFill>
                <a:latin typeface="Times New Roman"/>
                <a:ea typeface="Times New Roman"/>
              </a:rPr>
              <a:t>информация размещается на информационном стенде комиссии</a:t>
            </a:r>
            <a:endParaRPr lang="ru-RU" sz="1400" b="0" strike="noStrike" spc="-1">
              <a:latin typeface="Arial"/>
            </a:endParaRPr>
          </a:p>
        </p:txBody>
      </p:sp>
      <p:pic>
        <p:nvPicPr>
          <p:cNvPr id="423" name="Рисунок 21"/>
          <p:cNvPicPr/>
          <p:nvPr/>
        </p:nvPicPr>
        <p:blipFill>
          <a:blip r:embed="rId6"/>
          <a:stretch/>
        </p:blipFill>
        <p:spPr>
          <a:xfrm>
            <a:off x="3564000" y="2421000"/>
            <a:ext cx="2012760" cy="1007640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424" name="Рисунок 23"/>
          <p:cNvPicPr/>
          <p:nvPr/>
        </p:nvPicPr>
        <p:blipFill>
          <a:blip r:embed="rId7"/>
          <a:stretch/>
        </p:blipFill>
        <p:spPr>
          <a:xfrm>
            <a:off x="6804360" y="2349000"/>
            <a:ext cx="1396800" cy="956520"/>
          </a:xfrm>
          <a:prstGeom prst="rect">
            <a:avLst/>
          </a:prstGeom>
          <a:ln>
            <a:noFill/>
          </a:ln>
        </p:spPr>
      </p:pic>
      <p:pic>
        <p:nvPicPr>
          <p:cNvPr id="425" name="Рисунок 28"/>
          <p:cNvPicPr/>
          <p:nvPr/>
        </p:nvPicPr>
        <p:blipFill>
          <a:blip r:embed="rId8" cstate="print"/>
          <a:stretch/>
        </p:blipFill>
        <p:spPr>
          <a:xfrm>
            <a:off x="2771640" y="3501000"/>
            <a:ext cx="866520" cy="708480"/>
          </a:xfrm>
          <a:prstGeom prst="rect">
            <a:avLst/>
          </a:prstGeom>
          <a:ln>
            <a:noFill/>
          </a:ln>
        </p:spPr>
      </p:pic>
      <p:pic>
        <p:nvPicPr>
          <p:cNvPr id="426" name="Рисунок 30"/>
          <p:cNvPicPr/>
          <p:nvPr/>
        </p:nvPicPr>
        <p:blipFill>
          <a:blip r:embed="rId9"/>
          <a:stretch/>
        </p:blipFill>
        <p:spPr>
          <a:xfrm>
            <a:off x="323640" y="4149000"/>
            <a:ext cx="1254960" cy="835920"/>
          </a:xfrm>
          <a:prstGeom prst="rect">
            <a:avLst/>
          </a:prstGeom>
          <a:ln>
            <a:noFill/>
          </a:ln>
        </p:spPr>
      </p:pic>
      <p:sp>
        <p:nvSpPr>
          <p:cNvPr id="427" name="CustomShape 13"/>
          <p:cNvSpPr/>
          <p:nvPr/>
        </p:nvSpPr>
        <p:spPr>
          <a:xfrm>
            <a:off x="323640" y="5013000"/>
            <a:ext cx="2592000" cy="942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indent="-216000">
              <a:lnSpc>
                <a:spcPct val="100000"/>
              </a:lnSpc>
              <a:buClr>
                <a:srgbClr val="003399"/>
              </a:buClr>
              <a:buFont typeface="Wingdings" charset="2"/>
              <a:buChar char=""/>
            </a:pPr>
            <a:r>
              <a:rPr lang="ru-RU" sz="1400" b="0" strike="noStrike" spc="-1">
                <a:solidFill>
                  <a:srgbClr val="003399"/>
                </a:solidFill>
                <a:latin typeface="Times New Roman"/>
                <a:ea typeface="Times New Roman"/>
              </a:rPr>
              <a:t>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опускает избирательные бюллетени в стационарный ящик для голосования (КОИБ), соблюдая тайну голосования</a:t>
            </a:r>
            <a:endParaRPr lang="ru-RU" sz="1400" b="0" strike="noStrike" spc="-1">
              <a:latin typeface="Arial"/>
            </a:endParaRPr>
          </a:p>
        </p:txBody>
      </p:sp>
      <p:pic>
        <p:nvPicPr>
          <p:cNvPr id="428" name="Рисунок 39"/>
          <p:cNvPicPr/>
          <p:nvPr/>
        </p:nvPicPr>
        <p:blipFill>
          <a:blip r:embed="rId10" cstate="print"/>
          <a:stretch/>
        </p:blipFill>
        <p:spPr>
          <a:xfrm>
            <a:off x="2915640" y="4941000"/>
            <a:ext cx="1511640" cy="1007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29" name="Рисунок 42"/>
          <p:cNvPicPr/>
          <p:nvPr/>
        </p:nvPicPr>
        <p:blipFill>
          <a:blip r:embed="rId11"/>
          <a:stretch/>
        </p:blipFill>
        <p:spPr>
          <a:xfrm>
            <a:off x="7308360" y="4293000"/>
            <a:ext cx="1667520" cy="1667520"/>
          </a:xfrm>
          <a:prstGeom prst="rect">
            <a:avLst/>
          </a:prstGeom>
          <a:ln>
            <a:noFill/>
          </a:ln>
        </p:spPr>
      </p:pic>
      <p:sp>
        <p:nvSpPr>
          <p:cNvPr id="430" name="CustomShape 14"/>
          <p:cNvSpPr/>
          <p:nvPr/>
        </p:nvSpPr>
        <p:spPr>
          <a:xfrm>
            <a:off x="4932000" y="4068000"/>
            <a:ext cx="2520000" cy="1155960"/>
          </a:xfrm>
          <a:prstGeom prst="rect">
            <a:avLst/>
          </a:prstGeom>
          <a:ln>
            <a:rou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Все вскрытие конверты сохраняются и упаковываются в отдельный пакет.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Данный пакет хранится с избирательными бюллетенями</a:t>
            </a:r>
            <a:endParaRPr lang="ru-RU" sz="1400" b="0" strike="noStrike" spc="-1">
              <a:latin typeface="Arial"/>
            </a:endParaRPr>
          </a:p>
        </p:txBody>
      </p:sp>
      <p:pic>
        <p:nvPicPr>
          <p:cNvPr id="431" name="Рисунок 43"/>
          <p:cNvPicPr/>
          <p:nvPr/>
        </p:nvPicPr>
        <p:blipFill>
          <a:blip r:embed="rId12"/>
          <a:stretch/>
        </p:blipFill>
        <p:spPr>
          <a:xfrm rot="21060000">
            <a:off x="7848000" y="5111640"/>
            <a:ext cx="902520" cy="366840"/>
          </a:xfrm>
          <a:prstGeom prst="rect">
            <a:avLst/>
          </a:prstGeom>
          <a:ln>
            <a:noFill/>
          </a:ln>
        </p:spPr>
      </p:pic>
      <p:sp>
        <p:nvSpPr>
          <p:cNvPr id="432" name="CustomShape 15"/>
          <p:cNvSpPr/>
          <p:nvPr/>
        </p:nvSpPr>
        <p:spPr>
          <a:xfrm>
            <a:off x="4932000" y="5229360"/>
            <a:ext cx="2592000" cy="942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На пакете делается надпись </a:t>
            </a:r>
            <a:r>
              <a:rPr lang="ru-RU" sz="1400" b="0" i="1" strike="noStrike" spc="-1">
                <a:solidFill>
                  <a:srgbClr val="003399"/>
                </a:solidFill>
                <a:latin typeface="Times New Roman"/>
                <a:ea typeface="Times New Roman"/>
              </a:rPr>
              <a:t>«Конверты, использованные при досрочном голосовании»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и их количество</a:t>
            </a:r>
            <a:endParaRPr lang="ru-RU" sz="14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9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4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7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0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5" dur="5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8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43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46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51"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54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59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62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67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0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5"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8"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81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84"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3" name="Рисунок 31"/>
          <p:cNvPicPr/>
          <p:nvPr/>
        </p:nvPicPr>
        <p:blipFill>
          <a:blip r:embed="rId2" cstate="print"/>
          <a:stretch/>
        </p:blipFill>
        <p:spPr>
          <a:xfrm>
            <a:off x="5148000" y="1772640"/>
            <a:ext cx="1007640" cy="713880"/>
          </a:xfrm>
          <a:prstGeom prst="rect">
            <a:avLst/>
          </a:prstGeom>
          <a:ln>
            <a:noFill/>
          </a:ln>
        </p:spPr>
      </p:pic>
      <p:pic>
        <p:nvPicPr>
          <p:cNvPr id="434" name="Рисунок 42"/>
          <p:cNvPicPr/>
          <p:nvPr/>
        </p:nvPicPr>
        <p:blipFill>
          <a:blip r:embed="rId3"/>
          <a:stretch/>
        </p:blipFill>
        <p:spPr>
          <a:xfrm>
            <a:off x="4284000" y="1989000"/>
            <a:ext cx="890640" cy="10076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35" name="TextShape 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42FB4793-B4AB-48BC-9D18-2AE045F18B90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12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36" name="CustomShape 2"/>
          <p:cNvSpPr/>
          <p:nvPr/>
        </p:nvSpPr>
        <p:spPr>
          <a:xfrm rot="1806600">
            <a:off x="5383080" y="700560"/>
            <a:ext cx="366120" cy="17352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/>
        </p:style>
      </p:sp>
      <p:sp>
        <p:nvSpPr>
          <p:cNvPr id="437" name="CustomShape 3"/>
          <p:cNvSpPr/>
          <p:nvPr/>
        </p:nvSpPr>
        <p:spPr>
          <a:xfrm>
            <a:off x="107640" y="692640"/>
            <a:ext cx="2232000" cy="1080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300" b="1" strike="noStrike" spc="-1">
                <a:solidFill>
                  <a:srgbClr val="003399"/>
                </a:solidFill>
                <a:latin typeface="Times New Roman"/>
                <a:ea typeface="Times New Roman"/>
              </a:rPr>
              <a:t>если</a:t>
            </a:r>
            <a:r>
              <a:rPr lang="ru-RU" sz="1300" b="0" strike="noStrike" spc="-1">
                <a:solidFill>
                  <a:srgbClr val="003399"/>
                </a:solidFill>
                <a:latin typeface="Times New Roman"/>
                <a:ea typeface="Times New Roman"/>
              </a:rPr>
              <a:t> число избирателей, проголосовавших досрочно превысило</a:t>
            </a:r>
            <a:endParaRPr lang="ru-RU" sz="13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300" b="0" strike="noStrike" spc="-1">
                <a:solidFill>
                  <a:srgbClr val="003399"/>
                </a:solidFill>
                <a:latin typeface="Times New Roman"/>
                <a:ea typeface="Times New Roman"/>
              </a:rPr>
              <a:t>один процент</a:t>
            </a:r>
            <a:endParaRPr lang="ru-RU" sz="13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300" b="0" strike="noStrike" spc="-1">
                <a:solidFill>
                  <a:srgbClr val="003399"/>
                </a:solidFill>
                <a:latin typeface="Times New Roman"/>
                <a:ea typeface="Times New Roman"/>
              </a:rPr>
              <a:t>(</a:t>
            </a:r>
            <a:r>
              <a:rPr lang="ru-RU" sz="1200" b="0" i="1" strike="noStrike" spc="-1">
                <a:solidFill>
                  <a:srgbClr val="003399"/>
                </a:solidFill>
                <a:latin typeface="Times New Roman"/>
                <a:ea typeface="Times New Roman"/>
              </a:rPr>
              <a:t>но не менее 10 избирателей</a:t>
            </a:r>
            <a:r>
              <a:rPr lang="ru-RU" sz="1300" b="0" strike="noStrike" spc="-1">
                <a:solidFill>
                  <a:srgbClr val="003399"/>
                </a:solidFill>
                <a:latin typeface="Times New Roman"/>
                <a:ea typeface="Times New Roman"/>
              </a:rPr>
              <a:t>) </a:t>
            </a:r>
            <a:endParaRPr lang="ru-RU" sz="1300" b="0" strike="noStrike" spc="-1">
              <a:latin typeface="Arial"/>
            </a:endParaRPr>
          </a:p>
        </p:txBody>
      </p:sp>
      <p:sp>
        <p:nvSpPr>
          <p:cNvPr id="438" name="CustomShape 4"/>
          <p:cNvSpPr/>
          <p:nvPr/>
        </p:nvSpPr>
        <p:spPr>
          <a:xfrm>
            <a:off x="2195640" y="836640"/>
            <a:ext cx="2808000" cy="863640"/>
          </a:xfrm>
          <a:prstGeom prst="ellipse">
            <a:avLst/>
          </a:prstGeom>
          <a:noFill/>
          <a:ln>
            <a:solidFill>
              <a:srgbClr val="00B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39" name="CustomShape 5"/>
          <p:cNvSpPr/>
          <p:nvPr/>
        </p:nvSpPr>
        <p:spPr>
          <a:xfrm>
            <a:off x="2483640" y="908640"/>
            <a:ext cx="2160000" cy="425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1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проголосовало досрочно 48</a:t>
            </a:r>
            <a:endParaRPr lang="ru-RU" sz="11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1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число избирателей в списке 1645</a:t>
            </a:r>
            <a:endParaRPr lang="ru-RU" sz="1100" b="0" strike="noStrike" spc="-1">
              <a:latin typeface="Arial"/>
            </a:endParaRPr>
          </a:p>
        </p:txBody>
      </p:sp>
      <p:sp>
        <p:nvSpPr>
          <p:cNvPr id="440" name="CustomShape 6"/>
          <p:cNvSpPr/>
          <p:nvPr/>
        </p:nvSpPr>
        <p:spPr>
          <a:xfrm>
            <a:off x="2483640" y="1340640"/>
            <a:ext cx="2232000" cy="27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003399"/>
                </a:solidFill>
                <a:latin typeface="Times New Roman"/>
                <a:ea typeface="Times New Roman"/>
              </a:rPr>
              <a:t>48:1645=0,029×100=</a:t>
            </a:r>
            <a:r>
              <a:rPr lang="ru-RU" sz="1200" b="1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2,9%</a:t>
            </a:r>
            <a:r>
              <a:rPr lang="ru-RU" sz="1200" b="0" strike="noStrike" spc="-1">
                <a:solidFill>
                  <a:srgbClr val="003399"/>
                </a:solidFill>
                <a:latin typeface="Times New Roman"/>
                <a:ea typeface="Times New Roman"/>
              </a:rPr>
              <a:t> &gt;1%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441" name="CustomShape 7"/>
          <p:cNvSpPr/>
          <p:nvPr/>
        </p:nvSpPr>
        <p:spPr>
          <a:xfrm rot="8623800">
            <a:off x="2809080" y="561240"/>
            <a:ext cx="366120" cy="24552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/>
        </p:style>
      </p:sp>
      <p:sp>
        <p:nvSpPr>
          <p:cNvPr id="442" name="CustomShape 8"/>
          <p:cNvSpPr/>
          <p:nvPr/>
        </p:nvSpPr>
        <p:spPr>
          <a:xfrm>
            <a:off x="1907640" y="764640"/>
            <a:ext cx="359640" cy="82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4800" b="1" strike="noStrike" spc="-1">
                <a:solidFill>
                  <a:srgbClr val="003399"/>
                </a:solidFill>
                <a:latin typeface="Times New Roman"/>
                <a:ea typeface="Times New Roman"/>
              </a:rPr>
              <a:t>:</a:t>
            </a:r>
            <a:endParaRPr lang="ru-RU" sz="4800" b="0" strike="noStrike" spc="-1">
              <a:latin typeface="Arial"/>
            </a:endParaRPr>
          </a:p>
        </p:txBody>
      </p:sp>
      <p:sp>
        <p:nvSpPr>
          <p:cNvPr id="443" name="CustomShape 9"/>
          <p:cNvSpPr/>
          <p:nvPr/>
        </p:nvSpPr>
        <p:spPr>
          <a:xfrm>
            <a:off x="3276000" y="188640"/>
            <a:ext cx="266400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1" u="sng" strike="noStrike" spc="-1">
                <a:solidFill>
                  <a:srgbClr val="17375E"/>
                </a:solidFill>
                <a:uFillTx/>
                <a:latin typeface="Times New Roman"/>
                <a:ea typeface="Times New Roman"/>
              </a:rPr>
              <a:t>День голосования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17375E"/>
                </a:solidFill>
                <a:latin typeface="Times New Roman"/>
                <a:ea typeface="Times New Roman"/>
              </a:rPr>
              <a:t>(утро)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444" name="CustomShape 10"/>
          <p:cNvSpPr/>
          <p:nvPr/>
        </p:nvSpPr>
        <p:spPr>
          <a:xfrm>
            <a:off x="288000" y="2016000"/>
            <a:ext cx="216000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003399"/>
                </a:solidFill>
                <a:latin typeface="Times New Roman"/>
                <a:ea typeface="Times New Roman"/>
              </a:rPr>
              <a:t>Председатель комиссии</a:t>
            </a:r>
            <a:endParaRPr lang="ru-RU" sz="14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3399"/>
              </a:buClr>
              <a:buFont typeface="Wingdings" charset="2"/>
              <a:buChar char=""/>
            </a:pPr>
            <a:r>
              <a:rPr lang="ru-RU" sz="1400" b="0" strike="noStrike" spc="-1">
                <a:solidFill>
                  <a:srgbClr val="003399"/>
                </a:solidFill>
                <a:latin typeface="Times New Roman"/>
                <a:ea typeface="Times New Roman"/>
              </a:rPr>
              <a:t>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объявляет об этом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445" name="CustomShape 11"/>
          <p:cNvSpPr/>
          <p:nvPr/>
        </p:nvSpPr>
        <p:spPr>
          <a:xfrm>
            <a:off x="288000" y="2565000"/>
            <a:ext cx="3168000" cy="72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indent="-216000">
              <a:lnSpc>
                <a:spcPct val="100000"/>
              </a:lnSpc>
              <a:buClr>
                <a:srgbClr val="003399"/>
              </a:buClr>
              <a:buFont typeface="Wingdings" charset="2"/>
              <a:buChar char=""/>
            </a:pPr>
            <a:r>
              <a:rPr lang="ru-RU" sz="1400" b="0" strike="noStrike" spc="-1" dirty="0">
                <a:solidFill>
                  <a:srgbClr val="003399"/>
                </a:solidFill>
                <a:latin typeface="Times New Roman"/>
                <a:ea typeface="Times New Roman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проставляет на оборотной стороне каждого извлеченного бюллетеня печать УИК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446" name="CustomShape 12"/>
          <p:cNvSpPr/>
          <p:nvPr/>
        </p:nvSpPr>
        <p:spPr>
          <a:xfrm>
            <a:off x="288000" y="4572000"/>
            <a:ext cx="3059640" cy="72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indent="-216000">
              <a:lnSpc>
                <a:spcPct val="100000"/>
              </a:lnSpc>
              <a:buClr>
                <a:srgbClr val="003399"/>
              </a:buClr>
              <a:buFont typeface="Wingdings" charset="2"/>
              <a:buChar char=""/>
            </a:pPr>
            <a:r>
              <a:rPr lang="ru-RU" sz="1400" b="0" strike="noStrike" spc="-1" dirty="0">
                <a:solidFill>
                  <a:srgbClr val="003399"/>
                </a:solidFill>
                <a:latin typeface="Times New Roman"/>
                <a:ea typeface="Times New Roman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опускает бюллетени в стационарный ящик либо КОИБ </a:t>
            </a:r>
            <a:endParaRPr lang="ru-RU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(</a:t>
            </a:r>
            <a:r>
              <a:rPr lang="ru-RU" sz="1400" b="0" i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соблюдая тайну волеизъявления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)</a:t>
            </a:r>
            <a:endParaRPr lang="ru-RU" sz="1400" b="0" strike="noStrike" spc="-1" dirty="0">
              <a:latin typeface="Arial"/>
            </a:endParaRPr>
          </a:p>
        </p:txBody>
      </p:sp>
      <p:pic>
        <p:nvPicPr>
          <p:cNvPr id="447" name="Рисунок 19"/>
          <p:cNvPicPr/>
          <p:nvPr/>
        </p:nvPicPr>
        <p:blipFill>
          <a:blip r:embed="rId4"/>
          <a:stretch/>
        </p:blipFill>
        <p:spPr>
          <a:xfrm>
            <a:off x="2483640" y="1700640"/>
            <a:ext cx="742320" cy="949680"/>
          </a:xfrm>
          <a:prstGeom prst="rect">
            <a:avLst/>
          </a:prstGeom>
          <a:ln>
            <a:noFill/>
          </a:ln>
        </p:spPr>
      </p:pic>
      <p:pic>
        <p:nvPicPr>
          <p:cNvPr id="448" name="Рисунок 22"/>
          <p:cNvPicPr/>
          <p:nvPr/>
        </p:nvPicPr>
        <p:blipFill>
          <a:blip r:embed="rId5" cstate="print"/>
          <a:stretch/>
        </p:blipFill>
        <p:spPr>
          <a:xfrm rot="120000">
            <a:off x="287640" y="3348000"/>
            <a:ext cx="1286640" cy="1141920"/>
          </a:xfrm>
          <a:prstGeom prst="rect">
            <a:avLst/>
          </a:prstGeom>
          <a:ln>
            <a:noFill/>
          </a:ln>
        </p:spPr>
      </p:pic>
      <p:pic>
        <p:nvPicPr>
          <p:cNvPr id="449" name="Рисунок 23"/>
          <p:cNvPicPr/>
          <p:nvPr/>
        </p:nvPicPr>
        <p:blipFill>
          <a:blip r:embed="rId6"/>
          <a:stretch/>
        </p:blipFill>
        <p:spPr>
          <a:xfrm>
            <a:off x="3204000" y="4797000"/>
            <a:ext cx="1079640" cy="1267920"/>
          </a:xfrm>
          <a:prstGeom prst="rect">
            <a:avLst/>
          </a:prstGeom>
          <a:ln>
            <a:noFill/>
          </a:ln>
        </p:spPr>
      </p:pic>
      <p:sp>
        <p:nvSpPr>
          <p:cNvPr id="450" name="CustomShape 13"/>
          <p:cNvSpPr/>
          <p:nvPr/>
        </p:nvSpPr>
        <p:spPr>
          <a:xfrm>
            <a:off x="2123640" y="3213000"/>
            <a:ext cx="2664000" cy="1185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003399"/>
                </a:solidFill>
                <a:latin typeface="Times New Roman"/>
                <a:ea typeface="Times New Roman"/>
              </a:rPr>
              <a:t>При использовании КОИБ печать не должна просвечиваться в зонах:</a:t>
            </a:r>
            <a:endParaRPr lang="ru-RU" sz="1200" b="0" strike="noStrike" spc="-1">
              <a:latin typeface="Arial"/>
            </a:endParaRPr>
          </a:p>
          <a:p>
            <a:pPr indent="-216000" algn="just">
              <a:lnSpc>
                <a:spcPct val="100000"/>
              </a:lnSpc>
              <a:buClr>
                <a:srgbClr val="003399"/>
              </a:buClr>
              <a:buFont typeface="Courier New"/>
              <a:buChar char="o"/>
            </a:pPr>
            <a:r>
              <a:rPr lang="ru-RU" sz="1200" b="0" strike="noStrike" spc="-1">
                <a:solidFill>
                  <a:srgbClr val="003399"/>
                </a:solidFill>
                <a:latin typeface="Times New Roman"/>
                <a:ea typeface="Times New Roman"/>
              </a:rPr>
              <a:t> </a:t>
            </a:r>
            <a:r>
              <a:rPr lang="ru-RU" sz="12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маркера,</a:t>
            </a:r>
            <a:endParaRPr lang="ru-RU" sz="12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3399"/>
              </a:buClr>
              <a:buFont typeface="Courier New"/>
              <a:buChar char="o"/>
            </a:pPr>
            <a:r>
              <a:rPr lang="ru-RU" sz="1200" b="0" strike="noStrike" spc="-1">
                <a:solidFill>
                  <a:srgbClr val="003399"/>
                </a:solidFill>
                <a:latin typeface="Times New Roman"/>
                <a:ea typeface="Times New Roman"/>
              </a:rPr>
              <a:t> </a:t>
            </a:r>
            <a:r>
              <a:rPr lang="ru-RU" sz="12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прямоугольной печати комиссии,</a:t>
            </a:r>
            <a:endParaRPr lang="ru-RU" sz="1200" b="0" strike="noStrike" spc="-1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3399"/>
              </a:buClr>
              <a:buFont typeface="Courier New"/>
              <a:buChar char="o"/>
            </a:pPr>
            <a:r>
              <a:rPr lang="ru-RU" sz="1200" b="0" strike="noStrike" spc="-1">
                <a:solidFill>
                  <a:srgbClr val="003399"/>
                </a:solidFill>
                <a:latin typeface="Times New Roman"/>
                <a:ea typeface="Times New Roman"/>
              </a:rPr>
              <a:t> </a:t>
            </a:r>
            <a:r>
              <a:rPr lang="ru-RU" sz="12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квадратов для проставления знаков волеизъявления</a:t>
            </a:r>
            <a:endParaRPr lang="ru-RU" sz="1200" b="0" strike="noStrike" spc="-1">
              <a:latin typeface="Arial"/>
            </a:endParaRPr>
          </a:p>
        </p:txBody>
      </p:sp>
      <p:pic>
        <p:nvPicPr>
          <p:cNvPr id="451" name="Рисунок 1"/>
          <p:cNvPicPr/>
          <p:nvPr/>
        </p:nvPicPr>
        <p:blipFill>
          <a:blip r:embed="rId7"/>
          <a:stretch/>
        </p:blipFill>
        <p:spPr>
          <a:xfrm>
            <a:off x="1980000" y="3285000"/>
            <a:ext cx="287640" cy="287640"/>
          </a:xfrm>
          <a:prstGeom prst="rect">
            <a:avLst/>
          </a:prstGeom>
          <a:ln w="9360">
            <a:noFill/>
          </a:ln>
          <a:effectLst>
            <a:softEdge rad="31750"/>
          </a:effectLst>
        </p:spPr>
      </p:pic>
      <p:sp>
        <p:nvSpPr>
          <p:cNvPr id="452" name="CustomShape 14"/>
          <p:cNvSpPr/>
          <p:nvPr/>
        </p:nvSpPr>
        <p:spPr>
          <a:xfrm>
            <a:off x="4932000" y="1196640"/>
            <a:ext cx="2232000" cy="668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300" b="0" strike="noStrike" spc="-1">
                <a:solidFill>
                  <a:srgbClr val="003399"/>
                </a:solidFill>
                <a:latin typeface="Times New Roman"/>
                <a:ea typeface="Times New Roman"/>
              </a:rPr>
              <a:t>на конверте отсутствуют</a:t>
            </a:r>
            <a:endParaRPr lang="ru-RU" sz="13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300" b="0" strike="noStrike" spc="-1">
                <a:solidFill>
                  <a:srgbClr val="003399"/>
                </a:solidFill>
                <a:latin typeface="Times New Roman"/>
                <a:ea typeface="Times New Roman"/>
              </a:rPr>
              <a:t>установленные реквизиты </a:t>
            </a:r>
            <a:r>
              <a:rPr lang="ru-RU" sz="1200" b="0" i="1" strike="noStrike" spc="-1">
                <a:solidFill>
                  <a:srgbClr val="003399"/>
                </a:solidFill>
                <a:latin typeface="Times New Roman"/>
                <a:ea typeface="Times New Roman"/>
              </a:rPr>
              <a:t>(подписи членов и печать)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453" name="CustomShape 15"/>
          <p:cNvSpPr/>
          <p:nvPr/>
        </p:nvSpPr>
        <p:spPr>
          <a:xfrm>
            <a:off x="7092360" y="1196640"/>
            <a:ext cx="2051280" cy="684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300" b="0" strike="noStrike" spc="-1">
                <a:solidFill>
                  <a:srgbClr val="003399"/>
                </a:solidFill>
                <a:latin typeface="Times New Roman"/>
                <a:ea typeface="Times New Roman"/>
              </a:rPr>
              <a:t>из конверта извлечено более одного бюллетеня установленной формы</a:t>
            </a:r>
            <a:endParaRPr lang="ru-RU" sz="1300" b="0" strike="noStrike" spc="-1">
              <a:latin typeface="Arial"/>
            </a:endParaRPr>
          </a:p>
        </p:txBody>
      </p:sp>
      <p:sp>
        <p:nvSpPr>
          <p:cNvPr id="454" name="CustomShape 16"/>
          <p:cNvSpPr/>
          <p:nvPr/>
        </p:nvSpPr>
        <p:spPr>
          <a:xfrm>
            <a:off x="6660360" y="908640"/>
            <a:ext cx="57564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003399"/>
                </a:solidFill>
                <a:latin typeface="Times New Roman"/>
                <a:ea typeface="Times New Roman"/>
              </a:rPr>
              <a:t>если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455" name="CustomShape 17"/>
          <p:cNvSpPr/>
          <p:nvPr/>
        </p:nvSpPr>
        <p:spPr>
          <a:xfrm>
            <a:off x="6948360" y="1124640"/>
            <a:ext cx="431640" cy="27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или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456" name="CustomShape 18"/>
          <p:cNvSpPr/>
          <p:nvPr/>
        </p:nvSpPr>
        <p:spPr>
          <a:xfrm>
            <a:off x="5399640" y="2277000"/>
            <a:ext cx="3744000" cy="942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b="1" u="sng" strike="noStrike" spc="-1" dirty="0">
                <a:solidFill>
                  <a:srgbClr val="003399"/>
                </a:solidFill>
                <a:uFillTx/>
                <a:latin typeface="Times New Roman"/>
                <a:ea typeface="Times New Roman"/>
              </a:rPr>
              <a:t>Комиссия</a:t>
            </a:r>
            <a:endParaRPr lang="ru-RU" sz="1400" b="0" strike="noStrike" spc="-1" dirty="0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3399"/>
              </a:buClr>
              <a:buFont typeface="Wingdings" charset="2"/>
              <a:buChar char=""/>
            </a:pPr>
            <a:r>
              <a:rPr lang="ru-RU" sz="1400" b="0" strike="noStrike" spc="-1" dirty="0">
                <a:solidFill>
                  <a:srgbClr val="003399"/>
                </a:solidFill>
                <a:latin typeface="Times New Roman"/>
                <a:ea typeface="Times New Roman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принимает решение о признании извлеченных бюллетеней недействительными</a:t>
            </a:r>
            <a:endParaRPr lang="ru-RU" sz="1400" b="0" strike="noStrike" spc="-1" dirty="0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3399"/>
              </a:buClr>
              <a:buFont typeface="Wingdings" charset="2"/>
              <a:buChar char=""/>
            </a:pPr>
            <a:r>
              <a:rPr lang="ru-RU" sz="1400" b="0" strike="noStrike" spc="-1" dirty="0">
                <a:solidFill>
                  <a:srgbClr val="003399"/>
                </a:solidFill>
                <a:latin typeface="Times New Roman"/>
                <a:ea typeface="Times New Roman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составляет акт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457" name="CustomShape 19"/>
          <p:cNvSpPr/>
          <p:nvPr/>
        </p:nvSpPr>
        <p:spPr>
          <a:xfrm rot="900000">
            <a:off x="6228000" y="1988640"/>
            <a:ext cx="719640" cy="2156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58" name="CustomShape 20"/>
          <p:cNvSpPr/>
          <p:nvPr/>
        </p:nvSpPr>
        <p:spPr>
          <a:xfrm flipH="1">
            <a:off x="7740360" y="1878120"/>
            <a:ext cx="696960" cy="470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round/>
            <a:tailEnd type="triangl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pic>
        <p:nvPicPr>
          <p:cNvPr id="459" name="Рисунок 43"/>
          <p:cNvPicPr/>
          <p:nvPr/>
        </p:nvPicPr>
        <p:blipFill>
          <a:blip r:embed="rId8"/>
          <a:stretch/>
        </p:blipFill>
        <p:spPr>
          <a:xfrm>
            <a:off x="7884360" y="3069000"/>
            <a:ext cx="1079640" cy="12279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60" name="CustomShape 21"/>
          <p:cNvSpPr/>
          <p:nvPr/>
        </p:nvSpPr>
        <p:spPr>
          <a:xfrm>
            <a:off x="5004000" y="3285000"/>
            <a:ext cx="2952000" cy="158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indent="-216000">
              <a:lnSpc>
                <a:spcPct val="100000"/>
              </a:lnSpc>
              <a:buClr>
                <a:srgbClr val="003399"/>
              </a:buClr>
              <a:buFont typeface="Wingdings" charset="2"/>
              <a:buChar char=""/>
            </a:pPr>
            <a:r>
              <a:rPr lang="ru-RU" sz="1400" b="0" u="sng" strike="noStrike" spc="-1" dirty="0">
                <a:solidFill>
                  <a:srgbClr val="003399"/>
                </a:solidFill>
                <a:uFillTx/>
                <a:latin typeface="Times New Roman"/>
                <a:ea typeface="Times New Roman"/>
              </a:rPr>
              <a:t> н</a:t>
            </a:r>
            <a:r>
              <a:rPr lang="ru-RU" sz="1400" b="0" u="sng" strike="noStrike" spc="-1" dirty="0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а лицевой стороне 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каждого из бюллетеней, на квадратах, справа:</a:t>
            </a:r>
            <a:endParaRPr lang="ru-RU" sz="1400" b="0" strike="noStrike" spc="-1" dirty="0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3399"/>
              </a:buClr>
              <a:buFont typeface="Courier New"/>
              <a:buChar char="o"/>
            </a:pPr>
            <a:r>
              <a:rPr lang="ru-RU" sz="1400" b="0" strike="noStrike" spc="-1" dirty="0">
                <a:solidFill>
                  <a:srgbClr val="003399"/>
                </a:solidFill>
                <a:latin typeface="Times New Roman"/>
                <a:ea typeface="Times New Roman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вносится запись о причине признания недействительными,</a:t>
            </a:r>
            <a:endParaRPr lang="ru-RU" sz="1400" b="0" strike="noStrike" spc="-1" dirty="0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3399"/>
              </a:buClr>
              <a:buFont typeface="Courier New"/>
              <a:buChar char="o"/>
            </a:pPr>
            <a:r>
              <a:rPr lang="ru-RU" sz="1400" b="0" strike="noStrike" spc="-1" dirty="0">
                <a:solidFill>
                  <a:srgbClr val="003399"/>
                </a:solidFill>
                <a:latin typeface="Times New Roman"/>
                <a:ea typeface="Times New Roman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подтверждается подписями двух членов комиссии,</a:t>
            </a:r>
            <a:endParaRPr lang="ru-RU" sz="1400" b="0" strike="noStrike" spc="-1" dirty="0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3399"/>
              </a:buClr>
              <a:buFont typeface="Courier New"/>
              <a:buChar char="o"/>
            </a:pPr>
            <a:r>
              <a:rPr lang="ru-RU" sz="1400" b="0" strike="noStrike" spc="-1" dirty="0">
                <a:solidFill>
                  <a:srgbClr val="003399"/>
                </a:solidFill>
                <a:latin typeface="Times New Roman"/>
                <a:ea typeface="Times New Roman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заверяется печатью УИК</a:t>
            </a:r>
            <a:endParaRPr lang="ru-RU" sz="1400" b="0" strike="noStrike" spc="-1" dirty="0">
              <a:latin typeface="Arial"/>
            </a:endParaRPr>
          </a:p>
        </p:txBody>
      </p:sp>
      <p:pic>
        <p:nvPicPr>
          <p:cNvPr id="461" name="Рисунок 45"/>
          <p:cNvPicPr/>
          <p:nvPr/>
        </p:nvPicPr>
        <p:blipFill>
          <a:blip r:embed="rId9"/>
          <a:stretch/>
        </p:blipFill>
        <p:spPr>
          <a:xfrm rot="5400000">
            <a:off x="7269840" y="4691880"/>
            <a:ext cx="1698840" cy="11890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62" name="CustomShape 22"/>
          <p:cNvSpPr/>
          <p:nvPr/>
        </p:nvSpPr>
        <p:spPr>
          <a:xfrm>
            <a:off x="4428000" y="5013000"/>
            <a:ext cx="2880000" cy="942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indent="-216000">
              <a:lnSpc>
                <a:spcPct val="100000"/>
              </a:lnSpc>
              <a:buClr>
                <a:srgbClr val="003399"/>
              </a:buClr>
              <a:buFont typeface="Wingdings" charset="2"/>
              <a:buChar char=""/>
            </a:pPr>
            <a:r>
              <a:rPr lang="ru-RU" sz="1400" b="0" strike="noStrike" spc="-1" dirty="0">
                <a:solidFill>
                  <a:srgbClr val="003399"/>
                </a:solidFill>
                <a:latin typeface="Times New Roman"/>
                <a:ea typeface="Times New Roman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признанные недействительными бюллетени с выполненными записями опускаются в стационарный ящик либо КОИБ</a:t>
            </a:r>
            <a:endParaRPr lang="ru-RU" sz="14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0"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5"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8" dur="5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1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4"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9"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2"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7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40"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45"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50"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55"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60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63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68"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1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4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7" dur="5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82"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5" dur="500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6" dur="500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91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TextShape 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854C6211-D180-4750-82B3-D869E14FEF14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13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64" name="CustomShape 2"/>
          <p:cNvSpPr/>
          <p:nvPr/>
        </p:nvSpPr>
        <p:spPr>
          <a:xfrm>
            <a:off x="1619640" y="116640"/>
            <a:ext cx="63363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b="1" u="sng" strike="noStrike" spc="-1" dirty="0">
                <a:solidFill>
                  <a:srgbClr val="17375E"/>
                </a:solidFill>
                <a:uFillTx/>
                <a:latin typeface="Times New Roman"/>
                <a:ea typeface="Times New Roman"/>
              </a:rPr>
              <a:t>Подсчет голосов избирателей и составление протокола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465" name="CustomShape 3"/>
          <p:cNvSpPr/>
          <p:nvPr/>
        </p:nvSpPr>
        <p:spPr>
          <a:xfrm>
            <a:off x="395640" y="620640"/>
            <a:ext cx="3528000" cy="1369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3399"/>
                </a:solidFill>
                <a:latin typeface="Times New Roman"/>
                <a:ea typeface="Times New Roman"/>
              </a:rPr>
              <a:t>Перед непосредственным подсчетом голосов избирателей</a:t>
            </a:r>
            <a:endParaRPr lang="ru-RU" sz="1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члены УИК вносят суммарные данные по каждой странице, в том числе и количество избирательных бюллетеней, выданных досрочно проголосовавшим избирателям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466" name="CustomShape 4"/>
          <p:cNvSpPr/>
          <p:nvPr/>
        </p:nvSpPr>
        <p:spPr>
          <a:xfrm>
            <a:off x="2627640" y="2493000"/>
            <a:ext cx="2232000" cy="72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Подсчет проводится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по отметкам </a:t>
            </a:r>
            <a:r>
              <a:rPr lang="ru-RU" sz="1400" b="0" i="1" strike="noStrike" spc="-1">
                <a:solidFill>
                  <a:srgbClr val="003399"/>
                </a:solidFill>
                <a:latin typeface="Times New Roman"/>
                <a:ea typeface="Times New Roman"/>
              </a:rPr>
              <a:t>«Проголосовал досрочно»</a:t>
            </a:r>
            <a:endParaRPr lang="ru-RU" sz="1400" b="0" strike="noStrike" spc="-1">
              <a:latin typeface="Arial"/>
            </a:endParaRPr>
          </a:p>
        </p:txBody>
      </p:sp>
      <p:pic>
        <p:nvPicPr>
          <p:cNvPr id="467" name="Рисунок 8"/>
          <p:cNvPicPr/>
          <p:nvPr/>
        </p:nvPicPr>
        <p:blipFill>
          <a:blip r:embed="rId2"/>
          <a:stretch/>
        </p:blipFill>
        <p:spPr>
          <a:xfrm>
            <a:off x="251640" y="2133000"/>
            <a:ext cx="2160000" cy="1060200"/>
          </a:xfrm>
          <a:prstGeom prst="rect">
            <a:avLst/>
          </a:prstGeom>
          <a:ln>
            <a:noFill/>
          </a:ln>
        </p:spPr>
      </p:pic>
      <p:pic>
        <p:nvPicPr>
          <p:cNvPr id="468" name="Рисунок 9"/>
          <p:cNvPicPr/>
          <p:nvPr/>
        </p:nvPicPr>
        <p:blipFill>
          <a:blip r:embed="rId3"/>
          <a:stretch/>
        </p:blipFill>
        <p:spPr>
          <a:xfrm>
            <a:off x="4429124" y="500042"/>
            <a:ext cx="4248000" cy="1792728"/>
          </a:xfrm>
          <a:prstGeom prst="rect">
            <a:avLst/>
          </a:prstGeom>
          <a:ln>
            <a:noFill/>
          </a:ln>
        </p:spPr>
      </p:pic>
      <p:sp>
        <p:nvSpPr>
          <p:cNvPr id="469" name="CustomShape 5"/>
          <p:cNvSpPr/>
          <p:nvPr/>
        </p:nvSpPr>
        <p:spPr>
          <a:xfrm>
            <a:off x="323640" y="3285000"/>
            <a:ext cx="3456000" cy="115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Общие данные по списку о числе избирательных бюллетеней, выданных досрочно проголосовавшим избирателям вносятся в строку 3 протокола и его увеличенную форму</a:t>
            </a:r>
            <a:endParaRPr lang="ru-RU" sz="1400" b="0" strike="noStrike" spc="-1">
              <a:latin typeface="Arial"/>
            </a:endParaRPr>
          </a:p>
        </p:txBody>
      </p:sp>
      <p:pic>
        <p:nvPicPr>
          <p:cNvPr id="470" name="Рисунок 12"/>
          <p:cNvPicPr/>
          <p:nvPr/>
        </p:nvPicPr>
        <p:blipFill>
          <a:blip r:embed="rId4"/>
          <a:stretch/>
        </p:blipFill>
        <p:spPr>
          <a:xfrm>
            <a:off x="251640" y="4532040"/>
            <a:ext cx="3600000" cy="1416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71" name="Рисунок 1"/>
          <p:cNvPicPr/>
          <p:nvPr/>
        </p:nvPicPr>
        <p:blipFill>
          <a:blip r:embed="rId5"/>
          <a:stretch/>
        </p:blipFill>
        <p:spPr>
          <a:xfrm>
            <a:off x="5436360" y="2565000"/>
            <a:ext cx="431640" cy="431640"/>
          </a:xfrm>
          <a:prstGeom prst="rect">
            <a:avLst/>
          </a:prstGeom>
          <a:ln w="9360">
            <a:noFill/>
          </a:ln>
          <a:effectLst>
            <a:softEdge rad="31750"/>
          </a:effectLst>
        </p:spPr>
      </p:pic>
      <p:sp>
        <p:nvSpPr>
          <p:cNvPr id="472" name="CustomShape 6"/>
          <p:cNvSpPr/>
          <p:nvPr/>
        </p:nvSpPr>
        <p:spPr>
          <a:xfrm>
            <a:off x="5652000" y="2493000"/>
            <a:ext cx="3312000" cy="684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300" b="1" strike="noStrike" spc="-1" dirty="0">
                <a:solidFill>
                  <a:srgbClr val="003399"/>
                </a:solidFill>
                <a:latin typeface="Times New Roman"/>
                <a:ea typeface="Times New Roman"/>
              </a:rPr>
              <a:t>если</a:t>
            </a:r>
            <a:r>
              <a:rPr lang="ru-RU" sz="1300" b="0" strike="noStrike" spc="-1" dirty="0">
                <a:solidFill>
                  <a:srgbClr val="003399"/>
                </a:solidFill>
                <a:latin typeface="Times New Roman"/>
                <a:ea typeface="Times New Roman"/>
              </a:rPr>
              <a:t> число избирателей, проголосовавших досрочно составляет более  1 %</a:t>
            </a:r>
            <a:endParaRPr lang="ru-RU" sz="13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300" b="0" strike="noStrike" spc="-1" dirty="0">
                <a:solidFill>
                  <a:srgbClr val="003399"/>
                </a:solidFill>
                <a:latin typeface="Times New Roman"/>
                <a:ea typeface="Times New Roman"/>
              </a:rPr>
              <a:t>(</a:t>
            </a:r>
            <a:r>
              <a:rPr lang="ru-RU" sz="1200" b="0" i="1" strike="noStrike" spc="-1" dirty="0">
                <a:solidFill>
                  <a:srgbClr val="003399"/>
                </a:solidFill>
                <a:latin typeface="Times New Roman"/>
                <a:ea typeface="Times New Roman"/>
              </a:rPr>
              <a:t>но не менее 10 избирателей</a:t>
            </a:r>
            <a:r>
              <a:rPr lang="ru-RU" sz="1300" b="0" strike="noStrike" spc="-1" dirty="0">
                <a:solidFill>
                  <a:srgbClr val="003399"/>
                </a:solidFill>
                <a:latin typeface="Times New Roman"/>
                <a:ea typeface="Times New Roman"/>
              </a:rPr>
              <a:t>) </a:t>
            </a:r>
            <a:endParaRPr lang="ru-RU" sz="1300" b="0" strike="noStrike" spc="-1" dirty="0">
              <a:latin typeface="Arial"/>
            </a:endParaRPr>
          </a:p>
        </p:txBody>
      </p:sp>
      <p:sp>
        <p:nvSpPr>
          <p:cNvPr id="473" name="CustomShape 7"/>
          <p:cNvSpPr/>
          <p:nvPr/>
        </p:nvSpPr>
        <p:spPr>
          <a:xfrm>
            <a:off x="5868000" y="3141000"/>
            <a:ext cx="2808000" cy="359640"/>
          </a:xfrm>
          <a:prstGeom prst="ellipse">
            <a:avLst/>
          </a:prstGeom>
          <a:noFill/>
          <a:ln>
            <a:solidFill>
              <a:srgbClr val="00B05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4" name="CustomShape 8"/>
          <p:cNvSpPr/>
          <p:nvPr/>
        </p:nvSpPr>
        <p:spPr>
          <a:xfrm>
            <a:off x="6228360" y="3168000"/>
            <a:ext cx="2232000" cy="27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48:1645=0,029×100=</a:t>
            </a:r>
            <a:r>
              <a:rPr lang="ru-RU" sz="1200" b="1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2,9%</a:t>
            </a:r>
            <a:r>
              <a:rPr lang="ru-RU" sz="12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&gt;1%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475" name="CustomShape 9"/>
          <p:cNvSpPr/>
          <p:nvPr/>
        </p:nvSpPr>
        <p:spPr>
          <a:xfrm>
            <a:off x="5436000" y="3573000"/>
            <a:ext cx="3707640" cy="115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Участковая комиссия по требованию любого члена комиссии, наблюдателя обязана произвести отдельный подсчет голосов по бюллетеням, на оборотной стороне которых проставлена печать комиссии</a:t>
            </a:r>
            <a:endParaRPr lang="ru-RU" sz="1400" b="0" strike="noStrike" spc="-1" dirty="0">
              <a:latin typeface="Arial"/>
            </a:endParaRPr>
          </a:p>
        </p:txBody>
      </p:sp>
      <p:pic>
        <p:nvPicPr>
          <p:cNvPr id="476" name="Рисунок 19"/>
          <p:cNvPicPr/>
          <p:nvPr/>
        </p:nvPicPr>
        <p:blipFill>
          <a:blip r:embed="rId6" cstate="print"/>
          <a:stretch/>
        </p:blipFill>
        <p:spPr>
          <a:xfrm rot="120000">
            <a:off x="5154120" y="3868200"/>
            <a:ext cx="419400" cy="372240"/>
          </a:xfrm>
          <a:prstGeom prst="rect">
            <a:avLst/>
          </a:prstGeom>
          <a:ln>
            <a:noFill/>
          </a:ln>
        </p:spPr>
      </p:pic>
      <p:pic>
        <p:nvPicPr>
          <p:cNvPr id="477" name="Рисунок 20"/>
          <p:cNvPicPr/>
          <p:nvPr/>
        </p:nvPicPr>
        <p:blipFill>
          <a:blip r:embed="rId7" cstate="print"/>
          <a:stretch/>
        </p:blipFill>
        <p:spPr>
          <a:xfrm rot="120000">
            <a:off x="5083200" y="4085280"/>
            <a:ext cx="491040" cy="435960"/>
          </a:xfrm>
          <a:prstGeom prst="rect">
            <a:avLst/>
          </a:prstGeom>
          <a:ln>
            <a:noFill/>
          </a:ln>
        </p:spPr>
      </p:pic>
      <p:sp>
        <p:nvSpPr>
          <p:cNvPr id="478" name="CustomShape 10"/>
          <p:cNvSpPr/>
          <p:nvPr/>
        </p:nvSpPr>
        <p:spPr>
          <a:xfrm rot="5400000">
            <a:off x="6624720" y="4761000"/>
            <a:ext cx="287640" cy="21564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/>
        </p:style>
      </p:sp>
      <p:sp>
        <p:nvSpPr>
          <p:cNvPr id="479" name="CustomShape 11"/>
          <p:cNvSpPr/>
          <p:nvPr/>
        </p:nvSpPr>
        <p:spPr>
          <a:xfrm>
            <a:off x="4788000" y="5013000"/>
            <a:ext cx="2232000" cy="82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по результатам составляется акт, который прилагаются</a:t>
            </a:r>
            <a:r>
              <a:t/>
            </a:r>
            <a:br/>
            <a:r>
              <a:rPr lang="ru-RU" sz="12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к протоколу об итогах голосования</a:t>
            </a:r>
            <a:endParaRPr lang="ru-RU" sz="1200" b="0" strike="noStrike" spc="-1" dirty="0">
              <a:latin typeface="Arial"/>
            </a:endParaRPr>
          </a:p>
        </p:txBody>
      </p:sp>
      <p:pic>
        <p:nvPicPr>
          <p:cNvPr id="480" name="Рисунок 23"/>
          <p:cNvPicPr/>
          <p:nvPr/>
        </p:nvPicPr>
        <p:blipFill>
          <a:blip r:embed="rId8" cstate="print"/>
          <a:stretch/>
        </p:blipFill>
        <p:spPr>
          <a:xfrm>
            <a:off x="7020360" y="4941000"/>
            <a:ext cx="2085120" cy="10076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0"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5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8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1"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4" dur="5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9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2"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5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40"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43" dur="500"/>
                                        <p:tgtEl>
                                          <p:spTgt spid="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46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TextShape 1"/>
          <p:cNvSpPr txBox="1"/>
          <p:nvPr/>
        </p:nvSpPr>
        <p:spPr>
          <a:xfrm>
            <a:off x="914400" y="249300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4400" b="1" strike="noStrike" spc="-1">
                <a:solidFill>
                  <a:srgbClr val="376092"/>
                </a:solidFill>
                <a:latin typeface="Calibri"/>
              </a:rPr>
              <a:t>Успешной работы!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2" name="TextShape 2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AD704055-6F9A-454F-BA1F-6C51178B2773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14</a:t>
            </a:fld>
            <a:endParaRPr lang="ru-RU" sz="1200" b="0" strike="noStrike" spc="-1">
              <a:latin typeface="Times New Roman"/>
            </a:endParaRPr>
          </a:p>
        </p:txBody>
      </p:sp>
      <p:pic>
        <p:nvPicPr>
          <p:cNvPr id="483" name="Picture 6"/>
          <p:cNvPicPr/>
          <p:nvPr/>
        </p:nvPicPr>
        <p:blipFill>
          <a:blip r:embed="rId2"/>
          <a:srcRect l="4473" t="33135" r="54304" b="33880"/>
          <a:stretch/>
        </p:blipFill>
        <p:spPr>
          <a:xfrm>
            <a:off x="1619640" y="2781000"/>
            <a:ext cx="571320" cy="55692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extShape 1"/>
          <p:cNvSpPr txBox="1"/>
          <p:nvPr/>
        </p:nvSpPr>
        <p:spPr>
          <a:xfrm>
            <a:off x="467640" y="1052640"/>
            <a:ext cx="3816000" cy="48963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2500" lnSpcReduction="10000"/>
          </a:bodyPr>
          <a:lstStyle/>
          <a:p>
            <a:pPr algn="r">
              <a:lnSpc>
                <a:spcPct val="100000"/>
              </a:lnSpc>
            </a:pPr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  <a:p>
            <a:pPr algn="r">
              <a:lnSpc>
                <a:spcPct val="100000"/>
              </a:lnSpc>
              <a:buClr>
                <a:srgbClr val="003399"/>
              </a:buClr>
              <a:buFont typeface="Wingdings" charset="2"/>
              <a:buChar char=""/>
            </a:pPr>
            <a:r>
              <a:rPr lang="ru-RU" sz="2000" b="1" strike="noStrike" spc="-1">
                <a:solidFill>
                  <a:srgbClr val="003399"/>
                </a:solidFill>
                <a:latin typeface="Calibri"/>
                <a:ea typeface="Times New Roman"/>
              </a:rPr>
              <a:t> </a:t>
            </a:r>
            <a:r>
              <a:rPr lang="ru-RU" sz="1900" b="1" strike="noStrike" spc="-1">
                <a:solidFill>
                  <a:srgbClr val="003399"/>
                </a:solidFill>
                <a:latin typeface="Times New Roman"/>
                <a:ea typeface="Times New Roman"/>
              </a:rPr>
              <a:t>п.1 – 12-1 статьи 83 Избирательного кодекса Свердловской области;</a:t>
            </a:r>
            <a:endParaRPr lang="ru-RU" sz="1900" b="0" strike="noStrike" spc="-1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</a:pPr>
            <a:endParaRPr lang="ru-RU" sz="1900" b="0" strike="noStrike" spc="-1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00000"/>
              </a:lnSpc>
            </a:pPr>
            <a:endParaRPr lang="ru-RU" sz="19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  <a:buClr>
                <a:srgbClr val="003399"/>
              </a:buClr>
              <a:buFont typeface="Wingdings" charset="2"/>
              <a:buChar char=""/>
            </a:pPr>
            <a:r>
              <a:rPr lang="ru-RU" sz="1900" b="1" strike="noStrike" spc="-1">
                <a:solidFill>
                  <a:srgbClr val="003399"/>
                </a:solidFill>
                <a:latin typeface="Times New Roman"/>
                <a:ea typeface="Times New Roman"/>
              </a:rPr>
              <a:t>Методические рекомендации о порядке проведения досрочного голосования в помещениях комиссий на выборах в органы государственной власти субъектов Российской Федерации, органы местного самоуправления, референдуме субъекта Российской Федерации, местном референдуме, утвержденные постановлением ЦИК России от 04.06.2014 </a:t>
            </a:r>
            <a:r>
              <a:t/>
            </a:r>
            <a:br/>
            <a:r>
              <a:rPr lang="ru-RU" sz="1900" b="1" strike="noStrike" spc="-1">
                <a:solidFill>
                  <a:srgbClr val="003399"/>
                </a:solidFill>
                <a:latin typeface="Times New Roman"/>
                <a:ea typeface="Times New Roman"/>
              </a:rPr>
              <a:t>N 233/1480-6 (ред. от 29.08.2014) </a:t>
            </a:r>
            <a:endParaRPr lang="ru-RU" sz="19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08" name="Picture 2"/>
          <p:cNvPicPr/>
          <p:nvPr/>
        </p:nvPicPr>
        <p:blipFill>
          <a:blip r:embed="rId2" cstate="print"/>
          <a:stretch/>
        </p:blipFill>
        <p:spPr>
          <a:xfrm>
            <a:off x="539640" y="1196640"/>
            <a:ext cx="1223640" cy="815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9" name="TextShape 2"/>
          <p:cNvSpPr txBox="1"/>
          <p:nvPr/>
        </p:nvSpPr>
        <p:spPr>
          <a:xfrm>
            <a:off x="539640" y="260640"/>
            <a:ext cx="3610440" cy="70560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C00000"/>
                </a:solidFill>
                <a:latin typeface="Calibri"/>
                <a:ea typeface="Times New Roman"/>
              </a:rPr>
              <a:t>Нормативная база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0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4F2B86D9-9A1C-4EF1-AE3A-ED3DDC0C73A7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2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211" name="CustomShape 4"/>
          <p:cNvSpPr/>
          <p:nvPr/>
        </p:nvSpPr>
        <p:spPr>
          <a:xfrm>
            <a:off x="4428000" y="476640"/>
            <a:ext cx="4464000" cy="1827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900" b="1" strike="noStrike" spc="-1">
                <a:solidFill>
                  <a:srgbClr val="003399"/>
                </a:solidFill>
                <a:latin typeface="Times New Roman"/>
                <a:ea typeface="Times New Roman"/>
              </a:rPr>
              <a:t>Учебно-методическое пособие для обучения членов территориальных и участковых избирательных комиссий «Порядок проведения досрочного голосования в помещениях участковых избирательных комиссий»</a:t>
            </a:r>
            <a:endParaRPr lang="ru-RU" sz="1900" b="0" strike="noStrike" spc="-1">
              <a:latin typeface="Arial"/>
            </a:endParaRPr>
          </a:p>
        </p:txBody>
      </p:sp>
      <p:pic>
        <p:nvPicPr>
          <p:cNvPr id="212" name="Рисунок 6"/>
          <p:cNvPicPr/>
          <p:nvPr/>
        </p:nvPicPr>
        <p:blipFill>
          <a:blip r:embed="rId3"/>
          <a:stretch/>
        </p:blipFill>
        <p:spPr>
          <a:xfrm>
            <a:off x="5508000" y="2349000"/>
            <a:ext cx="2531520" cy="3471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Relaxed"/>
            <a:lightRig rig="threePt" dir="t"/>
          </a:scene3d>
          <a:sp3d/>
        </p:spPr>
      </p:pic>
      <p:sp>
        <p:nvSpPr>
          <p:cNvPr id="213" name="CustomShape 5"/>
          <p:cNvSpPr/>
          <p:nvPr/>
        </p:nvSpPr>
        <p:spPr>
          <a:xfrm>
            <a:off x="4428000" y="5517360"/>
            <a:ext cx="4536000" cy="257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CustomShape 1"/>
          <p:cNvSpPr/>
          <p:nvPr/>
        </p:nvSpPr>
        <p:spPr>
          <a:xfrm>
            <a:off x="3204000" y="4437000"/>
            <a:ext cx="3312000" cy="942840"/>
          </a:xfrm>
          <a:prstGeom prst="rect">
            <a:avLst/>
          </a:prstGeom>
          <a:solidFill>
            <a:schemeClr val="accent5">
              <a:lumMod val="20000"/>
              <a:lumOff val="80000"/>
              <a:alpha val="46000"/>
            </a:schemeClr>
          </a:solidFill>
          <a:ln>
            <a:noFill/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54144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объявление на сайте комиссии;</a:t>
            </a:r>
            <a:endParaRPr lang="ru-RU" sz="1400" b="0" strike="noStrike" spc="-1">
              <a:latin typeface="Arial"/>
            </a:endParaRPr>
          </a:p>
          <a:p>
            <a:pPr marL="54144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публикация в периодических печатных изданиях;</a:t>
            </a:r>
            <a:endParaRPr lang="ru-RU" sz="1400" b="0" strike="noStrike" spc="-1">
              <a:latin typeface="Arial"/>
            </a:endParaRPr>
          </a:p>
          <a:p>
            <a:pPr marL="54144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иные способы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15" name="TextShape 2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C992954C-7E53-4338-B497-21F29030876D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3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216" name="TextShape 3"/>
          <p:cNvSpPr txBox="1"/>
          <p:nvPr/>
        </p:nvSpPr>
        <p:spPr>
          <a:xfrm>
            <a:off x="395640" y="188640"/>
            <a:ext cx="8290800" cy="1511640"/>
          </a:xfrm>
          <a:prstGeom prst="rect">
            <a:avLst/>
          </a:prstGeom>
          <a:solidFill>
            <a:srgbClr val="DBEEF4"/>
          </a:solidFill>
          <a:ln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600" b="1" strike="noStrike" spc="-1">
                <a:solidFill>
                  <a:srgbClr val="C00000"/>
                </a:solidFill>
                <a:latin typeface="Calibri"/>
              </a:rPr>
              <a:t>Сроки проведения:</a:t>
            </a:r>
            <a:r>
              <a:t/>
            </a:r>
            <a:br/>
            <a:r>
              <a:rPr lang="ru-RU" sz="2600" b="1" strike="noStrike" spc="-1">
                <a:solidFill>
                  <a:srgbClr val="9FC0FF"/>
                </a:solidFill>
                <a:latin typeface="Calibri"/>
              </a:rPr>
              <a:t>с 31 августа до 10 сентября 2022 года</a:t>
            </a:r>
            <a:r>
              <a:t/>
            </a:r>
            <a:br/>
            <a:r>
              <a:rPr lang="ru-RU" sz="2400" b="0" strike="noStrike" spc="-1">
                <a:solidFill>
                  <a:srgbClr val="0C223D"/>
                </a:solidFill>
                <a:latin typeface="Calibri"/>
              </a:rPr>
              <a:t>(не менее 4-х часов в день)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7" name="CustomShape 4"/>
          <p:cNvSpPr/>
          <p:nvPr/>
        </p:nvSpPr>
        <p:spPr>
          <a:xfrm>
            <a:off x="7020360" y="2565000"/>
            <a:ext cx="1908360" cy="12956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rmAutofit fontScale="92500" lnSpcReduction="10000"/>
          </a:bodyPr>
          <a:lstStyle/>
          <a:p>
            <a:pPr algn="ctr">
              <a:lnSpc>
                <a:spcPct val="100000"/>
              </a:lnSpc>
              <a:spcAft>
                <a:spcPts val="601"/>
              </a:spcAft>
            </a:pPr>
            <a:r>
              <a:rPr lang="ru-RU" sz="1400" b="1" strike="noStrike" spc="-1">
                <a:solidFill>
                  <a:srgbClr val="10243E"/>
                </a:solidFill>
                <a:latin typeface="Times New Roman"/>
                <a:ea typeface="Times New Roman"/>
              </a:rPr>
              <a:t>Закупает (изготавливает)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для участковых комиссий конверты</a:t>
            </a:r>
            <a:r>
              <a:t/>
            </a:r>
            <a:br/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из непрозрачной бумаги светлого тона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18" name="CustomShape 5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9" name="CustomShape 6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0" name="CustomShape 7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1" name="CustomShape 8"/>
          <p:cNvSpPr/>
          <p:nvPr/>
        </p:nvSpPr>
        <p:spPr>
          <a:xfrm>
            <a:off x="2051640" y="1772640"/>
            <a:ext cx="4824000" cy="638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1" u="sng" strike="noStrike" spc="-1">
                <a:solidFill>
                  <a:srgbClr val="003399"/>
                </a:solidFill>
                <a:uFillTx/>
                <a:latin typeface="Calibri"/>
              </a:rPr>
              <a:t>Территориальная избирательная комиссия</a:t>
            </a:r>
            <a:r>
              <a:rPr lang="ru-RU" sz="1800" b="1" u="sng" strike="noStrike" spc="-1">
                <a:solidFill>
                  <a:srgbClr val="000000"/>
                </a:solidFill>
                <a:uFillTx/>
                <a:latin typeface="Calibri"/>
              </a:rPr>
              <a:t>: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22" name="CustomShape 9"/>
          <p:cNvSpPr/>
          <p:nvPr/>
        </p:nvSpPr>
        <p:spPr>
          <a:xfrm>
            <a:off x="467640" y="2421000"/>
            <a:ext cx="2376000" cy="12322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Aft>
                <a:spcPts val="601"/>
              </a:spcAft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Утверждает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график работы участковых избирательных комиссий по проведению досрочного голосования 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23" name="CustomShape 10"/>
          <p:cNvSpPr/>
          <p:nvPr/>
        </p:nvSpPr>
        <p:spPr>
          <a:xfrm>
            <a:off x="395640" y="3789000"/>
            <a:ext cx="2376000" cy="1155960"/>
          </a:xfrm>
          <a:prstGeom prst="rect">
            <a:avLst/>
          </a:prstGeom>
          <a:solidFill>
            <a:schemeClr val="accent5">
              <a:lumMod val="20000"/>
              <a:lumOff val="80000"/>
              <a:alpha val="73000"/>
            </a:schemeClr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b="1" u="sng" strike="noStrike" spc="-1" dirty="0">
                <a:solidFill>
                  <a:srgbClr val="C00000"/>
                </a:solidFill>
                <a:uFillTx/>
                <a:latin typeface="Times New Roman"/>
                <a:ea typeface="Times New Roman"/>
              </a:rPr>
              <a:t>Срок</a:t>
            </a:r>
            <a:r>
              <a:rPr lang="ru-RU" sz="1200" b="1" u="sng" strike="noStrike" spc="-1" dirty="0">
                <a:solidFill>
                  <a:srgbClr val="C00000"/>
                </a:solidFill>
                <a:uFillTx/>
                <a:latin typeface="Times New Roman"/>
                <a:ea typeface="Times New Roman"/>
              </a:rPr>
              <a:t>: </a:t>
            </a:r>
            <a:endParaRPr lang="ru-RU" sz="1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не позднее чем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за 10 дней до начала досрочного голосования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(не позднее 20 августа 2022)</a:t>
            </a:r>
            <a:endParaRPr lang="ru-RU" sz="1400" b="0" strike="noStrike" spc="-1" dirty="0">
              <a:latin typeface="Arial"/>
            </a:endParaRPr>
          </a:p>
        </p:txBody>
      </p:sp>
      <p:pic>
        <p:nvPicPr>
          <p:cNvPr id="224" name="Рисунок 22"/>
          <p:cNvPicPr/>
          <p:nvPr/>
        </p:nvPicPr>
        <p:blipFill>
          <a:blip r:embed="rId2"/>
          <a:srcRect l="19363" t="20860" r="22799" b="20860"/>
          <a:stretch/>
        </p:blipFill>
        <p:spPr>
          <a:xfrm>
            <a:off x="714348" y="3571876"/>
            <a:ext cx="731160" cy="642942"/>
          </a:xfrm>
          <a:prstGeom prst="rect">
            <a:avLst/>
          </a:prstGeom>
          <a:ln>
            <a:noFill/>
          </a:ln>
        </p:spPr>
      </p:pic>
      <p:sp>
        <p:nvSpPr>
          <p:cNvPr id="225" name="CustomShape 11"/>
          <p:cNvSpPr/>
          <p:nvPr/>
        </p:nvSpPr>
        <p:spPr>
          <a:xfrm rot="19952400">
            <a:off x="2615400" y="2171160"/>
            <a:ext cx="381240" cy="215640"/>
          </a:xfrm>
          <a:prstGeom prst="lef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6" name="CustomShape 12"/>
          <p:cNvSpPr/>
          <p:nvPr/>
        </p:nvSpPr>
        <p:spPr>
          <a:xfrm>
            <a:off x="3060000" y="2493000"/>
            <a:ext cx="3744000" cy="16585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  <a:spcAft>
                <a:spcPts val="601"/>
              </a:spcAft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Информирует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избирателей и иных заинтересованных лиц</a:t>
            </a:r>
            <a:r>
              <a:t/>
            </a:r>
            <a:br/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о проведении досрочного голосования: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u="sng" strike="noStrike" spc="-1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о сроках и местах проведения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досрочного голосования;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u="sng" strike="noStrike" spc="-1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основаниях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, по которым избиратель вправе проголосовать досрочно</a:t>
            </a:r>
            <a:endParaRPr lang="ru-RU" sz="1400" b="0" strike="noStrike" spc="-1">
              <a:latin typeface="Arial"/>
            </a:endParaRPr>
          </a:p>
        </p:txBody>
      </p:sp>
      <p:pic>
        <p:nvPicPr>
          <p:cNvPr id="227" name="Рисунок 26"/>
          <p:cNvPicPr/>
          <p:nvPr/>
        </p:nvPicPr>
        <p:blipFill>
          <a:blip r:embed="rId3"/>
          <a:stretch/>
        </p:blipFill>
        <p:spPr>
          <a:xfrm>
            <a:off x="3204000" y="4653000"/>
            <a:ext cx="647640" cy="57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8" name="CustomShape 13"/>
          <p:cNvSpPr/>
          <p:nvPr/>
        </p:nvSpPr>
        <p:spPr>
          <a:xfrm>
            <a:off x="4644000" y="2133000"/>
            <a:ext cx="215640" cy="359640"/>
          </a:xfrm>
          <a:prstGeom prst="down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9" name="CustomShape 14"/>
          <p:cNvSpPr/>
          <p:nvPr/>
        </p:nvSpPr>
        <p:spPr>
          <a:xfrm rot="17563200">
            <a:off x="7059240" y="1975680"/>
            <a:ext cx="215640" cy="586800"/>
          </a:xfrm>
          <a:prstGeom prst="down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0" name="CustomShape 15"/>
          <p:cNvSpPr/>
          <p:nvPr/>
        </p:nvSpPr>
        <p:spPr>
          <a:xfrm>
            <a:off x="6660360" y="4077000"/>
            <a:ext cx="2483280" cy="2008440"/>
          </a:xfrm>
          <a:prstGeom prst="rect">
            <a:avLst/>
          </a:prstGeom>
          <a:solidFill>
            <a:schemeClr val="accent5">
              <a:lumMod val="20000"/>
              <a:lumOff val="80000"/>
              <a:alpha val="46000"/>
            </a:schemeClr>
          </a:solidFill>
          <a:ln>
            <a:noFill/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b="1" u="sng" strike="noStrike" spc="-1" dirty="0">
                <a:solidFill>
                  <a:srgbClr val="C00000"/>
                </a:solidFill>
                <a:uFillTx/>
                <a:latin typeface="Times New Roman"/>
                <a:ea typeface="Times New Roman"/>
              </a:rPr>
              <a:t>Учесть:</a:t>
            </a:r>
            <a:endParaRPr lang="ru-RU" sz="1400" b="0" strike="noStrike" spc="-1" dirty="0">
              <a:latin typeface="Arial"/>
            </a:endParaRPr>
          </a:p>
          <a:p>
            <a:pPr indent="-216000" algn="ctr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количество и размер бюллетеней;</a:t>
            </a:r>
            <a:endParaRPr lang="ru-RU" sz="1400" b="0" strike="noStrike" spc="-1" dirty="0">
              <a:latin typeface="Arial"/>
            </a:endParaRPr>
          </a:p>
          <a:p>
            <a:pPr indent="-216000" algn="ctr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возможность вскрытия без повреждения бюллетеней</a:t>
            </a:r>
            <a:endParaRPr lang="ru-RU" sz="1400" b="0" strike="noStrike" spc="-1" dirty="0">
              <a:latin typeface="Arial"/>
            </a:endParaRPr>
          </a:p>
          <a:p>
            <a:pPr indent="-216000" algn="ctr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возможность нанесения надписей чернилами черного, синего  или фиолетового цвета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231" name="CustomShape 16"/>
          <p:cNvSpPr/>
          <p:nvPr/>
        </p:nvSpPr>
        <p:spPr>
          <a:xfrm>
            <a:off x="755640" y="5085360"/>
            <a:ext cx="2448000" cy="729720"/>
          </a:xfrm>
          <a:prstGeom prst="rect">
            <a:avLst/>
          </a:prstGeom>
          <a:solidFill>
            <a:schemeClr val="accent5">
              <a:lumMod val="20000"/>
              <a:lumOff val="80000"/>
              <a:alpha val="46000"/>
            </a:schemeClr>
          </a:solidFill>
          <a:ln>
            <a:noFill/>
          </a:ln>
          <a:effectLst>
            <a:softEdge rad="1270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График работы, как правило,</a:t>
            </a:r>
            <a:endParaRPr lang="ru-RU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в будние дни с 16.00 до 20.00</a:t>
            </a:r>
            <a:endParaRPr lang="ru-RU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в выходные с 10.00 до 14.00</a:t>
            </a:r>
            <a:endParaRPr lang="ru-RU" sz="1400" b="0" strike="noStrike" spc="-1" dirty="0">
              <a:latin typeface="Arial"/>
            </a:endParaRPr>
          </a:p>
        </p:txBody>
      </p:sp>
      <p:pic>
        <p:nvPicPr>
          <p:cNvPr id="232" name="Рисунок 31"/>
          <p:cNvPicPr/>
          <p:nvPr/>
        </p:nvPicPr>
        <p:blipFill>
          <a:blip r:embed="rId4" cstate="print"/>
          <a:stretch/>
        </p:blipFill>
        <p:spPr>
          <a:xfrm>
            <a:off x="323640" y="5013000"/>
            <a:ext cx="480240" cy="480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0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5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0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 additive="repl">
                                        <p:cTn id="23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6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41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6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7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0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56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61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4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5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CustomShape 1"/>
          <p:cNvSpPr/>
          <p:nvPr/>
        </p:nvSpPr>
        <p:spPr>
          <a:xfrm>
            <a:off x="179640" y="5373360"/>
            <a:ext cx="6048360" cy="637920"/>
          </a:xfrm>
          <a:prstGeom prst="rect">
            <a:avLst/>
          </a:prstGeom>
          <a:noFill/>
          <a:ln w="19080">
            <a:solidFill>
              <a:srgbClr val="003399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Председателем комиссии обеспечивается возможность</a:t>
            </a:r>
            <a:endParaRPr lang="ru-RU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проведения заседания комиссии для принятия решения по вопросам проведения 	досрочного голосования в любой из 10 дней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234" name="TextShape 2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B546AA8E-1B85-4AE6-A8FF-1E18B54E9234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4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235" name="CustomShape 3"/>
          <p:cNvSpPr/>
          <p:nvPr/>
        </p:nvSpPr>
        <p:spPr>
          <a:xfrm>
            <a:off x="1835640" y="260640"/>
            <a:ext cx="5256360" cy="3646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1" u="sng" strike="noStrike" spc="-1">
                <a:solidFill>
                  <a:srgbClr val="003399"/>
                </a:solidFill>
                <a:uFillTx/>
                <a:latin typeface="Calibri"/>
              </a:rPr>
              <a:t>Участковая избирательная комиссия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236" name="Рисунок 1"/>
          <p:cNvPicPr/>
          <p:nvPr/>
        </p:nvPicPr>
        <p:blipFill>
          <a:blip r:embed="rId2"/>
          <a:stretch/>
        </p:blipFill>
        <p:spPr>
          <a:xfrm>
            <a:off x="360" y="692640"/>
            <a:ext cx="434160" cy="434160"/>
          </a:xfrm>
          <a:prstGeom prst="rect">
            <a:avLst/>
          </a:prstGeom>
          <a:ln w="9360">
            <a:noFill/>
          </a:ln>
          <a:effectLst>
            <a:softEdge rad="31750"/>
          </a:effectLst>
        </p:spPr>
      </p:pic>
      <p:sp>
        <p:nvSpPr>
          <p:cNvPr id="237" name="CustomShape 4"/>
          <p:cNvSpPr/>
          <p:nvPr/>
        </p:nvSpPr>
        <p:spPr>
          <a:xfrm>
            <a:off x="323640" y="764640"/>
            <a:ext cx="871272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b="1" u="sng" strike="noStrike" spc="-1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(не позднее дня, предшествующего дню проведения досрочного голосования – </a:t>
            </a:r>
            <a:r>
              <a:rPr lang="ru-RU" sz="1400" b="1" u="sng" strike="noStrike" spc="-1">
                <a:solidFill>
                  <a:srgbClr val="C00000"/>
                </a:solidFill>
                <a:uFillTx/>
                <a:latin typeface="Times New Roman"/>
                <a:ea typeface="Times New Roman"/>
              </a:rPr>
              <a:t>не позднее 30 августа 2022</a:t>
            </a:r>
            <a:r>
              <a:rPr lang="ru-RU" sz="1400" b="1" u="sng" strike="noStrike" spc="-1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)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38" name="CustomShape 5"/>
          <p:cNvSpPr/>
          <p:nvPr/>
        </p:nvSpPr>
        <p:spPr>
          <a:xfrm>
            <a:off x="251640" y="1340640"/>
            <a:ext cx="2736000" cy="1795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Размещает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в помещении комиссии </a:t>
            </a:r>
            <a:r>
              <a:rPr lang="ru-RU" sz="1400" b="0" u="sng" strike="noStrike" spc="-1" dirty="0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объявление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о дате, времени и месте проведение досрочного голосования (</a:t>
            </a:r>
            <a:r>
              <a:rPr lang="ru-RU" sz="1400" b="0" u="sng" strike="noStrike" spc="-1" dirty="0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указываются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также </a:t>
            </a:r>
            <a:r>
              <a:rPr lang="ru-RU" sz="1400" b="0" u="sng" strike="noStrike" spc="-1" dirty="0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уважительные причины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, по которым избиратель вправе проголосовать досрочно)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239" name="CustomShape 6"/>
          <p:cNvSpPr/>
          <p:nvPr/>
        </p:nvSpPr>
        <p:spPr>
          <a:xfrm>
            <a:off x="3348000" y="1556640"/>
            <a:ext cx="2232000" cy="1369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Утверждает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график дежурств членов комиссии для проведения досрочного голосования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(не менее 2-х членов УИК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на каждый день)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240" name="CustomShape 7"/>
          <p:cNvSpPr/>
          <p:nvPr/>
        </p:nvSpPr>
        <p:spPr>
          <a:xfrm>
            <a:off x="5903640" y="1700640"/>
            <a:ext cx="3240000" cy="24346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Осуществляет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оборудование и оснащение помещения участковой комиссии.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В помещении должны быть: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3399"/>
                </a:solidFill>
                <a:latin typeface="Times New Roman"/>
                <a:ea typeface="Times New Roman"/>
              </a:rPr>
              <a:t>*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кабина либо ширма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(иное место для тайного голосования),</a:t>
            </a:r>
            <a:endParaRPr lang="ru-RU" sz="1400" b="0" strike="noStrike" spc="-1" dirty="0">
              <a:latin typeface="Arial"/>
            </a:endParaRPr>
          </a:p>
          <a:p>
            <a:pPr indent="-216000" algn="ctr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письменные принадлежности,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3399"/>
                </a:solidFill>
                <a:latin typeface="Times New Roman"/>
                <a:ea typeface="Times New Roman"/>
              </a:rPr>
              <a:t>*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информационный стенд, 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3399"/>
                </a:solidFill>
                <a:latin typeface="Times New Roman"/>
                <a:ea typeface="Times New Roman"/>
              </a:rPr>
              <a:t>*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места для лиц, имеющих право присутствовать при проведении досрочного голосования)</a:t>
            </a:r>
            <a:endParaRPr lang="ru-RU" sz="1400" b="0" strike="noStrike" spc="-1" dirty="0">
              <a:latin typeface="Arial"/>
            </a:endParaRPr>
          </a:p>
        </p:txBody>
      </p:sp>
      <p:pic>
        <p:nvPicPr>
          <p:cNvPr id="241" name="Рисунок 10"/>
          <p:cNvPicPr/>
          <p:nvPr/>
        </p:nvPicPr>
        <p:blipFill>
          <a:blip r:embed="rId3" cstate="print"/>
          <a:stretch/>
        </p:blipFill>
        <p:spPr>
          <a:xfrm>
            <a:off x="107640" y="3429000"/>
            <a:ext cx="2880000" cy="1768320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242" name="Рисунок 12"/>
          <p:cNvPicPr/>
          <p:nvPr/>
        </p:nvPicPr>
        <p:blipFill>
          <a:blip r:embed="rId4" cstate="print"/>
          <a:stretch/>
        </p:blipFill>
        <p:spPr>
          <a:xfrm>
            <a:off x="4356000" y="3573000"/>
            <a:ext cx="1457280" cy="1944000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243" name="Рисунок 11"/>
          <p:cNvPicPr/>
          <p:nvPr/>
        </p:nvPicPr>
        <p:blipFill>
          <a:blip r:embed="rId5"/>
          <a:stretch/>
        </p:blipFill>
        <p:spPr>
          <a:xfrm>
            <a:off x="3204000" y="3069000"/>
            <a:ext cx="1572120" cy="1873800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244" name="Рисунок 16"/>
          <p:cNvPicPr/>
          <p:nvPr/>
        </p:nvPicPr>
        <p:blipFill>
          <a:blip r:embed="rId6"/>
          <a:stretch/>
        </p:blipFill>
        <p:spPr>
          <a:xfrm>
            <a:off x="6300360" y="4365000"/>
            <a:ext cx="2616840" cy="1474560"/>
          </a:xfrm>
          <a:prstGeom prst="rect">
            <a:avLst/>
          </a:prstGeom>
          <a:ln>
            <a:solidFill>
              <a:schemeClr val="bg1"/>
            </a:solidFill>
          </a:ln>
          <a:effectLst>
            <a:softEdge rad="63500"/>
          </a:effectLst>
        </p:spPr>
      </p:pic>
      <p:sp>
        <p:nvSpPr>
          <p:cNvPr id="245" name="CustomShape 8"/>
          <p:cNvSpPr/>
          <p:nvPr/>
        </p:nvSpPr>
        <p:spPr>
          <a:xfrm rot="19952400">
            <a:off x="2439720" y="1128600"/>
            <a:ext cx="381240" cy="215640"/>
          </a:xfrm>
          <a:prstGeom prst="lef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6" name="CustomShape 9"/>
          <p:cNvSpPr/>
          <p:nvPr/>
        </p:nvSpPr>
        <p:spPr>
          <a:xfrm rot="15568800">
            <a:off x="4161960" y="1224360"/>
            <a:ext cx="381240" cy="215640"/>
          </a:xfrm>
          <a:prstGeom prst="lef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7" name="CustomShape 10"/>
          <p:cNvSpPr/>
          <p:nvPr/>
        </p:nvSpPr>
        <p:spPr>
          <a:xfrm rot="13575600">
            <a:off x="6845040" y="1182960"/>
            <a:ext cx="479160" cy="280080"/>
          </a:xfrm>
          <a:prstGeom prst="lef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2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1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6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3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50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7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42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4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0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Рисунок 1"/>
          <p:cNvPicPr/>
          <p:nvPr/>
        </p:nvPicPr>
        <p:blipFill>
          <a:blip r:embed="rId2"/>
          <a:stretch/>
        </p:blipFill>
        <p:spPr>
          <a:xfrm>
            <a:off x="3636000" y="5373360"/>
            <a:ext cx="434160" cy="434160"/>
          </a:xfrm>
          <a:prstGeom prst="rect">
            <a:avLst/>
          </a:prstGeom>
          <a:ln w="9360">
            <a:noFill/>
          </a:ln>
          <a:effectLst>
            <a:softEdge rad="31750"/>
          </a:effectLst>
        </p:spPr>
      </p:pic>
      <p:pic>
        <p:nvPicPr>
          <p:cNvPr id="249" name="Рисунок 26"/>
          <p:cNvPicPr/>
          <p:nvPr/>
        </p:nvPicPr>
        <p:blipFill>
          <a:blip r:embed="rId3"/>
          <a:stretch/>
        </p:blipFill>
        <p:spPr>
          <a:xfrm>
            <a:off x="7954200" y="2349000"/>
            <a:ext cx="1189440" cy="1189440"/>
          </a:xfrm>
          <a:prstGeom prst="rect">
            <a:avLst/>
          </a:prstGeom>
          <a:ln>
            <a:noFill/>
          </a:ln>
        </p:spPr>
      </p:pic>
      <p:sp>
        <p:nvSpPr>
          <p:cNvPr id="250" name="TextShape 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B27F0BAA-63CA-4CEC-AD11-C942DCE8831F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5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251" name="CustomShape 2"/>
          <p:cNvSpPr/>
          <p:nvPr/>
        </p:nvSpPr>
        <p:spPr>
          <a:xfrm>
            <a:off x="323640" y="332640"/>
            <a:ext cx="4392000" cy="82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b="1" u="sng" strike="noStrike" spc="-1" dirty="0">
                <a:solidFill>
                  <a:srgbClr val="003399"/>
                </a:solidFill>
                <a:uFillTx/>
                <a:latin typeface="Times New Roman"/>
                <a:ea typeface="Times New Roman"/>
              </a:rPr>
              <a:t>Территориальная избирательная комиссия</a:t>
            </a:r>
            <a:endParaRPr lang="ru-RU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3399"/>
                </a:solidFill>
                <a:latin typeface="Times New Roman"/>
                <a:ea typeface="Times New Roman"/>
              </a:rPr>
              <a:t>передает по актам участковым избирательным комиссиям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252" name="CustomShape 3"/>
          <p:cNvSpPr/>
          <p:nvPr/>
        </p:nvSpPr>
        <p:spPr>
          <a:xfrm>
            <a:off x="468000" y="1268640"/>
            <a:ext cx="230400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indent="-216000">
              <a:lnSpc>
                <a:spcPct val="100000"/>
              </a:lnSpc>
              <a:buClr>
                <a:srgbClr val="003399"/>
              </a:buClr>
              <a:buFont typeface="Wingdings" charset="2"/>
              <a:buChar char=""/>
            </a:pPr>
            <a:r>
              <a:rPr lang="ru-RU" sz="1600" b="0" strike="noStrike" spc="-1" dirty="0">
                <a:solidFill>
                  <a:srgbClr val="003399"/>
                </a:solidFill>
                <a:latin typeface="Times New Roman"/>
                <a:ea typeface="Times New Roman"/>
              </a:rPr>
              <a:t> 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Списки 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избирателей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253" name="CustomShape 4"/>
          <p:cNvSpPr/>
          <p:nvPr/>
        </p:nvSpPr>
        <p:spPr>
          <a:xfrm>
            <a:off x="468000" y="1700640"/>
            <a:ext cx="237600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indent="-216000">
              <a:lnSpc>
                <a:spcPct val="100000"/>
              </a:lnSpc>
              <a:buClr>
                <a:srgbClr val="003399"/>
              </a:buClr>
              <a:buFont typeface="Wingdings" charset="2"/>
              <a:buChar char=""/>
            </a:pPr>
            <a:r>
              <a:rPr lang="ru-RU" sz="1600" b="0" strike="noStrike" spc="-1" dirty="0">
                <a:solidFill>
                  <a:srgbClr val="003399"/>
                </a:solidFill>
                <a:latin typeface="Times New Roman"/>
                <a:ea typeface="Times New Roman"/>
              </a:rPr>
              <a:t> 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Печати УИК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254" name="CustomShape 5"/>
          <p:cNvSpPr/>
          <p:nvPr/>
        </p:nvSpPr>
        <p:spPr>
          <a:xfrm>
            <a:off x="467640" y="2133000"/>
            <a:ext cx="288000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indent="-216000">
              <a:lnSpc>
                <a:spcPct val="100000"/>
              </a:lnSpc>
              <a:buClr>
                <a:srgbClr val="003399"/>
              </a:buClr>
              <a:buFont typeface="Wingdings" charset="2"/>
              <a:buChar char=""/>
            </a:pPr>
            <a:r>
              <a:rPr lang="ru-RU" sz="1600" b="0" strike="noStrike" spc="-1" dirty="0">
                <a:solidFill>
                  <a:srgbClr val="003399"/>
                </a:solidFill>
                <a:latin typeface="Times New Roman"/>
                <a:ea typeface="Times New Roman"/>
              </a:rPr>
              <a:t> 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Бюллетени для организации досрочного голосования</a:t>
            </a:r>
            <a:endParaRPr lang="ru-RU" sz="1600" b="0" strike="noStrike" spc="-1" dirty="0">
              <a:latin typeface="Arial"/>
            </a:endParaRPr>
          </a:p>
        </p:txBody>
      </p:sp>
      <p:pic>
        <p:nvPicPr>
          <p:cNvPr id="255" name="Рисунок 6"/>
          <p:cNvPicPr/>
          <p:nvPr/>
        </p:nvPicPr>
        <p:blipFill>
          <a:blip r:embed="rId4"/>
          <a:stretch/>
        </p:blipFill>
        <p:spPr>
          <a:xfrm>
            <a:off x="467640" y="2847240"/>
            <a:ext cx="1728000" cy="1221480"/>
          </a:xfrm>
          <a:prstGeom prst="rect">
            <a:avLst/>
          </a:prstGeom>
          <a:ln w="101520">
            <a:solidFill>
              <a:srgbClr val="FDFDFD"/>
            </a:solidFill>
            <a:miter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56" name="Рисунок 10"/>
          <p:cNvPicPr/>
          <p:nvPr/>
        </p:nvPicPr>
        <p:blipFill>
          <a:blip r:embed="rId5"/>
          <a:stretch/>
        </p:blipFill>
        <p:spPr>
          <a:xfrm>
            <a:off x="2051640" y="1700640"/>
            <a:ext cx="461880" cy="404280"/>
          </a:xfrm>
          <a:prstGeom prst="rect">
            <a:avLst/>
          </a:prstGeom>
          <a:ln>
            <a:noFill/>
          </a:ln>
        </p:spPr>
      </p:pic>
      <p:pic>
        <p:nvPicPr>
          <p:cNvPr id="257" name="Рисунок 9"/>
          <p:cNvPicPr/>
          <p:nvPr/>
        </p:nvPicPr>
        <p:blipFill>
          <a:blip r:embed="rId6"/>
          <a:stretch/>
        </p:blipFill>
        <p:spPr>
          <a:xfrm>
            <a:off x="2483640" y="2925000"/>
            <a:ext cx="964440" cy="1034280"/>
          </a:xfrm>
          <a:prstGeom prst="rect">
            <a:avLst/>
          </a:prstGeom>
          <a:ln w="101520">
            <a:solidFill>
              <a:srgbClr val="FDFDFD"/>
            </a:solidFill>
            <a:miter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258" name="CustomShape 6"/>
          <p:cNvSpPr/>
          <p:nvPr/>
        </p:nvSpPr>
        <p:spPr>
          <a:xfrm>
            <a:off x="395640" y="4149000"/>
            <a:ext cx="3096000" cy="942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Бюллетени для голосования передаются не позднее чем за один день до первого дня досрочного голосования – </a:t>
            </a:r>
            <a:r>
              <a:rPr lang="ru-RU" sz="1400" b="0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не позднее 29 августа</a:t>
            </a:r>
            <a:endParaRPr lang="ru-RU" sz="1400" b="0" strike="noStrike" spc="-1">
              <a:latin typeface="Arial"/>
            </a:endParaRPr>
          </a:p>
        </p:txBody>
      </p:sp>
      <p:pic>
        <p:nvPicPr>
          <p:cNvPr id="259" name="Рисунок 13"/>
          <p:cNvPicPr/>
          <p:nvPr/>
        </p:nvPicPr>
        <p:blipFill>
          <a:blip r:embed="rId7" cstate="print"/>
          <a:stretch/>
        </p:blipFill>
        <p:spPr>
          <a:xfrm>
            <a:off x="251640" y="908640"/>
            <a:ext cx="331560" cy="331560"/>
          </a:xfrm>
          <a:prstGeom prst="rect">
            <a:avLst/>
          </a:prstGeom>
          <a:ln>
            <a:noFill/>
          </a:ln>
        </p:spPr>
      </p:pic>
      <p:sp>
        <p:nvSpPr>
          <p:cNvPr id="260" name="CustomShape 7"/>
          <p:cNvSpPr/>
          <p:nvPr/>
        </p:nvSpPr>
        <p:spPr>
          <a:xfrm>
            <a:off x="468000" y="5301360"/>
            <a:ext cx="136764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indent="-216000">
              <a:lnSpc>
                <a:spcPct val="100000"/>
              </a:lnSpc>
              <a:buClr>
                <a:srgbClr val="003399"/>
              </a:buClr>
              <a:buFont typeface="Wingdings" charset="2"/>
              <a:buChar char=""/>
            </a:pPr>
            <a:r>
              <a:rPr lang="ru-RU" sz="1600" b="1" strike="noStrike" spc="-1">
                <a:solidFill>
                  <a:srgbClr val="003399"/>
                </a:solidFill>
                <a:latin typeface="Times New Roman"/>
                <a:ea typeface="Times New Roman"/>
              </a:rPr>
              <a:t> </a:t>
            </a: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конверты</a:t>
            </a:r>
            <a:endParaRPr lang="ru-RU" sz="1600" b="0" strike="noStrike" spc="-1">
              <a:latin typeface="Arial"/>
            </a:endParaRPr>
          </a:p>
        </p:txBody>
      </p:sp>
      <p:pic>
        <p:nvPicPr>
          <p:cNvPr id="261" name="Рисунок 15"/>
          <p:cNvPicPr/>
          <p:nvPr/>
        </p:nvPicPr>
        <p:blipFill>
          <a:blip r:embed="rId8"/>
          <a:stretch/>
        </p:blipFill>
        <p:spPr>
          <a:xfrm>
            <a:off x="1691640" y="5373360"/>
            <a:ext cx="823680" cy="5536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62" name="CustomShape 8"/>
          <p:cNvSpPr/>
          <p:nvPr/>
        </p:nvSpPr>
        <p:spPr>
          <a:xfrm>
            <a:off x="3780000" y="4509000"/>
            <a:ext cx="3384000" cy="82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на лицевую сторону конвертов наносится надпись</a:t>
            </a:r>
            <a:endParaRPr lang="ru-RU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«избирательный участок № ____»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263" name="CustomShape 9"/>
          <p:cNvSpPr/>
          <p:nvPr/>
        </p:nvSpPr>
        <p:spPr>
          <a:xfrm>
            <a:off x="4788000" y="1700640"/>
            <a:ext cx="3888000" cy="82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b="1" u="sng" strike="noStrike" spc="-1">
                <a:solidFill>
                  <a:srgbClr val="003399"/>
                </a:solidFill>
                <a:uFillTx/>
                <a:latin typeface="Times New Roman"/>
                <a:ea typeface="Times New Roman"/>
              </a:rPr>
              <a:t>Участковая избирательная комиссия</a:t>
            </a:r>
            <a:endParaRPr lang="ru-RU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003399"/>
                </a:solidFill>
                <a:latin typeface="Times New Roman"/>
                <a:ea typeface="Times New Roman"/>
              </a:rPr>
              <a:t>для проведения досрочного голосования готовит следующие документы: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64" name="CustomShape 10"/>
          <p:cNvSpPr/>
          <p:nvPr/>
        </p:nvSpPr>
        <p:spPr>
          <a:xfrm>
            <a:off x="4572000" y="2556000"/>
            <a:ext cx="316800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indent="-216000">
              <a:lnSpc>
                <a:spcPct val="100000"/>
              </a:lnSpc>
              <a:buClr>
                <a:srgbClr val="003399"/>
              </a:buClr>
              <a:buFont typeface="Wingdings" charset="2"/>
              <a:buChar char=""/>
            </a:pPr>
            <a:r>
              <a:rPr lang="ru-RU" sz="1600" b="0" strike="noStrike" spc="-1" dirty="0">
                <a:solidFill>
                  <a:srgbClr val="003399"/>
                </a:solidFill>
                <a:latin typeface="Times New Roman"/>
                <a:ea typeface="Times New Roman"/>
              </a:rPr>
              <a:t> 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Бланки заявлений избирателей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265" name="CustomShape 11"/>
          <p:cNvSpPr/>
          <p:nvPr/>
        </p:nvSpPr>
        <p:spPr>
          <a:xfrm>
            <a:off x="4572000" y="2880000"/>
            <a:ext cx="3528000" cy="577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indent="-216000">
              <a:lnSpc>
                <a:spcPct val="100000"/>
              </a:lnSpc>
              <a:buClr>
                <a:srgbClr val="003399"/>
              </a:buClr>
              <a:buFont typeface="Wingdings" charset="2"/>
              <a:buChar char=""/>
            </a:pPr>
            <a:r>
              <a:rPr lang="ru-RU" sz="1600" b="0" strike="noStrike" spc="-1" dirty="0">
                <a:solidFill>
                  <a:srgbClr val="003399"/>
                </a:solidFill>
                <a:latin typeface="Times New Roman"/>
                <a:ea typeface="Times New Roman"/>
              </a:rPr>
              <a:t> 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Список лиц, присутствующих при проведении досрочного голосования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266" name="CustomShape 12"/>
          <p:cNvSpPr/>
          <p:nvPr/>
        </p:nvSpPr>
        <p:spPr>
          <a:xfrm>
            <a:off x="4572000" y="3420000"/>
            <a:ext cx="3600000" cy="820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indent="-216000">
              <a:lnSpc>
                <a:spcPct val="100000"/>
              </a:lnSpc>
              <a:buClr>
                <a:srgbClr val="003399"/>
              </a:buClr>
              <a:buFont typeface="Wingdings" charset="2"/>
              <a:buChar char=""/>
            </a:pPr>
            <a:r>
              <a:rPr lang="ru-RU" sz="1600" b="0" strike="noStrike" spc="-1" dirty="0">
                <a:solidFill>
                  <a:srgbClr val="003399"/>
                </a:solidFill>
                <a:latin typeface="Times New Roman"/>
                <a:ea typeface="Times New Roman"/>
              </a:rPr>
              <a:t> 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Ведомость передачи избирательных бюллетеней членам УИК для проведения досрочного голосования</a:t>
            </a:r>
            <a:endParaRPr lang="ru-RU" sz="1600" b="0" strike="noStrike" spc="-1" dirty="0">
              <a:latin typeface="Arial"/>
            </a:endParaRPr>
          </a:p>
        </p:txBody>
      </p:sp>
      <p:pic>
        <p:nvPicPr>
          <p:cNvPr id="267" name="Рисунок 21"/>
          <p:cNvPicPr/>
          <p:nvPr/>
        </p:nvPicPr>
        <p:blipFill>
          <a:blip r:embed="rId9" cstate="print"/>
          <a:stretch/>
        </p:blipFill>
        <p:spPr>
          <a:xfrm>
            <a:off x="4356000" y="1989000"/>
            <a:ext cx="287640" cy="287640"/>
          </a:xfrm>
          <a:prstGeom prst="rect">
            <a:avLst/>
          </a:prstGeom>
          <a:ln>
            <a:noFill/>
          </a:ln>
        </p:spPr>
      </p:pic>
      <p:sp>
        <p:nvSpPr>
          <p:cNvPr id="268" name="CustomShape 13"/>
          <p:cNvSpPr/>
          <p:nvPr/>
        </p:nvSpPr>
        <p:spPr>
          <a:xfrm>
            <a:off x="3780000" y="5373360"/>
            <a:ext cx="345600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Это может сделать и ТИК заранее типографским способом либо штампом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69" name="CustomShape 14"/>
          <p:cNvSpPr/>
          <p:nvPr/>
        </p:nvSpPr>
        <p:spPr>
          <a:xfrm>
            <a:off x="4428000" y="4221000"/>
            <a:ext cx="374400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003399"/>
                </a:solidFill>
                <a:latin typeface="Times New Roman"/>
                <a:ea typeface="Times New Roman"/>
              </a:rPr>
              <a:t>Членами участковой комиссии</a:t>
            </a:r>
            <a:endParaRPr lang="ru-RU" sz="1600" b="0" strike="noStrike" spc="-1">
              <a:latin typeface="Arial"/>
            </a:endParaRPr>
          </a:p>
        </p:txBody>
      </p:sp>
      <p:pic>
        <p:nvPicPr>
          <p:cNvPr id="270" name="Рисунок 25"/>
          <p:cNvPicPr/>
          <p:nvPr/>
        </p:nvPicPr>
        <p:blipFill>
          <a:blip r:embed="rId10"/>
          <a:stretch/>
        </p:blipFill>
        <p:spPr>
          <a:xfrm>
            <a:off x="7200000" y="4797000"/>
            <a:ext cx="1872000" cy="12578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71" name="Рисунок 30"/>
          <p:cNvPicPr/>
          <p:nvPr/>
        </p:nvPicPr>
        <p:blipFill>
          <a:blip r:embed="rId11" cstate="print"/>
          <a:stretch/>
        </p:blipFill>
        <p:spPr>
          <a:xfrm>
            <a:off x="6084000" y="188640"/>
            <a:ext cx="2805120" cy="1416240"/>
          </a:xfrm>
          <a:prstGeom prst="rect">
            <a:avLst/>
          </a:prstGeom>
          <a:ln>
            <a:noFill/>
          </a:ln>
        </p:spPr>
      </p:pic>
      <p:pic>
        <p:nvPicPr>
          <p:cNvPr id="272" name="Рисунок 31"/>
          <p:cNvPicPr/>
          <p:nvPr/>
        </p:nvPicPr>
        <p:blipFill>
          <a:blip r:embed="rId12" cstate="print"/>
          <a:stretch/>
        </p:blipFill>
        <p:spPr>
          <a:xfrm>
            <a:off x="4284000" y="836640"/>
            <a:ext cx="791640" cy="546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Рисунок 19"/>
          <p:cNvPicPr/>
          <p:nvPr/>
        </p:nvPicPr>
        <p:blipFill>
          <a:blip r:embed="rId2" cstate="print"/>
          <a:stretch/>
        </p:blipFill>
        <p:spPr>
          <a:xfrm>
            <a:off x="179640" y="980640"/>
            <a:ext cx="431640" cy="298080"/>
          </a:xfrm>
          <a:prstGeom prst="rect">
            <a:avLst/>
          </a:prstGeom>
          <a:ln>
            <a:noFill/>
          </a:ln>
        </p:spPr>
      </p:pic>
      <p:sp>
        <p:nvSpPr>
          <p:cNvPr id="274" name="TextShape 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8735BC16-109B-4DCA-B007-5582D4A12B64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6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275" name="CustomShape 2"/>
          <p:cNvSpPr/>
          <p:nvPr/>
        </p:nvSpPr>
        <p:spPr>
          <a:xfrm>
            <a:off x="0" y="0"/>
            <a:ext cx="507564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600" b="1" strike="noStrike" spc="-1">
                <a:solidFill>
                  <a:srgbClr val="003399"/>
                </a:solidFill>
                <a:latin typeface="Times New Roman"/>
                <a:ea typeface="Times New Roman"/>
              </a:rPr>
              <a:t>Организация и проведение досрочного голосования</a:t>
            </a:r>
            <a:endParaRPr lang="ru-RU" sz="1600" b="0" strike="noStrike" spc="-1">
              <a:latin typeface="Arial"/>
            </a:endParaRPr>
          </a:p>
        </p:txBody>
      </p:sp>
      <p:pic>
        <p:nvPicPr>
          <p:cNvPr id="276" name="Рисунок 1"/>
          <p:cNvPicPr/>
          <p:nvPr/>
        </p:nvPicPr>
        <p:blipFill>
          <a:blip r:embed="rId3"/>
          <a:stretch/>
        </p:blipFill>
        <p:spPr>
          <a:xfrm>
            <a:off x="36360" y="332640"/>
            <a:ext cx="362160" cy="362160"/>
          </a:xfrm>
          <a:prstGeom prst="rect">
            <a:avLst/>
          </a:prstGeom>
          <a:ln w="9360">
            <a:noFill/>
          </a:ln>
          <a:effectLst>
            <a:softEdge rad="31750"/>
          </a:effectLst>
        </p:spPr>
      </p:pic>
      <p:sp>
        <p:nvSpPr>
          <p:cNvPr id="277" name="CustomShape 3"/>
          <p:cNvSpPr/>
          <p:nvPr/>
        </p:nvSpPr>
        <p:spPr>
          <a:xfrm>
            <a:off x="323640" y="332640"/>
            <a:ext cx="151164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Ежедневно!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78" name="CustomShape 4"/>
          <p:cNvSpPr/>
          <p:nvPr/>
        </p:nvSpPr>
        <p:spPr>
          <a:xfrm>
            <a:off x="395640" y="764640"/>
            <a:ext cx="388800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Председатель (заместитель) или секретарь УИК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передает дежурному члену комиссии: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279" name="CustomShape 5"/>
          <p:cNvSpPr/>
          <p:nvPr/>
        </p:nvSpPr>
        <p:spPr>
          <a:xfrm>
            <a:off x="216000" y="1512000"/>
            <a:ext cx="3240000" cy="516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indent="-216000">
              <a:lnSpc>
                <a:spcPct val="100000"/>
              </a:lnSpc>
              <a:buClr>
                <a:srgbClr val="003399"/>
              </a:buClr>
              <a:buFont typeface="Wingdings" charset="2"/>
              <a:buChar char=""/>
            </a:pPr>
            <a:r>
              <a:rPr lang="ru-RU" sz="1400" b="0" strike="noStrike" spc="-1" dirty="0">
                <a:solidFill>
                  <a:srgbClr val="003399"/>
                </a:solidFill>
                <a:latin typeface="Times New Roman"/>
                <a:ea typeface="Times New Roman"/>
              </a:rPr>
              <a:t> </a:t>
            </a:r>
            <a:r>
              <a:rPr lang="ru-RU" sz="1400" b="0" strike="noStrike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Избирательные бюллетени для проведения досрочного голосования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280" name="CustomShape 6"/>
          <p:cNvSpPr/>
          <p:nvPr/>
        </p:nvSpPr>
        <p:spPr>
          <a:xfrm>
            <a:off x="216000" y="2088000"/>
            <a:ext cx="1439640" cy="3034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indent="-216000">
              <a:lnSpc>
                <a:spcPct val="100000"/>
              </a:lnSpc>
              <a:buClr>
                <a:srgbClr val="003399"/>
              </a:buClr>
              <a:buFont typeface="Wingdings" charset="2"/>
              <a:buChar char=""/>
            </a:pPr>
            <a:r>
              <a:rPr lang="ru-RU" sz="1400" b="0" strike="noStrike" spc="-1" dirty="0">
                <a:solidFill>
                  <a:srgbClr val="003399"/>
                </a:solidFill>
                <a:latin typeface="Times New Roman"/>
                <a:ea typeface="Times New Roman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Печать УИК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281" name="CustomShape 7"/>
          <p:cNvSpPr/>
          <p:nvPr/>
        </p:nvSpPr>
        <p:spPr>
          <a:xfrm>
            <a:off x="216000" y="2412000"/>
            <a:ext cx="2016000" cy="3034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indent="-216000">
              <a:lnSpc>
                <a:spcPct val="100000"/>
              </a:lnSpc>
              <a:buClr>
                <a:srgbClr val="003399"/>
              </a:buClr>
              <a:buFont typeface="Wingdings" charset="2"/>
              <a:buChar char=""/>
            </a:pPr>
            <a:r>
              <a:rPr lang="ru-RU" sz="1400" b="0" strike="noStrike" spc="-1" dirty="0">
                <a:solidFill>
                  <a:srgbClr val="003399"/>
                </a:solidFill>
                <a:latin typeface="Times New Roman"/>
                <a:ea typeface="Times New Roman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Список избирателей 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282" name="CustomShape 8"/>
          <p:cNvSpPr/>
          <p:nvPr/>
        </p:nvSpPr>
        <p:spPr>
          <a:xfrm>
            <a:off x="216000" y="2736000"/>
            <a:ext cx="2520000" cy="3034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indent="-216000">
              <a:lnSpc>
                <a:spcPct val="100000"/>
              </a:lnSpc>
              <a:buClr>
                <a:srgbClr val="003399"/>
              </a:buClr>
              <a:buFont typeface="Wingdings" charset="2"/>
              <a:buChar char=""/>
            </a:pPr>
            <a:r>
              <a:rPr lang="ru-RU" sz="1400" b="0" strike="noStrike" spc="-1" dirty="0">
                <a:solidFill>
                  <a:srgbClr val="003399"/>
                </a:solidFill>
                <a:latin typeface="Times New Roman"/>
                <a:ea typeface="Times New Roman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Специальные конверты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283" name="CustomShape 9"/>
          <p:cNvSpPr/>
          <p:nvPr/>
        </p:nvSpPr>
        <p:spPr>
          <a:xfrm>
            <a:off x="216000" y="3060000"/>
            <a:ext cx="2808000" cy="3034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indent="-216000">
              <a:lnSpc>
                <a:spcPct val="100000"/>
              </a:lnSpc>
              <a:buClr>
                <a:srgbClr val="003399"/>
              </a:buClr>
              <a:buFont typeface="Wingdings" charset="2"/>
              <a:buChar char=""/>
            </a:pPr>
            <a:r>
              <a:rPr lang="ru-RU" sz="1400" b="0" strike="noStrike" spc="-1" dirty="0">
                <a:solidFill>
                  <a:srgbClr val="003399"/>
                </a:solidFill>
                <a:latin typeface="Times New Roman"/>
                <a:ea typeface="Times New Roman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Бланки заявлений избирателей</a:t>
            </a:r>
            <a:endParaRPr lang="ru-RU" sz="1400" b="0" strike="noStrike" spc="-1" dirty="0">
              <a:latin typeface="Arial"/>
            </a:endParaRPr>
          </a:p>
        </p:txBody>
      </p:sp>
      <p:pic>
        <p:nvPicPr>
          <p:cNvPr id="284" name="Рисунок 1"/>
          <p:cNvPicPr/>
          <p:nvPr/>
        </p:nvPicPr>
        <p:blipFill>
          <a:blip r:embed="rId3"/>
          <a:stretch/>
        </p:blipFill>
        <p:spPr>
          <a:xfrm>
            <a:off x="2124360" y="2412000"/>
            <a:ext cx="362160" cy="362160"/>
          </a:xfrm>
          <a:prstGeom prst="rect">
            <a:avLst/>
          </a:prstGeom>
          <a:ln w="9360">
            <a:noFill/>
          </a:ln>
          <a:effectLst>
            <a:softEdge rad="31750"/>
          </a:effectLst>
        </p:spPr>
      </p:pic>
      <p:sp>
        <p:nvSpPr>
          <p:cNvPr id="285" name="CustomShape 10"/>
          <p:cNvSpPr/>
          <p:nvPr/>
        </p:nvSpPr>
        <p:spPr>
          <a:xfrm>
            <a:off x="2412000" y="2412000"/>
            <a:ext cx="194400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по местным выборам</a:t>
            </a:r>
            <a:endParaRPr lang="ru-RU" sz="1400" b="0" strike="noStrike" spc="-1">
              <a:latin typeface="Arial"/>
            </a:endParaRPr>
          </a:p>
        </p:txBody>
      </p:sp>
      <p:pic>
        <p:nvPicPr>
          <p:cNvPr id="286" name="Рисунок 15"/>
          <p:cNvPicPr/>
          <p:nvPr/>
        </p:nvPicPr>
        <p:blipFill>
          <a:blip r:embed="rId4" cstate="print"/>
          <a:stretch/>
        </p:blipFill>
        <p:spPr>
          <a:xfrm>
            <a:off x="3204000" y="1512000"/>
            <a:ext cx="431640" cy="462960"/>
          </a:xfrm>
          <a:prstGeom prst="rect">
            <a:avLst/>
          </a:prstGeom>
          <a:ln w="101520">
            <a:solidFill>
              <a:srgbClr val="FDFDFD"/>
            </a:solidFill>
            <a:miter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87" name="Рисунок 16"/>
          <p:cNvPicPr/>
          <p:nvPr/>
        </p:nvPicPr>
        <p:blipFill>
          <a:blip r:embed="rId5" cstate="print"/>
          <a:stretch/>
        </p:blipFill>
        <p:spPr>
          <a:xfrm>
            <a:off x="1691640" y="2088000"/>
            <a:ext cx="297360" cy="260280"/>
          </a:xfrm>
          <a:prstGeom prst="rect">
            <a:avLst/>
          </a:prstGeom>
          <a:ln>
            <a:noFill/>
          </a:ln>
        </p:spPr>
      </p:pic>
      <p:pic>
        <p:nvPicPr>
          <p:cNvPr id="288" name="Рисунок 17"/>
          <p:cNvPicPr/>
          <p:nvPr/>
        </p:nvPicPr>
        <p:blipFill>
          <a:blip r:embed="rId6" cstate="print"/>
          <a:stretch/>
        </p:blipFill>
        <p:spPr>
          <a:xfrm>
            <a:off x="2555640" y="2736000"/>
            <a:ext cx="395280" cy="2656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89" name="CustomShape 11"/>
          <p:cNvSpPr/>
          <p:nvPr/>
        </p:nvSpPr>
        <p:spPr>
          <a:xfrm>
            <a:off x="1907640" y="1340640"/>
            <a:ext cx="129564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400" b="1" strike="noStrike" spc="-1" dirty="0" smtClean="0">
                <a:solidFill>
                  <a:srgbClr val="C00000"/>
                </a:solidFill>
                <a:latin typeface="Times New Roman"/>
                <a:ea typeface="Times New Roman"/>
              </a:rPr>
              <a:t>по ведомости</a:t>
            </a:r>
            <a:endParaRPr lang="ru-RU" sz="1400" b="0" strike="noStrike" spc="-1" dirty="0">
              <a:latin typeface="Arial"/>
            </a:endParaRPr>
          </a:p>
        </p:txBody>
      </p:sp>
      <p:pic>
        <p:nvPicPr>
          <p:cNvPr id="290" name="Рисунок 18"/>
          <p:cNvPicPr/>
          <p:nvPr/>
        </p:nvPicPr>
        <p:blipFill>
          <a:blip r:embed="rId7"/>
          <a:stretch/>
        </p:blipFill>
        <p:spPr>
          <a:xfrm>
            <a:off x="2915640" y="3060000"/>
            <a:ext cx="359640" cy="359640"/>
          </a:xfrm>
          <a:prstGeom prst="rect">
            <a:avLst/>
          </a:prstGeom>
          <a:ln>
            <a:noFill/>
          </a:ln>
        </p:spPr>
      </p:pic>
      <p:sp>
        <p:nvSpPr>
          <p:cNvPr id="291" name="CustomShape 12"/>
          <p:cNvSpPr/>
          <p:nvPr/>
        </p:nvSpPr>
        <p:spPr>
          <a:xfrm>
            <a:off x="1691640" y="548640"/>
            <a:ext cx="345600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400" b="1" u="sng" strike="noStrike" spc="-1" dirty="0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перед началом досрочного голосования </a:t>
            </a:r>
            <a:endParaRPr lang="ru-RU" sz="1400" b="0" strike="noStrike" spc="-1" dirty="0">
              <a:latin typeface="Arial"/>
            </a:endParaRPr>
          </a:p>
        </p:txBody>
      </p:sp>
      <p:pic>
        <p:nvPicPr>
          <p:cNvPr id="292" name="Picture 2"/>
          <p:cNvPicPr/>
          <p:nvPr/>
        </p:nvPicPr>
        <p:blipFill>
          <a:blip r:embed="rId8"/>
          <a:stretch/>
        </p:blipFill>
        <p:spPr>
          <a:xfrm>
            <a:off x="6228360" y="188640"/>
            <a:ext cx="1728000" cy="1266120"/>
          </a:xfrm>
          <a:prstGeom prst="rect">
            <a:avLst/>
          </a:prstGeom>
          <a:ln>
            <a:noFill/>
          </a:ln>
        </p:spPr>
      </p:pic>
      <p:sp>
        <p:nvSpPr>
          <p:cNvPr id="293" name="CustomShape 13"/>
          <p:cNvSpPr/>
          <p:nvPr/>
        </p:nvSpPr>
        <p:spPr>
          <a:xfrm>
            <a:off x="4932000" y="1700640"/>
            <a:ext cx="403200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400" b="1" u="sng" strike="noStrike" spc="-1" dirty="0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по окончании времени досрочного голосования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294" name="CustomShape 14"/>
          <p:cNvSpPr/>
          <p:nvPr/>
        </p:nvSpPr>
        <p:spPr>
          <a:xfrm>
            <a:off x="4932000" y="2133000"/>
            <a:ext cx="396000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Председатель (заместитель) или секретарь УИК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принимает от дежурных членов комиссии: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295" name="CustomShape 15"/>
          <p:cNvSpPr/>
          <p:nvPr/>
        </p:nvSpPr>
        <p:spPr>
          <a:xfrm>
            <a:off x="5112000" y="2853000"/>
            <a:ext cx="3960000" cy="516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indent="-216000">
              <a:lnSpc>
                <a:spcPct val="100000"/>
              </a:lnSpc>
              <a:buClr>
                <a:srgbClr val="003399"/>
              </a:buClr>
              <a:buFont typeface="Wingdings" charset="2"/>
              <a:buChar char=""/>
            </a:pPr>
            <a:r>
              <a:rPr lang="ru-RU" sz="1400" b="0" strike="noStrike" spc="-1" dirty="0">
                <a:solidFill>
                  <a:srgbClr val="003399"/>
                </a:solidFill>
                <a:latin typeface="Times New Roman"/>
                <a:ea typeface="Times New Roman"/>
              </a:rPr>
              <a:t> Неиспользованные и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збирательные бюллетени для проведения досрочного голосования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296" name="CustomShape 16"/>
          <p:cNvSpPr/>
          <p:nvPr/>
        </p:nvSpPr>
        <p:spPr>
          <a:xfrm>
            <a:off x="7452360" y="2637000"/>
            <a:ext cx="129564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по ведомости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97" name="CustomShape 17"/>
          <p:cNvSpPr/>
          <p:nvPr/>
        </p:nvSpPr>
        <p:spPr>
          <a:xfrm>
            <a:off x="5112000" y="3456000"/>
            <a:ext cx="1439640" cy="3034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indent="-216000">
              <a:lnSpc>
                <a:spcPct val="100000"/>
              </a:lnSpc>
              <a:buClr>
                <a:srgbClr val="003399"/>
              </a:buClr>
              <a:buFont typeface="Wingdings" charset="2"/>
              <a:buChar char=""/>
            </a:pPr>
            <a:r>
              <a:rPr lang="ru-RU" sz="1400" b="0" strike="noStrike" spc="-1">
                <a:solidFill>
                  <a:srgbClr val="003399"/>
                </a:solidFill>
                <a:latin typeface="Times New Roman"/>
                <a:ea typeface="Times New Roman"/>
              </a:rPr>
              <a:t>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Печать УИК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98" name="CustomShape 18"/>
          <p:cNvSpPr/>
          <p:nvPr/>
        </p:nvSpPr>
        <p:spPr>
          <a:xfrm>
            <a:off x="5112000" y="3852000"/>
            <a:ext cx="2016000" cy="3034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indent="-216000">
              <a:lnSpc>
                <a:spcPct val="100000"/>
              </a:lnSpc>
              <a:buClr>
                <a:srgbClr val="003399"/>
              </a:buClr>
              <a:buFont typeface="Wingdings" charset="2"/>
              <a:buChar char=""/>
            </a:pPr>
            <a:r>
              <a:rPr lang="ru-RU" sz="1400" b="0" strike="noStrike" spc="-1">
                <a:solidFill>
                  <a:srgbClr val="003399"/>
                </a:solidFill>
                <a:latin typeface="Times New Roman"/>
                <a:ea typeface="Times New Roman"/>
              </a:rPr>
              <a:t>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Список избирателей 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99" name="CustomShape 19"/>
          <p:cNvSpPr/>
          <p:nvPr/>
        </p:nvSpPr>
        <p:spPr>
          <a:xfrm>
            <a:off x="5112000" y="4248000"/>
            <a:ext cx="3816000" cy="3034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indent="-216000">
              <a:lnSpc>
                <a:spcPct val="100000"/>
              </a:lnSpc>
              <a:buClr>
                <a:srgbClr val="003399"/>
              </a:buClr>
              <a:buFont typeface="Wingdings" charset="2"/>
              <a:buChar char=""/>
            </a:pPr>
            <a:r>
              <a:rPr lang="ru-RU" sz="1400" b="0" strike="noStrike" spc="-1">
                <a:solidFill>
                  <a:srgbClr val="003399"/>
                </a:solidFill>
                <a:latin typeface="Times New Roman"/>
                <a:ea typeface="Times New Roman"/>
              </a:rPr>
              <a:t> Неиспользованные с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пециальные конверты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00" name="CustomShape 20"/>
          <p:cNvSpPr/>
          <p:nvPr/>
        </p:nvSpPr>
        <p:spPr>
          <a:xfrm>
            <a:off x="5112000" y="4608000"/>
            <a:ext cx="3780000" cy="516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indent="-216000">
              <a:lnSpc>
                <a:spcPct val="100000"/>
              </a:lnSpc>
              <a:buClr>
                <a:srgbClr val="003399"/>
              </a:buClr>
              <a:buFont typeface="Wingdings" charset="2"/>
              <a:buChar char=""/>
            </a:pPr>
            <a:r>
              <a:rPr lang="ru-RU" sz="1400" b="0" strike="noStrike" spc="-1">
                <a:solidFill>
                  <a:srgbClr val="003399"/>
                </a:solidFill>
                <a:latin typeface="Times New Roman"/>
                <a:ea typeface="Times New Roman"/>
              </a:rPr>
              <a:t> Неиспользованные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бланки заявлений избирателей</a:t>
            </a:r>
            <a:endParaRPr lang="ru-RU" sz="1400" b="0" strike="noStrike" spc="-1">
              <a:latin typeface="Arial"/>
            </a:endParaRPr>
          </a:p>
        </p:txBody>
      </p:sp>
      <p:pic>
        <p:nvPicPr>
          <p:cNvPr id="301" name="Рисунок 41"/>
          <p:cNvPicPr/>
          <p:nvPr/>
        </p:nvPicPr>
        <p:blipFill>
          <a:blip r:embed="rId9"/>
          <a:stretch/>
        </p:blipFill>
        <p:spPr>
          <a:xfrm>
            <a:off x="1547640" y="3861000"/>
            <a:ext cx="1871280" cy="748440"/>
          </a:xfrm>
          <a:prstGeom prst="rect">
            <a:avLst/>
          </a:prstGeom>
          <a:ln>
            <a:noFill/>
          </a:ln>
        </p:spPr>
      </p:pic>
      <p:sp>
        <p:nvSpPr>
          <p:cNvPr id="302" name="CustomShape 21"/>
          <p:cNvSpPr/>
          <p:nvPr/>
        </p:nvSpPr>
        <p:spPr>
          <a:xfrm>
            <a:off x="323640" y="4797000"/>
            <a:ext cx="3888000" cy="942840"/>
          </a:xfrm>
          <a:prstGeom prst="rect">
            <a:avLst/>
          </a:prstGeom>
          <a:noFill/>
          <a:ln w="19080">
            <a:solidFill>
              <a:srgbClr val="C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Участковая избирательная комиссия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передает информацию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о числе досрочно проголосовавших избирателей в территориальную избирательную комиссию</a:t>
            </a:r>
            <a:endParaRPr lang="ru-RU" sz="1400" b="0" strike="noStrike" spc="-1" dirty="0">
              <a:latin typeface="Arial"/>
            </a:endParaRPr>
          </a:p>
        </p:txBody>
      </p:sp>
      <p:pic>
        <p:nvPicPr>
          <p:cNvPr id="303" name="Рисунок 35"/>
          <p:cNvPicPr/>
          <p:nvPr/>
        </p:nvPicPr>
        <p:blipFill>
          <a:blip r:embed="rId7"/>
          <a:stretch/>
        </p:blipFill>
        <p:spPr>
          <a:xfrm>
            <a:off x="8388360" y="4725000"/>
            <a:ext cx="359640" cy="359640"/>
          </a:xfrm>
          <a:prstGeom prst="rect">
            <a:avLst/>
          </a:prstGeom>
          <a:ln>
            <a:noFill/>
          </a:ln>
        </p:spPr>
      </p:pic>
      <p:pic>
        <p:nvPicPr>
          <p:cNvPr id="304" name="Рисунок 43"/>
          <p:cNvPicPr/>
          <p:nvPr/>
        </p:nvPicPr>
        <p:blipFill>
          <a:blip r:embed="rId6" cstate="print"/>
          <a:stretch/>
        </p:blipFill>
        <p:spPr>
          <a:xfrm>
            <a:off x="8676360" y="4293000"/>
            <a:ext cx="395280" cy="2656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05" name="Рисунок 44"/>
          <p:cNvPicPr/>
          <p:nvPr/>
        </p:nvPicPr>
        <p:blipFill>
          <a:blip r:embed="rId10"/>
          <a:stretch/>
        </p:blipFill>
        <p:spPr>
          <a:xfrm>
            <a:off x="7020360" y="3717000"/>
            <a:ext cx="599400" cy="423360"/>
          </a:xfrm>
          <a:prstGeom prst="rect">
            <a:avLst/>
          </a:prstGeom>
          <a:ln w="101520">
            <a:solidFill>
              <a:srgbClr val="FDFDFD"/>
            </a:solidFill>
            <a:miter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306" name="Рисунок 45"/>
          <p:cNvPicPr/>
          <p:nvPr/>
        </p:nvPicPr>
        <p:blipFill>
          <a:blip r:embed="rId11"/>
          <a:stretch/>
        </p:blipFill>
        <p:spPr>
          <a:xfrm>
            <a:off x="4356000" y="5157360"/>
            <a:ext cx="1011240" cy="764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1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4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9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2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7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0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1" dur="5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5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50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53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58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61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66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69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4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7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80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83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86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89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92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95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0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1" dur="500" fill="hold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4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5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8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9" dur="500" fill="hold"/>
                                        <p:tgtEl>
                                          <p:spTgt spid="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TextShape 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123EE4D1-A6B8-441B-B5C1-C8FE8C1EB540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7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308" name="CustomShape 2"/>
          <p:cNvSpPr/>
          <p:nvPr/>
        </p:nvSpPr>
        <p:spPr>
          <a:xfrm>
            <a:off x="1619640" y="116640"/>
            <a:ext cx="63363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b="1" u="sng" strike="noStrike" spc="-1" dirty="0">
                <a:solidFill>
                  <a:srgbClr val="17375E"/>
                </a:solidFill>
                <a:uFillTx/>
                <a:latin typeface="Times New Roman"/>
                <a:ea typeface="Times New Roman"/>
              </a:rPr>
              <a:t>Процедура досрочного голосования. Порядок действий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309" name="CustomShape 3"/>
          <p:cNvSpPr/>
          <p:nvPr/>
        </p:nvSpPr>
        <p:spPr>
          <a:xfrm>
            <a:off x="539640" y="548640"/>
            <a:ext cx="727236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На своем избирательном участке избиратель подает заявление о досрочном голосовании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310" name="CustomShape 4"/>
          <p:cNvSpPr/>
          <p:nvPr/>
        </p:nvSpPr>
        <p:spPr>
          <a:xfrm>
            <a:off x="1763640" y="908640"/>
            <a:ext cx="201600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400" b="0" u="sng" strike="noStrike" spc="-1" dirty="0">
                <a:solidFill>
                  <a:srgbClr val="003399"/>
                </a:solidFill>
                <a:uFillTx/>
                <a:latin typeface="Times New Roman"/>
                <a:ea typeface="Times New Roman"/>
              </a:rPr>
              <a:t>Дежурные члены УИК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311" name="CustomShape 5"/>
          <p:cNvSpPr/>
          <p:nvPr/>
        </p:nvSpPr>
        <p:spPr>
          <a:xfrm>
            <a:off x="539640" y="1124640"/>
            <a:ext cx="4032000" cy="1369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проверяют:</a:t>
            </a:r>
            <a:endParaRPr lang="ru-RU" sz="1400" b="0" strike="noStrike" spc="-1" dirty="0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3399"/>
              </a:buClr>
              <a:buFont typeface="Wingdings" charset="2"/>
              <a:buChar char=""/>
            </a:pPr>
            <a:r>
              <a:rPr lang="ru-RU" sz="1400" b="0" strike="noStrike" spc="-1" dirty="0">
                <a:solidFill>
                  <a:srgbClr val="003399"/>
                </a:solidFill>
                <a:latin typeface="Times New Roman"/>
                <a:ea typeface="Times New Roman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паспорт избирателя</a:t>
            </a:r>
            <a:endParaRPr lang="ru-RU" sz="1400" b="0" strike="noStrike" spc="-1" dirty="0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3399"/>
              </a:buClr>
              <a:buFont typeface="Wingdings" charset="2"/>
              <a:buChar char=""/>
            </a:pPr>
            <a:r>
              <a:rPr lang="ru-RU" sz="1400" b="0" strike="noStrike" spc="-1" dirty="0">
                <a:solidFill>
                  <a:srgbClr val="003399"/>
                </a:solidFill>
                <a:latin typeface="Times New Roman"/>
                <a:ea typeface="Times New Roman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наличие данных об избирателей в списке избирателей</a:t>
            </a:r>
            <a:endParaRPr lang="ru-RU" sz="1400" b="0" strike="noStrike" spc="-1" dirty="0">
              <a:latin typeface="Arial"/>
            </a:endParaRPr>
          </a:p>
          <a:p>
            <a:pPr indent="-216000">
              <a:lnSpc>
                <a:spcPct val="100000"/>
              </a:lnSpc>
              <a:buClr>
                <a:srgbClr val="003399"/>
              </a:buClr>
              <a:buFont typeface="Wingdings" charset="2"/>
              <a:buChar char=""/>
            </a:pPr>
            <a:r>
              <a:rPr lang="ru-RU" sz="1400" b="0" strike="noStrike" spc="-1" dirty="0">
                <a:solidFill>
                  <a:srgbClr val="003399"/>
                </a:solidFill>
                <a:latin typeface="Times New Roman"/>
                <a:ea typeface="Times New Roman"/>
              </a:rPr>
              <a:t> 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сверяют причину  досрочного голосования с перечнем уважительных причин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312" name="CustomShape 6"/>
          <p:cNvSpPr/>
          <p:nvPr/>
        </p:nvSpPr>
        <p:spPr>
          <a:xfrm>
            <a:off x="3132000" y="2277000"/>
            <a:ext cx="1188360" cy="250200"/>
          </a:xfrm>
          <a:prstGeom prst="rect">
            <a:avLst/>
          </a:prstGeom>
          <a:solidFill>
            <a:srgbClr val="00FFFF"/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05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п. 1 ст. 83 ИКСО</a:t>
            </a:r>
            <a:endParaRPr lang="ru-RU" sz="1050" b="0" strike="noStrike" spc="-1">
              <a:latin typeface="Arial"/>
            </a:endParaRPr>
          </a:p>
        </p:txBody>
      </p:sp>
      <p:sp>
        <p:nvSpPr>
          <p:cNvPr id="313" name="CustomShape 7"/>
          <p:cNvSpPr/>
          <p:nvPr/>
        </p:nvSpPr>
        <p:spPr>
          <a:xfrm rot="10800000" flipV="1">
            <a:off x="1692360" y="2829240"/>
            <a:ext cx="216360" cy="336600"/>
          </a:xfrm>
          <a:prstGeom prst="down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14" name="CustomShape 8"/>
          <p:cNvSpPr/>
          <p:nvPr/>
        </p:nvSpPr>
        <p:spPr>
          <a:xfrm>
            <a:off x="1763640" y="2493000"/>
            <a:ext cx="1223640" cy="27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b="0" i="1" u="sng" strike="noStrike" spc="-1" dirty="0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уважительная</a:t>
            </a:r>
            <a:endParaRPr lang="ru-RU" sz="1200" b="0" strike="noStrike" spc="-1" dirty="0">
              <a:latin typeface="Arial"/>
            </a:endParaRPr>
          </a:p>
        </p:txBody>
      </p:sp>
      <p:pic>
        <p:nvPicPr>
          <p:cNvPr id="315" name="Рисунок 13"/>
          <p:cNvPicPr/>
          <p:nvPr/>
        </p:nvPicPr>
        <p:blipFill>
          <a:blip r:embed="rId2" cstate="print"/>
          <a:stretch/>
        </p:blipFill>
        <p:spPr>
          <a:xfrm>
            <a:off x="251640" y="548640"/>
            <a:ext cx="331560" cy="331560"/>
          </a:xfrm>
          <a:prstGeom prst="rect">
            <a:avLst/>
          </a:prstGeom>
          <a:ln>
            <a:noFill/>
          </a:ln>
        </p:spPr>
      </p:pic>
      <p:sp>
        <p:nvSpPr>
          <p:cNvPr id="316" name="CustomShape 9"/>
          <p:cNvSpPr/>
          <p:nvPr/>
        </p:nvSpPr>
        <p:spPr>
          <a:xfrm>
            <a:off x="539640" y="2997000"/>
            <a:ext cx="331200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400" b="0" strike="noStrike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Член УИК проставляет на заявлении</a:t>
            </a:r>
            <a:endParaRPr lang="ru-RU" sz="1400" b="0" strike="noStrike" spc="-1" dirty="0" smtClean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strike="noStrike" spc="-1" dirty="0" smtClean="0">
                <a:solidFill>
                  <a:srgbClr val="000000"/>
                </a:solidFill>
                <a:latin typeface="Times New Roman"/>
                <a:ea typeface="Times New Roman"/>
              </a:rPr>
              <a:t>дату и время досрочного голосования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317" name="CustomShape 10"/>
          <p:cNvSpPr/>
          <p:nvPr/>
        </p:nvSpPr>
        <p:spPr>
          <a:xfrm>
            <a:off x="540000" y="3573000"/>
            <a:ext cx="3887640" cy="942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400" b="0" u="sng" strike="noStrike" spc="-1" dirty="0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Избиратель проставляет 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в списке избирателей серию и номер паспорта</a:t>
            </a:r>
            <a:endParaRPr lang="ru-RU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i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(с его согласия это может сделать член УИК)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ru-RU" sz="1400" b="0" u="sng" strike="noStrike" spc="-1" dirty="0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расписывается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в списке в получении бюллетеня</a:t>
            </a:r>
            <a:endParaRPr lang="ru-RU" sz="1400" b="0" strike="noStrike" spc="-1" dirty="0">
              <a:latin typeface="Arial"/>
            </a:endParaRPr>
          </a:p>
        </p:txBody>
      </p:sp>
      <p:pic>
        <p:nvPicPr>
          <p:cNvPr id="318" name="Рисунок 17"/>
          <p:cNvPicPr/>
          <p:nvPr/>
        </p:nvPicPr>
        <p:blipFill>
          <a:blip r:embed="rId3" cstate="print"/>
          <a:stretch/>
        </p:blipFill>
        <p:spPr>
          <a:xfrm>
            <a:off x="1403640" y="980640"/>
            <a:ext cx="287640" cy="287640"/>
          </a:xfrm>
          <a:prstGeom prst="rect">
            <a:avLst/>
          </a:prstGeom>
          <a:ln>
            <a:noFill/>
          </a:ln>
        </p:spPr>
      </p:pic>
      <p:sp>
        <p:nvSpPr>
          <p:cNvPr id="319" name="CustomShape 11"/>
          <p:cNvSpPr/>
          <p:nvPr/>
        </p:nvSpPr>
        <p:spPr>
          <a:xfrm>
            <a:off x="540000" y="4581000"/>
            <a:ext cx="381564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Член УИК, выдавший бюллетень, также ставит свою подпись в списке избирателей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320" name="CustomShape 12"/>
          <p:cNvSpPr/>
          <p:nvPr/>
        </p:nvSpPr>
        <p:spPr>
          <a:xfrm>
            <a:off x="539640" y="5040000"/>
            <a:ext cx="3888000" cy="942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В списке избирателей делается отметка </a:t>
            </a:r>
            <a:r>
              <a:rPr lang="ru-RU" sz="1400" b="0" i="1" strike="noStrike" spc="-1" dirty="0">
                <a:solidFill>
                  <a:srgbClr val="003399"/>
                </a:solidFill>
                <a:latin typeface="Times New Roman"/>
                <a:ea typeface="Times New Roman"/>
              </a:rPr>
              <a:t>«Проголосовал досрочно», 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которая заверяется подписями двух членов УИК и ставится дата досрочного голосования</a:t>
            </a:r>
            <a:endParaRPr lang="ru-RU" sz="1400" b="0" strike="noStrike" spc="-1" dirty="0">
              <a:latin typeface="Arial"/>
            </a:endParaRPr>
          </a:p>
        </p:txBody>
      </p:sp>
      <p:pic>
        <p:nvPicPr>
          <p:cNvPr id="321" name="Рисунок 21"/>
          <p:cNvPicPr/>
          <p:nvPr/>
        </p:nvPicPr>
        <p:blipFill>
          <a:blip r:embed="rId4" cstate="print"/>
          <a:stretch/>
        </p:blipFill>
        <p:spPr>
          <a:xfrm>
            <a:off x="179640" y="3141000"/>
            <a:ext cx="287640" cy="287640"/>
          </a:xfrm>
          <a:prstGeom prst="rect">
            <a:avLst/>
          </a:prstGeom>
          <a:ln>
            <a:noFill/>
          </a:ln>
        </p:spPr>
      </p:pic>
      <p:pic>
        <p:nvPicPr>
          <p:cNvPr id="322" name="Рисунок 22"/>
          <p:cNvPicPr/>
          <p:nvPr/>
        </p:nvPicPr>
        <p:blipFill>
          <a:blip r:embed="rId5" cstate="print"/>
          <a:stretch/>
        </p:blipFill>
        <p:spPr>
          <a:xfrm>
            <a:off x="179640" y="3717000"/>
            <a:ext cx="287640" cy="287640"/>
          </a:xfrm>
          <a:prstGeom prst="rect">
            <a:avLst/>
          </a:prstGeom>
          <a:ln>
            <a:noFill/>
          </a:ln>
        </p:spPr>
      </p:pic>
      <p:pic>
        <p:nvPicPr>
          <p:cNvPr id="323" name="Рисунок 23"/>
          <p:cNvPicPr/>
          <p:nvPr/>
        </p:nvPicPr>
        <p:blipFill>
          <a:blip r:embed="rId6" cstate="print"/>
          <a:stretch/>
        </p:blipFill>
        <p:spPr>
          <a:xfrm>
            <a:off x="180000" y="4653000"/>
            <a:ext cx="287640" cy="287640"/>
          </a:xfrm>
          <a:prstGeom prst="rect">
            <a:avLst/>
          </a:prstGeom>
          <a:ln>
            <a:noFill/>
          </a:ln>
        </p:spPr>
      </p:pic>
      <p:pic>
        <p:nvPicPr>
          <p:cNvPr id="324" name="Рисунок 24"/>
          <p:cNvPicPr/>
          <p:nvPr/>
        </p:nvPicPr>
        <p:blipFill>
          <a:blip r:embed="rId7" cstate="print"/>
          <a:stretch/>
        </p:blipFill>
        <p:spPr>
          <a:xfrm>
            <a:off x="179640" y="5157360"/>
            <a:ext cx="287640" cy="287640"/>
          </a:xfrm>
          <a:prstGeom prst="rect">
            <a:avLst/>
          </a:prstGeom>
          <a:ln>
            <a:noFill/>
          </a:ln>
        </p:spPr>
      </p:pic>
      <p:pic>
        <p:nvPicPr>
          <p:cNvPr id="325" name="Рисунок 25"/>
          <p:cNvPicPr/>
          <p:nvPr/>
        </p:nvPicPr>
        <p:blipFill>
          <a:blip r:embed="rId8"/>
          <a:stretch/>
        </p:blipFill>
        <p:spPr>
          <a:xfrm rot="5400000">
            <a:off x="6787800" y="582480"/>
            <a:ext cx="1688760" cy="223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6" name="Рисунок 27"/>
          <p:cNvPicPr/>
          <p:nvPr/>
        </p:nvPicPr>
        <p:blipFill>
          <a:blip r:embed="rId9" cstate="print"/>
          <a:stretch/>
        </p:blipFill>
        <p:spPr>
          <a:xfrm>
            <a:off x="3852000" y="2709000"/>
            <a:ext cx="3096000" cy="687600"/>
          </a:xfrm>
          <a:prstGeom prst="rect">
            <a:avLst/>
          </a:prstGeom>
          <a:ln>
            <a:noFill/>
          </a:ln>
        </p:spPr>
      </p:pic>
      <p:sp>
        <p:nvSpPr>
          <p:cNvPr id="327" name="CustomShape 13"/>
          <p:cNvSpPr/>
          <p:nvPr/>
        </p:nvSpPr>
        <p:spPr>
          <a:xfrm>
            <a:off x="3780000" y="3069000"/>
            <a:ext cx="3528000" cy="359640"/>
          </a:xfrm>
          <a:prstGeom prst="ellipse">
            <a:avLst/>
          </a:prstGeom>
          <a:noFill/>
          <a:ln>
            <a:solidFill>
              <a:srgbClr val="C0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28" name="Рисунок 31"/>
          <p:cNvPicPr/>
          <p:nvPr/>
        </p:nvPicPr>
        <p:blipFill>
          <a:blip r:embed="rId10" cstate="print"/>
          <a:stretch/>
        </p:blipFill>
        <p:spPr>
          <a:xfrm>
            <a:off x="251640" y="2421000"/>
            <a:ext cx="497880" cy="633240"/>
          </a:xfrm>
          <a:prstGeom prst="rect">
            <a:avLst/>
          </a:prstGeom>
          <a:ln>
            <a:noFill/>
          </a:ln>
        </p:spPr>
      </p:pic>
      <p:pic>
        <p:nvPicPr>
          <p:cNvPr id="329" name="Рисунок 32"/>
          <p:cNvPicPr/>
          <p:nvPr/>
        </p:nvPicPr>
        <p:blipFill>
          <a:blip r:embed="rId11"/>
          <a:stretch/>
        </p:blipFill>
        <p:spPr>
          <a:xfrm>
            <a:off x="4284000" y="1268640"/>
            <a:ext cx="1478520" cy="1247760"/>
          </a:xfrm>
          <a:prstGeom prst="rect">
            <a:avLst/>
          </a:prstGeom>
          <a:ln>
            <a:noFill/>
          </a:ln>
        </p:spPr>
      </p:pic>
      <p:pic>
        <p:nvPicPr>
          <p:cNvPr id="330" name="Рисунок 33"/>
          <p:cNvPicPr/>
          <p:nvPr/>
        </p:nvPicPr>
        <p:blipFill>
          <a:blip r:embed="rId12"/>
          <a:stretch/>
        </p:blipFill>
        <p:spPr>
          <a:xfrm>
            <a:off x="4356000" y="5085360"/>
            <a:ext cx="4608000" cy="616680"/>
          </a:xfrm>
          <a:prstGeom prst="rect">
            <a:avLst/>
          </a:prstGeom>
          <a:ln>
            <a:noFill/>
          </a:ln>
        </p:spPr>
      </p:pic>
      <p:pic>
        <p:nvPicPr>
          <p:cNvPr id="331" name="Рисунок 26"/>
          <p:cNvPicPr/>
          <p:nvPr/>
        </p:nvPicPr>
        <p:blipFill>
          <a:blip r:embed="rId13"/>
          <a:stretch/>
        </p:blipFill>
        <p:spPr>
          <a:xfrm>
            <a:off x="4500000" y="3645000"/>
            <a:ext cx="1228680" cy="11059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0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3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6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9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2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41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44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7" dur="5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" dur="5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53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56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59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64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67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2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5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8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9" dur="500" fill="hold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TextShape 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A1486AA7-E277-4DCD-A272-C45725AD9FF2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8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333" name="CustomShape 2"/>
          <p:cNvSpPr/>
          <p:nvPr/>
        </p:nvSpPr>
        <p:spPr>
          <a:xfrm>
            <a:off x="467640" y="548640"/>
            <a:ext cx="4320000" cy="158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400" b="0" u="sng" strike="noStrike" spc="-1" dirty="0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Члены комиссии заверяют 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избирательный бюллетень (проставляют две подписи, печать комиссии),</a:t>
            </a:r>
            <a:endParaRPr lang="ru-RU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u="sng" strike="noStrike" spc="-1" dirty="0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разъясняют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избирателю его дальнейшие действия: </a:t>
            </a:r>
            <a:r>
              <a:rPr lang="ru-RU" sz="1400" b="0" i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заполнить бюллетень в кабине для голосования (специально оборудованном месте), сложить избирательный бюллетень текстом внутрь, подойти к члену УИК для получения специального конверта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334" name="CustomShape 3"/>
          <p:cNvSpPr/>
          <p:nvPr/>
        </p:nvSpPr>
        <p:spPr>
          <a:xfrm>
            <a:off x="1619640" y="116640"/>
            <a:ext cx="6336360" cy="333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600" b="1" u="sng" strike="noStrike" spc="-1">
                <a:solidFill>
                  <a:srgbClr val="17375E"/>
                </a:solidFill>
                <a:uFillTx/>
                <a:latin typeface="Times New Roman"/>
                <a:ea typeface="Times New Roman"/>
              </a:rPr>
              <a:t>Процедура досрочного голосования. Порядок действий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335" name="CustomShape 4"/>
          <p:cNvSpPr/>
          <p:nvPr/>
        </p:nvSpPr>
        <p:spPr>
          <a:xfrm>
            <a:off x="468000" y="2520000"/>
            <a:ext cx="4320000" cy="72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400" b="0" u="sng" strike="noStrike" spc="-1" dirty="0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Избиратель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совершает все указанные выше действия, подходит к членам комиссии и получает специальный непрозрачный конверт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336" name="CustomShape 5"/>
          <p:cNvSpPr/>
          <p:nvPr/>
        </p:nvSpPr>
        <p:spPr>
          <a:xfrm>
            <a:off x="6228360" y="2277000"/>
            <a:ext cx="2808000" cy="1795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Член комиссии,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выдающий конверты, сидит за отдельным столом.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В непосредственной близости от него располагаются наблюдатели и иные лица, имеющие право присутствовать при проведении досрочного голосования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337" name="CustomShape 6"/>
          <p:cNvSpPr/>
          <p:nvPr/>
        </p:nvSpPr>
        <p:spPr>
          <a:xfrm>
            <a:off x="468000" y="3276000"/>
            <a:ext cx="3744000" cy="72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400" b="0" u="sng" strike="noStrike" spc="-1" dirty="0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Избиратель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вкладывает согнутый бюллетень в конверт и сразу же заклеивает его, передает его членам комиссии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338" name="CustomShape 7"/>
          <p:cNvSpPr/>
          <p:nvPr/>
        </p:nvSpPr>
        <p:spPr>
          <a:xfrm>
            <a:off x="468000" y="4032000"/>
            <a:ext cx="403200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400" b="0" u="sng" strike="noStrike" spc="-1" dirty="0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Члены комиссии 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на месте склейки проставляют свои подписи, которые заверяются печатью УИК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339" name="CustomShape 8"/>
          <p:cNvSpPr/>
          <p:nvPr/>
        </p:nvSpPr>
        <p:spPr>
          <a:xfrm>
            <a:off x="467640" y="4536000"/>
            <a:ext cx="4320000" cy="72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Члены комиссии, проводившие голосование, обязаны предложить проставить свои подписи иным присутствующим членам  УИК и наблюдателям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340" name="CustomShape 9"/>
          <p:cNvSpPr/>
          <p:nvPr/>
        </p:nvSpPr>
        <p:spPr>
          <a:xfrm>
            <a:off x="468000" y="5256000"/>
            <a:ext cx="3960000" cy="72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Запечатанный конверт с бюллетенем, заявление избирателя передаются секретарю и хранятся в сейфе (металлическом ящике)</a:t>
            </a:r>
            <a:endParaRPr lang="ru-RU" sz="1400" b="0" strike="noStrike" spc="-1" dirty="0">
              <a:latin typeface="Arial"/>
            </a:endParaRPr>
          </a:p>
        </p:txBody>
      </p:sp>
      <p:pic>
        <p:nvPicPr>
          <p:cNvPr id="341" name="Рисунок 15"/>
          <p:cNvPicPr/>
          <p:nvPr/>
        </p:nvPicPr>
        <p:blipFill>
          <a:blip r:embed="rId2"/>
          <a:stretch/>
        </p:blipFill>
        <p:spPr>
          <a:xfrm>
            <a:off x="6444360" y="548640"/>
            <a:ext cx="2349720" cy="1583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2" name="Рисунок 21"/>
          <p:cNvPicPr/>
          <p:nvPr/>
        </p:nvPicPr>
        <p:blipFill>
          <a:blip r:embed="rId3"/>
          <a:stretch/>
        </p:blipFill>
        <p:spPr>
          <a:xfrm>
            <a:off x="179640" y="692640"/>
            <a:ext cx="287640" cy="287640"/>
          </a:xfrm>
          <a:prstGeom prst="rect">
            <a:avLst/>
          </a:prstGeom>
          <a:ln>
            <a:noFill/>
          </a:ln>
        </p:spPr>
      </p:pic>
      <p:pic>
        <p:nvPicPr>
          <p:cNvPr id="343" name="Рисунок 25"/>
          <p:cNvPicPr/>
          <p:nvPr/>
        </p:nvPicPr>
        <p:blipFill>
          <a:blip r:embed="rId4"/>
          <a:stretch/>
        </p:blipFill>
        <p:spPr>
          <a:xfrm>
            <a:off x="179640" y="2592000"/>
            <a:ext cx="264960" cy="263880"/>
          </a:xfrm>
          <a:prstGeom prst="rect">
            <a:avLst/>
          </a:prstGeom>
          <a:ln>
            <a:noFill/>
          </a:ln>
        </p:spPr>
      </p:pic>
      <p:pic>
        <p:nvPicPr>
          <p:cNvPr id="344" name="Рисунок 26"/>
          <p:cNvPicPr/>
          <p:nvPr/>
        </p:nvPicPr>
        <p:blipFill>
          <a:blip r:embed="rId5"/>
          <a:stretch/>
        </p:blipFill>
        <p:spPr>
          <a:xfrm>
            <a:off x="179640" y="3285000"/>
            <a:ext cx="239400" cy="235440"/>
          </a:xfrm>
          <a:prstGeom prst="rect">
            <a:avLst/>
          </a:prstGeom>
          <a:ln>
            <a:noFill/>
          </a:ln>
        </p:spPr>
      </p:pic>
      <p:pic>
        <p:nvPicPr>
          <p:cNvPr id="345" name="Рисунок 29"/>
          <p:cNvPicPr/>
          <p:nvPr/>
        </p:nvPicPr>
        <p:blipFill>
          <a:blip r:embed="rId6"/>
          <a:stretch/>
        </p:blipFill>
        <p:spPr>
          <a:xfrm>
            <a:off x="180000" y="4042440"/>
            <a:ext cx="287640" cy="276120"/>
          </a:xfrm>
          <a:prstGeom prst="rect">
            <a:avLst/>
          </a:prstGeom>
          <a:ln>
            <a:noFill/>
          </a:ln>
        </p:spPr>
      </p:pic>
      <p:pic>
        <p:nvPicPr>
          <p:cNvPr id="346" name="Рисунок 30"/>
          <p:cNvPicPr/>
          <p:nvPr/>
        </p:nvPicPr>
        <p:blipFill>
          <a:blip r:embed="rId7"/>
          <a:stretch/>
        </p:blipFill>
        <p:spPr>
          <a:xfrm>
            <a:off x="179640" y="4653000"/>
            <a:ext cx="287640" cy="287640"/>
          </a:xfrm>
          <a:prstGeom prst="rect">
            <a:avLst/>
          </a:prstGeom>
          <a:ln>
            <a:noFill/>
          </a:ln>
        </p:spPr>
      </p:pic>
      <p:pic>
        <p:nvPicPr>
          <p:cNvPr id="347" name="Рисунок 32"/>
          <p:cNvPicPr/>
          <p:nvPr/>
        </p:nvPicPr>
        <p:blipFill>
          <a:blip r:embed="rId8" cstate="print"/>
          <a:stretch/>
        </p:blipFill>
        <p:spPr>
          <a:xfrm>
            <a:off x="4356000" y="2925000"/>
            <a:ext cx="1511640" cy="100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" name="Рисунок 33"/>
          <p:cNvPicPr/>
          <p:nvPr/>
        </p:nvPicPr>
        <p:blipFill>
          <a:blip r:embed="rId9"/>
          <a:stretch/>
        </p:blipFill>
        <p:spPr>
          <a:xfrm>
            <a:off x="4716000" y="4077000"/>
            <a:ext cx="1656000" cy="1431360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349" name="Рисунок 34"/>
          <p:cNvPicPr/>
          <p:nvPr/>
        </p:nvPicPr>
        <p:blipFill>
          <a:blip r:embed="rId10"/>
          <a:stretch/>
        </p:blipFill>
        <p:spPr>
          <a:xfrm>
            <a:off x="6876360" y="4509000"/>
            <a:ext cx="1800000" cy="1543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0" name="CustomShape 10"/>
          <p:cNvSpPr/>
          <p:nvPr/>
        </p:nvSpPr>
        <p:spPr>
          <a:xfrm>
            <a:off x="467640" y="2160000"/>
            <a:ext cx="576036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003399"/>
                </a:solidFill>
                <a:latin typeface="Times New Roman"/>
                <a:ea typeface="Times New Roman"/>
              </a:rPr>
              <a:t>Обратить внимание на сгиб бюллетеня при использовании КОИБ</a:t>
            </a:r>
            <a:endParaRPr lang="ru-RU" sz="1400" b="0" strike="noStrike" spc="-1">
              <a:latin typeface="Arial"/>
            </a:endParaRPr>
          </a:p>
        </p:txBody>
      </p:sp>
      <p:pic>
        <p:nvPicPr>
          <p:cNvPr id="351" name="Рисунок 1"/>
          <p:cNvPicPr/>
          <p:nvPr/>
        </p:nvPicPr>
        <p:blipFill>
          <a:blip r:embed="rId11"/>
          <a:stretch/>
        </p:blipFill>
        <p:spPr>
          <a:xfrm>
            <a:off x="324000" y="2205000"/>
            <a:ext cx="215280" cy="215280"/>
          </a:xfrm>
          <a:prstGeom prst="rect">
            <a:avLst/>
          </a:prstGeom>
          <a:ln w="9360">
            <a:noFill/>
          </a:ln>
          <a:effectLst>
            <a:softEdge rad="31750"/>
          </a:effectLst>
        </p:spPr>
      </p:pic>
      <p:pic>
        <p:nvPicPr>
          <p:cNvPr id="352" name="Рисунок 37"/>
          <p:cNvPicPr/>
          <p:nvPr/>
        </p:nvPicPr>
        <p:blipFill>
          <a:blip r:embed="rId12" cstate="print"/>
          <a:stretch/>
        </p:blipFill>
        <p:spPr>
          <a:xfrm>
            <a:off x="4932000" y="540000"/>
            <a:ext cx="1223640" cy="1628640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0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5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8" dur="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1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4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43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46" dur="500"/>
                                        <p:tgtEl>
                                          <p:spTgt spid="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51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4" dur="5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5" dur="500" fill="hold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TextShape 1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4E36CF53-1E5D-48E5-B19D-F5AF4687C933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pPr algn="r">
                <a:lnSpc>
                  <a:spcPct val="100000"/>
                </a:lnSpc>
              </a:pPr>
              <a:t>9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354" name="CustomShape 2"/>
          <p:cNvSpPr/>
          <p:nvPr/>
        </p:nvSpPr>
        <p:spPr>
          <a:xfrm>
            <a:off x="1187640" y="116640"/>
            <a:ext cx="66780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1" u="sng" strike="noStrike" spc="-1">
                <a:solidFill>
                  <a:srgbClr val="17375E"/>
                </a:solidFill>
                <a:uFillTx/>
                <a:latin typeface="Times New Roman"/>
                <a:ea typeface="Times New Roman"/>
              </a:rPr>
              <a:t>Процедура досрочного голосования. Порядок действий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355" name="CustomShape 3"/>
          <p:cNvSpPr/>
          <p:nvPr/>
        </p:nvSpPr>
        <p:spPr>
          <a:xfrm rot="13225200" flipV="1">
            <a:off x="2567160" y="578880"/>
            <a:ext cx="216720" cy="336600"/>
          </a:xfrm>
          <a:prstGeom prst="down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6" name="CustomShape 4"/>
          <p:cNvSpPr/>
          <p:nvPr/>
        </p:nvSpPr>
        <p:spPr>
          <a:xfrm>
            <a:off x="971640" y="620640"/>
            <a:ext cx="1367640" cy="272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200" b="0" i="1" u="sng" strike="noStrike" spc="-1">
                <a:solidFill>
                  <a:srgbClr val="1F497D"/>
                </a:solidFill>
                <a:uFillTx/>
                <a:latin typeface="Times New Roman"/>
                <a:ea typeface="Times New Roman"/>
              </a:rPr>
              <a:t>неуважительная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357" name="CustomShape 5"/>
          <p:cNvSpPr/>
          <p:nvPr/>
        </p:nvSpPr>
        <p:spPr>
          <a:xfrm>
            <a:off x="504000" y="1124640"/>
            <a:ext cx="4032000" cy="72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3399"/>
                </a:solidFill>
                <a:latin typeface="Times New Roman"/>
                <a:ea typeface="Times New Roman"/>
              </a:rPr>
              <a:t>Члены комиссии</a:t>
            </a:r>
            <a:endParaRPr lang="ru-RU" sz="1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1400" b="0" u="sng" strike="noStrike" spc="-1" dirty="0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информируют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избирателя о том, что его заявление подлежит рассмотрению на заседании комиссии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358" name="CustomShape 6"/>
          <p:cNvSpPr/>
          <p:nvPr/>
        </p:nvSpPr>
        <p:spPr>
          <a:xfrm>
            <a:off x="1332000" y="1845000"/>
            <a:ext cx="403200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1400" b="0" u="sng" strike="noStrike" spc="-1" dirty="0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разъясняют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, что о принятом решении избиратель будет извещен </a:t>
            </a:r>
            <a:r>
              <a:rPr lang="ru-RU" sz="1400" b="0" i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(желательно взять его контакты)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359" name="CustomShape 7"/>
          <p:cNvSpPr/>
          <p:nvPr/>
        </p:nvSpPr>
        <p:spPr>
          <a:xfrm>
            <a:off x="2771640" y="2565000"/>
            <a:ext cx="3600000" cy="942840"/>
          </a:xfrm>
          <a:prstGeom prst="rect">
            <a:avLst/>
          </a:prstGeom>
          <a:noFill/>
          <a:ln w="19080">
            <a:solidFill>
              <a:srgbClr val="C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Заявление избирателя комиссия обязана рассмотреть в течение суток, а в день, предшествующий дню голосования, не позднее времени окончания голосования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360" name="CustomShape 8"/>
          <p:cNvSpPr/>
          <p:nvPr/>
        </p:nvSpPr>
        <p:spPr>
          <a:xfrm>
            <a:off x="504000" y="3717000"/>
            <a:ext cx="4499640" cy="72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400" b="1" strike="noStrike" spc="-1" dirty="0">
                <a:solidFill>
                  <a:srgbClr val="003399"/>
                </a:solidFill>
                <a:latin typeface="Times New Roman"/>
                <a:ea typeface="Times New Roman"/>
              </a:rPr>
              <a:t>Комиссия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своим решением</a:t>
            </a:r>
            <a:endParaRPr lang="ru-RU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u="sng" strike="noStrike" spc="-1" dirty="0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признает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причину уважительной или неуважительной,</a:t>
            </a:r>
            <a:endParaRPr lang="ru-RU" sz="1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400" b="0" u="sng" strike="noStrike" spc="-1" dirty="0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оформляет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решение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361" name="CustomShape 9"/>
          <p:cNvSpPr/>
          <p:nvPr/>
        </p:nvSpPr>
        <p:spPr>
          <a:xfrm>
            <a:off x="539640" y="4365000"/>
            <a:ext cx="3024000" cy="303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400" b="0" u="sng" strike="noStrike" spc="-1" dirty="0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доводит</a:t>
            </a: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решение до избирателя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362" name="CustomShape 10"/>
          <p:cNvSpPr/>
          <p:nvPr/>
        </p:nvSpPr>
        <p:spPr>
          <a:xfrm>
            <a:off x="1475640" y="4869000"/>
            <a:ext cx="3240000" cy="9428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В случае признания причины уважительной комиссия должна принять все меры по участию заявителя в досрочном голосовании</a:t>
            </a:r>
            <a:endParaRPr lang="ru-RU" sz="1400" b="0" strike="noStrike" spc="-1" dirty="0">
              <a:latin typeface="Arial"/>
            </a:endParaRPr>
          </a:p>
        </p:txBody>
      </p:sp>
      <p:pic>
        <p:nvPicPr>
          <p:cNvPr id="363" name="Рисунок 1"/>
          <p:cNvPicPr/>
          <p:nvPr/>
        </p:nvPicPr>
        <p:blipFill>
          <a:blip r:embed="rId2"/>
          <a:stretch/>
        </p:blipFill>
        <p:spPr>
          <a:xfrm>
            <a:off x="1476000" y="4869000"/>
            <a:ext cx="362160" cy="362160"/>
          </a:xfrm>
          <a:prstGeom prst="rect">
            <a:avLst/>
          </a:prstGeom>
          <a:ln w="9360">
            <a:noFill/>
          </a:ln>
          <a:effectLst>
            <a:softEdge rad="31750"/>
          </a:effectLst>
        </p:spPr>
      </p:pic>
      <p:pic>
        <p:nvPicPr>
          <p:cNvPr id="364" name="Рисунок 12"/>
          <p:cNvPicPr/>
          <p:nvPr/>
        </p:nvPicPr>
        <p:blipFill>
          <a:blip r:embed="rId3" cstate="print"/>
          <a:stretch/>
        </p:blipFill>
        <p:spPr>
          <a:xfrm>
            <a:off x="179640" y="1196640"/>
            <a:ext cx="287640" cy="287640"/>
          </a:xfrm>
          <a:prstGeom prst="rect">
            <a:avLst/>
          </a:prstGeom>
          <a:ln>
            <a:noFill/>
          </a:ln>
        </p:spPr>
      </p:pic>
      <p:pic>
        <p:nvPicPr>
          <p:cNvPr id="365" name="Рисунок 13"/>
          <p:cNvPicPr/>
          <p:nvPr/>
        </p:nvPicPr>
        <p:blipFill>
          <a:blip r:embed="rId4" cstate="print"/>
          <a:stretch/>
        </p:blipFill>
        <p:spPr>
          <a:xfrm>
            <a:off x="180000" y="3789000"/>
            <a:ext cx="287640" cy="287640"/>
          </a:xfrm>
          <a:prstGeom prst="rect">
            <a:avLst/>
          </a:prstGeom>
          <a:ln>
            <a:noFill/>
          </a:ln>
        </p:spPr>
      </p:pic>
      <p:pic>
        <p:nvPicPr>
          <p:cNvPr id="366" name="Рисунок 14"/>
          <p:cNvPicPr/>
          <p:nvPr/>
        </p:nvPicPr>
        <p:blipFill>
          <a:blip r:embed="rId5" cstate="print"/>
          <a:stretch/>
        </p:blipFill>
        <p:spPr>
          <a:xfrm>
            <a:off x="1115640" y="4869000"/>
            <a:ext cx="287640" cy="287640"/>
          </a:xfrm>
          <a:prstGeom prst="rect">
            <a:avLst/>
          </a:prstGeom>
          <a:ln>
            <a:noFill/>
          </a:ln>
        </p:spPr>
      </p:pic>
      <p:pic>
        <p:nvPicPr>
          <p:cNvPr id="367" name="Рисунок 15"/>
          <p:cNvPicPr/>
          <p:nvPr/>
        </p:nvPicPr>
        <p:blipFill>
          <a:blip r:embed="rId6"/>
          <a:stretch/>
        </p:blipFill>
        <p:spPr>
          <a:xfrm>
            <a:off x="467640" y="2349000"/>
            <a:ext cx="1800000" cy="1275480"/>
          </a:xfrm>
          <a:prstGeom prst="rect">
            <a:avLst/>
          </a:prstGeom>
          <a:ln>
            <a:noFill/>
          </a:ln>
        </p:spPr>
      </p:pic>
      <p:pic>
        <p:nvPicPr>
          <p:cNvPr id="368" name="Рисунок 17"/>
          <p:cNvPicPr/>
          <p:nvPr/>
        </p:nvPicPr>
        <p:blipFill>
          <a:blip r:embed="rId7"/>
          <a:stretch/>
        </p:blipFill>
        <p:spPr>
          <a:xfrm>
            <a:off x="6516360" y="2349000"/>
            <a:ext cx="2477880" cy="3504960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369" name="Рисунок 19"/>
          <p:cNvPicPr/>
          <p:nvPr/>
        </p:nvPicPr>
        <p:blipFill>
          <a:blip r:embed="rId8"/>
          <a:stretch/>
        </p:blipFill>
        <p:spPr>
          <a:xfrm>
            <a:off x="323640" y="260640"/>
            <a:ext cx="719640" cy="661320"/>
          </a:xfrm>
          <a:prstGeom prst="rect">
            <a:avLst/>
          </a:prstGeom>
          <a:ln>
            <a:noFill/>
          </a:ln>
        </p:spPr>
      </p:pic>
      <p:pic>
        <p:nvPicPr>
          <p:cNvPr id="370" name="Рисунок 20"/>
          <p:cNvPicPr/>
          <p:nvPr/>
        </p:nvPicPr>
        <p:blipFill>
          <a:blip r:embed="rId9"/>
          <a:stretch/>
        </p:blipFill>
        <p:spPr>
          <a:xfrm>
            <a:off x="3060000" y="620640"/>
            <a:ext cx="402840" cy="620280"/>
          </a:xfrm>
          <a:prstGeom prst="rect">
            <a:avLst/>
          </a:prstGeom>
          <a:ln>
            <a:noFill/>
          </a:ln>
        </p:spPr>
      </p:pic>
      <p:pic>
        <p:nvPicPr>
          <p:cNvPr id="371" name="Рисунок 22"/>
          <p:cNvPicPr/>
          <p:nvPr/>
        </p:nvPicPr>
        <p:blipFill>
          <a:blip r:embed="rId10" cstate="print"/>
          <a:stretch/>
        </p:blipFill>
        <p:spPr>
          <a:xfrm>
            <a:off x="8102880" y="1628640"/>
            <a:ext cx="1040760" cy="980280"/>
          </a:xfrm>
          <a:prstGeom prst="rect">
            <a:avLst/>
          </a:prstGeom>
          <a:ln>
            <a:noFill/>
          </a:ln>
        </p:spPr>
      </p:pic>
      <p:pic>
        <p:nvPicPr>
          <p:cNvPr id="372" name="Рисунок 25"/>
          <p:cNvPicPr/>
          <p:nvPr/>
        </p:nvPicPr>
        <p:blipFill>
          <a:blip r:embed="rId11"/>
          <a:stretch/>
        </p:blipFill>
        <p:spPr>
          <a:xfrm>
            <a:off x="251640" y="4725000"/>
            <a:ext cx="817560" cy="1155240"/>
          </a:xfrm>
          <a:prstGeom prst="rect">
            <a:avLst/>
          </a:prstGeom>
          <a:ln>
            <a:noFill/>
          </a:ln>
        </p:spPr>
      </p:pic>
      <p:pic>
        <p:nvPicPr>
          <p:cNvPr id="373" name="Рисунок 26"/>
          <p:cNvPicPr/>
          <p:nvPr/>
        </p:nvPicPr>
        <p:blipFill>
          <a:blip r:embed="rId12"/>
          <a:stretch/>
        </p:blipFill>
        <p:spPr>
          <a:xfrm>
            <a:off x="4860000" y="4869000"/>
            <a:ext cx="844560" cy="1052280"/>
          </a:xfrm>
          <a:prstGeom prst="rect">
            <a:avLst/>
          </a:prstGeom>
          <a:ln>
            <a:noFill/>
          </a:ln>
        </p:spPr>
      </p:pic>
      <p:sp>
        <p:nvSpPr>
          <p:cNvPr id="374" name="CustomShape 11"/>
          <p:cNvSpPr/>
          <p:nvPr/>
        </p:nvSpPr>
        <p:spPr>
          <a:xfrm>
            <a:off x="4788000" y="4077000"/>
            <a:ext cx="57564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003399"/>
            </a:solidFill>
            <a:round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75" name="Рисунок 31"/>
          <p:cNvPicPr/>
          <p:nvPr/>
        </p:nvPicPr>
        <p:blipFill>
          <a:blip r:embed="rId13"/>
          <a:stretch/>
        </p:blipFill>
        <p:spPr>
          <a:xfrm>
            <a:off x="395640" y="1845000"/>
            <a:ext cx="935640" cy="584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5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8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3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26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1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34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9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" dur="5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43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48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51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54"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7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8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1" dur="5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2" dur="5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67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0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3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6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7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80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практическое занятие Мобильный избиратель 2022</Template>
  <TotalTime>8214</TotalTime>
  <Words>1423</Words>
  <Application>LibreOffice/6.0.7.3$Linux_X86_64 LibreOffice_project/00m0$Build-3</Application>
  <PresentationFormat>Экран (4:3)</PresentationFormat>
  <Paragraphs>228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Office Theme</vt:lpstr>
      <vt:lpstr>Office Theme</vt:lpstr>
      <vt:lpstr>Office Theme</vt:lpstr>
      <vt:lpstr>Office Theme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Секция  «Мобильный избиратель»</dc:title>
  <dc:subject/>
  <dc:creator>Барац Светлана Вячеславовна</dc:creator>
  <dc:description/>
  <cp:lastModifiedBy>ИКСО</cp:lastModifiedBy>
  <cp:revision>652</cp:revision>
  <dcterms:created xsi:type="dcterms:W3CDTF">2022-03-28T08:04:17Z</dcterms:created>
  <dcterms:modified xsi:type="dcterms:W3CDTF">2022-08-11T06:27:38Z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14</vt:i4>
  </property>
</Properties>
</file>