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87" r:id="rId32"/>
    <p:sldId id="288" r:id="rId3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39640" y="2565000"/>
            <a:ext cx="8280000" cy="31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500" b="1" strike="noStrike" spc="-1" dirty="0">
                <a:solidFill>
                  <a:srgbClr val="C00000"/>
                </a:solidFill>
                <a:latin typeface="Calibri"/>
                <a:ea typeface="Times New Roman"/>
              </a:rPr>
              <a:t>Порядок и сроки выдвижения кандидатов </a:t>
            </a:r>
            <a:r>
              <a:t/>
            </a:r>
            <a:br/>
            <a:r>
              <a:rPr lang="ru-RU" sz="2500" b="1" strike="noStrike" spc="-1" dirty="0">
                <a:solidFill>
                  <a:srgbClr val="C00000"/>
                </a:solidFill>
                <a:latin typeface="Calibri"/>
                <a:ea typeface="Times New Roman"/>
              </a:rPr>
              <a:t>при проведении выборов депутатов представительных органов местного самоуправления </a:t>
            </a:r>
            <a:r>
              <a:t/>
            </a:r>
            <a:br/>
            <a:r>
              <a:rPr lang="ru-RU" sz="2500" b="1" strike="noStrike" spc="-1" dirty="0">
                <a:solidFill>
                  <a:srgbClr val="C00000"/>
                </a:solidFill>
                <a:latin typeface="Calibri"/>
                <a:ea typeface="Times New Roman"/>
              </a:rPr>
              <a:t>11 сентября 2022 года</a:t>
            </a:r>
            <a:endParaRPr lang="ru-RU" sz="25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Picture 2"/>
          <p:cNvPicPr/>
          <p:nvPr/>
        </p:nvPicPr>
        <p:blipFill>
          <a:blip r:embed="rId2" cstate="print"/>
          <a:stretch/>
        </p:blipFill>
        <p:spPr>
          <a:xfrm>
            <a:off x="3179880" y="3717000"/>
            <a:ext cx="2920320" cy="218988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1285852" y="928670"/>
            <a:ext cx="7415640" cy="2428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Во избежание спорных ситуаций с кандидатами, ОИК может осуществлять аудио- и видеозапись процесса приема документов,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 чем предварительно информирует кандидата.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случае ведения аудио- и видеозаписи кандидатом,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представляющим документы на выдвижение и для регистрации,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он уведомляет об этом ОИК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1" name="Picture 4"/>
          <p:cNvPicPr/>
          <p:nvPr/>
        </p:nvPicPr>
        <p:blipFill>
          <a:blip r:embed="rId3"/>
          <a:stretch/>
        </p:blipFill>
        <p:spPr>
          <a:xfrm>
            <a:off x="539640" y="2493000"/>
            <a:ext cx="574920" cy="57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Calibri"/>
                <a:ea typeface="DejaVu Sans"/>
              </a:rPr>
              <a:t>Прием документов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467640" y="1052640"/>
            <a:ext cx="8228520" cy="46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 algn="just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3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кандидат </a:t>
            </a:r>
            <a:r>
              <a:rPr lang="ru-RU" sz="2300" b="1" strike="noStrike" spc="-1">
                <a:solidFill>
                  <a:srgbClr val="C00000"/>
                </a:solidFill>
                <a:latin typeface="Calibri"/>
                <a:ea typeface="DejaVu Sans"/>
              </a:rPr>
              <a:t>лично</a:t>
            </a:r>
            <a:r>
              <a:rPr lang="ru-RU" sz="23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представляет документы в ОИК, предъявляет оригинал паспорта;</a:t>
            </a:r>
            <a:endParaRPr lang="ru-RU" sz="23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300" b="1" strike="noStrike" spc="-1">
                <a:solidFill>
                  <a:srgbClr val="003399"/>
                </a:solidFill>
                <a:latin typeface="Calibri"/>
                <a:ea typeface="DejaVu Sans"/>
              </a:rPr>
              <a:t> Рабочая группа в процессе приема документов проверяет соответствие представленных документов их перечню и  сведениям, указанным в заявлении, а также требованиям по их оформлению;</a:t>
            </a:r>
            <a:endParaRPr lang="ru-RU" sz="23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3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в случае выявления отдельных нарушений в оформлении документов ОИК вправе предложить кандидату устранить эти нарушения незамедлительно или повторно представить весь пакет документов в ОИК; </a:t>
            </a:r>
            <a:endParaRPr lang="ru-RU" sz="23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3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по окончании приема документов кандидату выдается письменное Подтверждение (может быть оформлено                          в машиночитаемом виде).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6" name="Содержимое 5"/>
          <p:cNvPicPr/>
          <p:nvPr/>
        </p:nvPicPr>
        <p:blipFill>
          <a:blip r:embed="rId2"/>
          <a:stretch/>
        </p:blipFill>
        <p:spPr>
          <a:xfrm>
            <a:off x="107640" y="476640"/>
            <a:ext cx="1004760" cy="962280"/>
          </a:xfrm>
          <a:prstGeom prst="rect">
            <a:avLst/>
          </a:prstGeom>
          <a:ln>
            <a:noFill/>
          </a:ln>
        </p:spPr>
      </p:pic>
      <p:sp>
        <p:nvSpPr>
          <p:cNvPr id="267" name="CustomShape 2"/>
          <p:cNvSpPr/>
          <p:nvPr/>
        </p:nvSpPr>
        <p:spPr>
          <a:xfrm>
            <a:off x="971640" y="692640"/>
            <a:ext cx="7703640" cy="3743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Копии паспорта, документа об образовании, документа, подтверждающего смену фамилии, имени или отчества сверяются 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 оригиналами документов и должны быть заверены кандидатом!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268" name="Picture 3"/>
          <p:cNvPicPr/>
          <p:nvPr/>
        </p:nvPicPr>
        <p:blipFill>
          <a:blip r:embed="rId3"/>
          <a:srcRect l="67862" t="50628" b="2243"/>
          <a:stretch/>
        </p:blipFill>
        <p:spPr>
          <a:xfrm rot="5400000">
            <a:off x="3763080" y="2510640"/>
            <a:ext cx="1978920" cy="41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Самовыдвижение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3"/>
          <p:cNvSpPr/>
          <p:nvPr/>
        </p:nvSpPr>
        <p:spPr>
          <a:xfrm>
            <a:off x="1259640" y="1556640"/>
            <a:ext cx="3239280" cy="1918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Самовыдвижение кандидата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может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осуществляться только по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одному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избирательному округу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72" name="Рисунок 15"/>
          <p:cNvPicPr/>
          <p:nvPr/>
        </p:nvPicPr>
        <p:blipFill>
          <a:blip r:embed="rId2"/>
          <a:stretch/>
        </p:blipFill>
        <p:spPr>
          <a:xfrm>
            <a:off x="323640" y="1340640"/>
            <a:ext cx="1005480" cy="960840"/>
          </a:xfrm>
          <a:prstGeom prst="rect">
            <a:avLst/>
          </a:prstGeom>
          <a:ln w="9360">
            <a:noFill/>
          </a:ln>
        </p:spPr>
      </p:pic>
      <p:sp>
        <p:nvSpPr>
          <p:cNvPr id="273" name="CustomShape 4"/>
          <p:cNvSpPr/>
          <p:nvPr/>
        </p:nvSpPr>
        <p:spPr>
          <a:xfrm>
            <a:off x="5436000" y="1556640"/>
            <a:ext cx="3239280" cy="252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Кандидат,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выдвинутый в порядке самовыдвижения,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 может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быть выдвинут избирательным объединением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74" name="Рисунок 16"/>
          <p:cNvPicPr/>
          <p:nvPr/>
        </p:nvPicPr>
        <p:blipFill>
          <a:blip r:embed="rId3"/>
          <a:stretch/>
        </p:blipFill>
        <p:spPr>
          <a:xfrm>
            <a:off x="4572000" y="1340640"/>
            <a:ext cx="1005480" cy="960840"/>
          </a:xfrm>
          <a:prstGeom prst="rect">
            <a:avLst/>
          </a:prstGeom>
          <a:ln w="9360">
            <a:noFill/>
          </a:ln>
        </p:spPr>
      </p:pic>
      <p:sp>
        <p:nvSpPr>
          <p:cNvPr id="275" name="CustomShape 5"/>
          <p:cNvSpPr/>
          <p:nvPr/>
        </p:nvSpPr>
        <p:spPr>
          <a:xfrm>
            <a:off x="1187640" y="3933000"/>
            <a:ext cx="7487640" cy="173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случае несоблюдения данных требований действительным считается выдвижение, о котором ОИК была уведомлена раньше!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76" name="Содержимое 5"/>
          <p:cNvPicPr/>
          <p:nvPr/>
        </p:nvPicPr>
        <p:blipFill>
          <a:blip r:embed="rId4"/>
          <a:stretch/>
        </p:blipFill>
        <p:spPr>
          <a:xfrm>
            <a:off x="395640" y="3645000"/>
            <a:ext cx="1004760" cy="9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611640" y="1052640"/>
            <a:ext cx="7930080" cy="47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00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1) заявление кандидата о согласии баллотироваться;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2) копия отдельных страниц паспорта (2, 3, 5 и последующие с отметками о регистрации по месту жительства, 18 и 19 с отметками о ранее выданных паспортах*), заверенная кандидатом;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3) копия документа о профессиональном образовании кандидата, заверенная кандидатом;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4) документ подтверждающий сведения об основном месте работы/службы, роде занятий;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5) справка об исполнении кандидатом обязанностей депутата на непостоянной основе (соответствующего представительного органа);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6) документ о принадлежности кандидата к политической партии, общественному объединению, и статусе в этой политической партии;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7)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кандидат менял фамилию, или имя, или отчество, – копии соответствующих документов, заверенные кандидатом;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8)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две фотографии (3х4 см, без уголка), с указанием на обратной стороне ФИО кандидата. </a:t>
            </a:r>
            <a:endParaRPr lang="ru-RU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611640" y="188640"/>
            <a:ext cx="791964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Перечень документов. Самовыдвижение.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ОИК после приема документов незамедлительно выдает кандидату письменное Подтверждение.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Факт представления документов регистрируется в журнале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Содержимое 5"/>
          <p:cNvPicPr/>
          <p:nvPr/>
        </p:nvPicPr>
        <p:blipFill>
          <a:blip r:embed="rId2"/>
          <a:stretch/>
        </p:blipFill>
        <p:spPr>
          <a:xfrm>
            <a:off x="323640" y="116640"/>
            <a:ext cx="1004760" cy="962280"/>
          </a:xfrm>
          <a:prstGeom prst="rect">
            <a:avLst/>
          </a:prstGeom>
          <a:ln>
            <a:noFill/>
          </a:ln>
        </p:spPr>
      </p:pic>
      <p:sp>
        <p:nvSpPr>
          <p:cNvPr id="284" name="CustomShape 3"/>
          <p:cNvSpPr/>
          <p:nvPr/>
        </p:nvSpPr>
        <p:spPr>
          <a:xfrm>
            <a:off x="1043640" y="1600200"/>
            <a:ext cx="345096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5" name="Picture 2"/>
          <p:cNvPicPr/>
          <p:nvPr/>
        </p:nvPicPr>
        <p:blipFill>
          <a:blip r:embed="rId3"/>
          <a:srcRect l="5332" r="9335" b="5661"/>
          <a:stretch/>
        </p:blipFill>
        <p:spPr>
          <a:xfrm rot="5400000">
            <a:off x="2309040" y="-210960"/>
            <a:ext cx="4526640" cy="8063640"/>
          </a:xfrm>
          <a:prstGeom prst="rect">
            <a:avLst/>
          </a:prstGeom>
          <a:ln>
            <a:noFill/>
          </a:ln>
        </p:spPr>
      </p:pic>
      <p:pic>
        <p:nvPicPr>
          <p:cNvPr id="286" name="Picture 5"/>
          <p:cNvPicPr/>
          <p:nvPr/>
        </p:nvPicPr>
        <p:blipFill>
          <a:blip r:embed="rId4"/>
          <a:srcRect l="18704" t="22703" r="17431" b="17433"/>
          <a:stretch/>
        </p:blipFill>
        <p:spPr>
          <a:xfrm>
            <a:off x="4932000" y="4005000"/>
            <a:ext cx="3563280" cy="2087280"/>
          </a:xfrm>
          <a:prstGeom prst="rect">
            <a:avLst/>
          </a:prstGeom>
          <a:ln w="3240">
            <a:solidFill>
              <a:schemeClr val="tx1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Выдвижение избирательным объединением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9" name="Содержимое 5"/>
          <p:cNvPicPr/>
          <p:nvPr/>
        </p:nvPicPr>
        <p:blipFill>
          <a:blip r:embed="rId2"/>
          <a:stretch/>
        </p:blipFill>
        <p:spPr>
          <a:xfrm>
            <a:off x="323640" y="1628640"/>
            <a:ext cx="1004760" cy="9622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1187640" y="1556640"/>
            <a:ext cx="7271640" cy="1063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одном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одномандатном избирательном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округе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политическая партия вправе выдвинуть только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одного кандидата.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91" name="Рисунок 3"/>
          <p:cNvPicPr/>
          <p:nvPr/>
        </p:nvPicPr>
        <p:blipFill>
          <a:blip r:embed="rId3"/>
          <a:stretch/>
        </p:blipFill>
        <p:spPr>
          <a:xfrm>
            <a:off x="467640" y="3069000"/>
            <a:ext cx="676800" cy="643320"/>
          </a:xfrm>
          <a:prstGeom prst="rect">
            <a:avLst/>
          </a:prstGeom>
          <a:ln w="9360"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1187640" y="2925000"/>
            <a:ext cx="7271640" cy="1549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Кандидаты, выдвинутые избирательным объединением, предоставляют в ОИК документы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только после принятия ТИК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решения о заверения списка кандидатов (копия соответствующего решения и заявлений кандидатов передаются в ОИК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течение одних суток с момента принятия)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467640" y="1340640"/>
            <a:ext cx="807408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1) копия отдельных страниц паспорта (2, 3, 5 и последующие с отметками о регистрации по месту жительства, 18 и 19 с отметками о ранее выданных паспортах*), заверенная кандидатом;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2) копия документа о профессиональном образовании кандидата, заверенная кандидатом;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3) документ подтверждающий сведения об основном месте работы/службы, роде занятий;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4) Справка об исполнении кандидатом обязанностей депутата на непостоянной основе (соответствующего представительного органа);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5) документ о принадлежности кандидата к политической партии, общественному объединению, и статусе в этой политической партии;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6)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кандидат менял фамилию, или имя, или отчество, – копии соответствующих документов, заверенные кандидатом;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7)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две фотографии (3х4 см, без уголка), с указанием на обратной стороне   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ФИО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кандидата. </a:t>
            </a:r>
            <a:endParaRPr lang="ru-RU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"/>
          <p:cNvSpPr/>
          <p:nvPr/>
        </p:nvSpPr>
        <p:spPr>
          <a:xfrm>
            <a:off x="467640" y="188640"/>
            <a:ext cx="822852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Перечень документов при выдвижении кандидата избирательным объединением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2"/>
          <p:cNvPicPr/>
          <p:nvPr/>
        </p:nvPicPr>
        <p:blipFill>
          <a:blip r:embed="rId2"/>
          <a:srcRect l="7041" r="7041" b="4984"/>
          <a:stretch/>
        </p:blipFill>
        <p:spPr>
          <a:xfrm rot="5400000">
            <a:off x="1705320" y="246960"/>
            <a:ext cx="4391280" cy="686448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ОИК после приема документов незамедлительно выдает кандидату письменное Подтверждение.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Факт представления документов регистрируется в журнале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02" name="Содержимое 5"/>
          <p:cNvPicPr/>
          <p:nvPr/>
        </p:nvPicPr>
        <p:blipFill>
          <a:blip r:embed="rId3"/>
          <a:stretch/>
        </p:blipFill>
        <p:spPr>
          <a:xfrm>
            <a:off x="467640" y="116640"/>
            <a:ext cx="1004760" cy="962280"/>
          </a:xfrm>
          <a:prstGeom prst="rect">
            <a:avLst/>
          </a:prstGeom>
          <a:ln>
            <a:noFill/>
          </a:ln>
        </p:spPr>
      </p:pic>
      <p:pic>
        <p:nvPicPr>
          <p:cNvPr id="303" name="Picture 5"/>
          <p:cNvPicPr/>
          <p:nvPr/>
        </p:nvPicPr>
        <p:blipFill>
          <a:blip r:embed="rId4"/>
          <a:srcRect l="18704" t="22703" r="17431" b="17433"/>
          <a:stretch/>
        </p:blipFill>
        <p:spPr>
          <a:xfrm>
            <a:off x="4356000" y="3130200"/>
            <a:ext cx="4319280" cy="2530080"/>
          </a:xfrm>
          <a:prstGeom prst="rect">
            <a:avLst/>
          </a:prstGeom>
          <a:ln w="3240">
            <a:solidFill>
              <a:schemeClr val="tx1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2"/>
          <p:cNvSpPr/>
          <p:nvPr/>
        </p:nvSpPr>
        <p:spPr>
          <a:xfrm>
            <a:off x="1403640" y="500042"/>
            <a:ext cx="6983640" cy="1714512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случае выявления факта отсутствия какого-либо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из необходимых документов или их ненадлежащего оформления в Подтверждении об этом делается соответствующая отметка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4"/>
          <p:cNvSpPr/>
          <p:nvPr/>
        </p:nvSpPr>
        <p:spPr>
          <a:xfrm>
            <a:off x="1403640" y="2428868"/>
            <a:ext cx="6983640" cy="1214446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Документы не предусмотренные перечнем не принимаются  ОИК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08" name="Содержимое 5"/>
          <p:cNvPicPr/>
          <p:nvPr/>
        </p:nvPicPr>
        <p:blipFill>
          <a:blip r:embed="rId2"/>
          <a:stretch/>
        </p:blipFill>
        <p:spPr>
          <a:xfrm>
            <a:off x="500034" y="642918"/>
            <a:ext cx="934920" cy="895320"/>
          </a:xfrm>
          <a:prstGeom prst="rect">
            <a:avLst/>
          </a:prstGeom>
          <a:ln>
            <a:noFill/>
          </a:ln>
        </p:spPr>
      </p:pic>
      <p:pic>
        <p:nvPicPr>
          <p:cNvPr id="309" name="Содержимое 5"/>
          <p:cNvPicPr/>
          <p:nvPr/>
        </p:nvPicPr>
        <p:blipFill>
          <a:blip r:embed="rId2"/>
          <a:stretch/>
        </p:blipFill>
        <p:spPr>
          <a:xfrm>
            <a:off x="428596" y="2571744"/>
            <a:ext cx="934920" cy="895320"/>
          </a:xfrm>
          <a:prstGeom prst="rect">
            <a:avLst/>
          </a:prstGeom>
          <a:ln>
            <a:noFill/>
          </a:ln>
        </p:spPr>
      </p:pic>
      <p:pic>
        <p:nvPicPr>
          <p:cNvPr id="310" name="Содержимое 5"/>
          <p:cNvPicPr/>
          <p:nvPr/>
        </p:nvPicPr>
        <p:blipFill>
          <a:blip r:embed="rId2"/>
          <a:stretch/>
        </p:blipFill>
        <p:spPr>
          <a:xfrm>
            <a:off x="500034" y="4000504"/>
            <a:ext cx="934920" cy="895320"/>
          </a:xfrm>
          <a:prstGeom prst="rect">
            <a:avLst/>
          </a:prstGeom>
          <a:ln>
            <a:noFill/>
          </a:ln>
        </p:spPr>
      </p:pic>
      <p:sp>
        <p:nvSpPr>
          <p:cNvPr id="311" name="CustomShape 5"/>
          <p:cNvSpPr/>
          <p:nvPr/>
        </p:nvSpPr>
        <p:spPr>
          <a:xfrm>
            <a:off x="1428728" y="3929066"/>
            <a:ext cx="6983640" cy="15829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 окончании проверки документов, при создании избирательного фонда кандидатом ему выдается разрешение на открытие избирательного счета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>
            <a:off x="6660360" y="5661360"/>
            <a:ext cx="142920" cy="214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Times New Roman"/>
              </a:rPr>
              <a:t>Правовая основа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67640" y="1052640"/>
            <a:ext cx="8228520" cy="38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0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 </a:t>
            </a:r>
            <a:r>
              <a:rPr lang="ru-RU" sz="24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статьи 43 – 47, 47.2, 73 Избирательного кодекса  Свердловской области;</a:t>
            </a:r>
            <a:endParaRPr lang="ru-RU" sz="24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479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ru-RU" sz="24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 решения территориальной избирательной комиссии, организующей выборы: </a:t>
            </a:r>
            <a:endParaRPr lang="ru-RU" sz="2400" b="0" strike="noStrike" spc="-1" dirty="0">
              <a:latin typeface="Arial"/>
            </a:endParaRPr>
          </a:p>
          <a:p>
            <a:pPr marL="270000" algn="just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- о Порядке выдвижения и регистрации кандидатов на соответствующих </a:t>
            </a:r>
            <a:r>
              <a:rPr lang="ru-RU" sz="2400" b="1" strike="noStrike" spc="-1" dirty="0" smtClean="0">
                <a:solidFill>
                  <a:srgbClr val="003399"/>
                </a:solidFill>
                <a:latin typeface="Calibri"/>
                <a:ea typeface="Times New Roman"/>
              </a:rPr>
              <a:t>выборах ( Решение от 26.05.2022 № 7/42);</a:t>
            </a:r>
            <a:endParaRPr lang="ru-RU" sz="2400" b="0" strike="noStrike" spc="-1" dirty="0">
              <a:latin typeface="Arial"/>
            </a:endParaRPr>
          </a:p>
          <a:p>
            <a:pPr marL="270000" indent="-215640" algn="just">
              <a:lnSpc>
                <a:spcPct val="100000"/>
              </a:lnSpc>
              <a:spcBef>
                <a:spcPts val="479"/>
              </a:spcBef>
              <a:buClr>
                <a:srgbClr val="003399"/>
              </a:buClr>
              <a:buFont typeface="Arial"/>
              <a:buChar char="-"/>
            </a:pPr>
            <a:r>
              <a:rPr lang="ru-RU" sz="24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о Перечне и формах документов, представляемых избирательными объединениями и кандидатами в избирательные комиссии при проведении соответствующих </a:t>
            </a:r>
            <a:r>
              <a:rPr lang="ru-RU" sz="2400" b="1" strike="noStrike" spc="-1" dirty="0" smtClean="0">
                <a:solidFill>
                  <a:srgbClr val="003399"/>
                </a:solidFill>
                <a:latin typeface="Calibri"/>
                <a:ea typeface="Times New Roman"/>
              </a:rPr>
              <a:t>выборов ( Решение от 26.05.2022 № 7/42</a:t>
            </a:r>
            <a:r>
              <a:rPr lang="ru-RU" sz="2400" b="1" strike="noStrike" spc="-1" dirty="0" smtClean="0">
                <a:solidFill>
                  <a:srgbClr val="003399"/>
                </a:solidFill>
                <a:latin typeface="Calibri"/>
                <a:ea typeface="Times New Roman"/>
              </a:rPr>
              <a:t>);</a:t>
            </a:r>
            <a:endParaRPr lang="ru-RU" sz="2400" b="0" strike="noStrike" spc="-1" dirty="0">
              <a:latin typeface="Arial"/>
            </a:endParaRPr>
          </a:p>
          <a:p>
            <a:pPr marL="270000" indent="-215640" algn="just">
              <a:lnSpc>
                <a:spcPct val="100000"/>
              </a:lnSpc>
              <a:spcBef>
                <a:spcPts val="479"/>
              </a:spcBef>
              <a:buClr>
                <a:srgbClr val="003399"/>
              </a:buClr>
              <a:buFont typeface="Arial"/>
              <a:buChar char="-"/>
            </a:pPr>
            <a:r>
              <a:rPr lang="ru-RU" sz="24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 о Порядке реализации статуса кандидатов, зарегистрированных кандидатов, доверенных лиц, уполномоченных представителей, </a:t>
            </a:r>
            <a:r>
              <a:rPr lang="ru-RU" sz="2400" b="1" strike="noStrike" spc="-1" dirty="0" smtClean="0">
                <a:solidFill>
                  <a:srgbClr val="003399"/>
                </a:solidFill>
                <a:latin typeface="Calibri"/>
                <a:ea typeface="Times New Roman"/>
              </a:rPr>
              <a:t>наблюдателей ( Решение от 26.05.2022 № 7/42).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Picture 2"/>
          <p:cNvPicPr/>
          <p:nvPr/>
        </p:nvPicPr>
        <p:blipFill>
          <a:blip r:embed="rId2"/>
          <a:stretch/>
        </p:blipFill>
        <p:spPr>
          <a:xfrm>
            <a:off x="6804360" y="4581000"/>
            <a:ext cx="2159280" cy="143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2"/>
          <p:cNvSpPr/>
          <p:nvPr/>
        </p:nvSpPr>
        <p:spPr>
          <a:xfrm>
            <a:off x="899640" y="332640"/>
            <a:ext cx="3239280" cy="547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Разрешение на открытие счета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*номер документа присваивается согласно журнала исходящих документов;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*подписывается председателем ОИК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15" name="Содержимое 5"/>
          <p:cNvPicPr/>
          <p:nvPr/>
        </p:nvPicPr>
        <p:blipFill>
          <a:blip r:embed="rId2"/>
          <a:stretch/>
        </p:blipFill>
        <p:spPr>
          <a:xfrm>
            <a:off x="1979640" y="1412640"/>
            <a:ext cx="1004760" cy="962280"/>
          </a:xfrm>
          <a:prstGeom prst="rect">
            <a:avLst/>
          </a:prstGeom>
          <a:ln>
            <a:noFill/>
          </a:ln>
        </p:spPr>
      </p:pic>
      <p:pic>
        <p:nvPicPr>
          <p:cNvPr id="316" name="Picture 4"/>
          <p:cNvPicPr/>
          <p:nvPr/>
        </p:nvPicPr>
        <p:blipFill>
          <a:blip r:embed="rId3" cstate="print"/>
          <a:srcRect b="5659"/>
          <a:stretch/>
        </p:blipFill>
        <p:spPr>
          <a:xfrm>
            <a:off x="4212000" y="332640"/>
            <a:ext cx="4103280" cy="54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Представление документов </a:t>
            </a:r>
            <a:r>
              <a:t/>
            </a:r>
            <a:br/>
            <a:r>
              <a:rPr lang="ru-RU" sz="2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для выдвижения и регистрации одновременно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4"/>
          <p:cNvSpPr/>
          <p:nvPr/>
        </p:nvSpPr>
        <p:spPr>
          <a:xfrm>
            <a:off x="1000100" y="2857496"/>
            <a:ext cx="7819180" cy="2643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этих случаях кандидат одновременно с документами, необходимыми для выдвижения, дополнительно представляет в ОИК заявление об отказе от финансирования избирательной кампании;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Данное заявление отзыву нет подлежит!!!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ГАС Выборы вносится одна и та же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дата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подачи документов и на выдвижение и на регистрацию;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течении 10 дней ОИК принимает решение о регистрации/отказе в регистрации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21" name="CustomShape 5"/>
          <p:cNvSpPr/>
          <p:nvPr/>
        </p:nvSpPr>
        <p:spPr>
          <a:xfrm>
            <a:off x="467640" y="1500174"/>
            <a:ext cx="8352000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число избирателей в округе не превышает 5000 и для поддержки выдвижения кандидата не требуется сбор подписей, кандидат может отказаться от финансирования своей избирательной кампании (оформляется два Подтверждения)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22" name="Содержимое 5"/>
          <p:cNvPicPr/>
          <p:nvPr/>
        </p:nvPicPr>
        <p:blipFill>
          <a:blip r:embed="rId2"/>
          <a:stretch/>
        </p:blipFill>
        <p:spPr>
          <a:xfrm>
            <a:off x="395640" y="4221000"/>
            <a:ext cx="1004760" cy="9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"/>
          <p:cNvSpPr/>
          <p:nvPr/>
        </p:nvSpPr>
        <p:spPr>
          <a:xfrm>
            <a:off x="755640" y="476640"/>
            <a:ext cx="3095280" cy="5183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Заявление об отказе от финансирования избирательной кампании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*для кандидата без сбора подписей (до 5000 избирателей)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* в этом случае факт принятия заявления фиксируется в Подтверждении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25" name="Содержимое 5"/>
          <p:cNvPicPr/>
          <p:nvPr/>
        </p:nvPicPr>
        <p:blipFill>
          <a:blip r:embed="rId2"/>
          <a:stretch/>
        </p:blipFill>
        <p:spPr>
          <a:xfrm>
            <a:off x="1835640" y="1052640"/>
            <a:ext cx="1004760" cy="962280"/>
          </a:xfrm>
          <a:prstGeom prst="rect">
            <a:avLst/>
          </a:prstGeom>
          <a:ln>
            <a:noFill/>
          </a:ln>
        </p:spPr>
      </p:pic>
      <p:pic>
        <p:nvPicPr>
          <p:cNvPr id="326" name="Picture 3"/>
          <p:cNvPicPr/>
          <p:nvPr/>
        </p:nvPicPr>
        <p:blipFill>
          <a:blip r:embed="rId3" cstate="print"/>
          <a:srcRect t="5248" b="8389"/>
          <a:stretch/>
        </p:blipFill>
        <p:spPr>
          <a:xfrm>
            <a:off x="4068000" y="116640"/>
            <a:ext cx="4482360" cy="5471640"/>
          </a:xfrm>
          <a:prstGeom prst="rect">
            <a:avLst/>
          </a:prstGeom>
          <a:ln>
            <a:noFill/>
          </a:ln>
        </p:spPr>
      </p:pic>
      <p:pic>
        <p:nvPicPr>
          <p:cNvPr id="327" name="Picture 2"/>
          <p:cNvPicPr/>
          <p:nvPr/>
        </p:nvPicPr>
        <p:blipFill>
          <a:blip r:embed="rId4"/>
          <a:srcRect l="30090" t="51845" r="25924" b="9877"/>
          <a:stretch/>
        </p:blipFill>
        <p:spPr>
          <a:xfrm>
            <a:off x="4500000" y="3645000"/>
            <a:ext cx="4103280" cy="2231280"/>
          </a:xfrm>
          <a:prstGeom prst="rect">
            <a:avLst/>
          </a:prstGeom>
          <a:ln w="3240">
            <a:solidFill>
              <a:schemeClr val="tx1"/>
            </a:solidFill>
            <a:miter/>
          </a:ln>
        </p:spPr>
      </p:pic>
      <p:sp>
        <p:nvSpPr>
          <p:cNvPr id="328" name="CustomShape 3"/>
          <p:cNvSpPr/>
          <p:nvPr/>
        </p:nvSpPr>
        <p:spPr>
          <a:xfrm>
            <a:off x="3132000" y="4149000"/>
            <a:ext cx="358920" cy="14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500" b="1" strike="noStrike" spc="-1">
                <a:solidFill>
                  <a:srgbClr val="C00000"/>
                </a:solidFill>
                <a:latin typeface="Calibri"/>
                <a:ea typeface="DejaVu Sans"/>
              </a:rPr>
              <a:t>Статус кандидата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467640" y="1268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2000" algn="just">
              <a:lnSpc>
                <a:spcPct val="100000"/>
              </a:lnSpc>
              <a:spcBef>
                <a:spcPts val="601"/>
              </a:spcBef>
              <a:buClr>
                <a:srgbClr val="003399"/>
              </a:buClr>
              <a:buFont typeface="Arial"/>
              <a:buChar char="•"/>
            </a:pPr>
            <a:r>
              <a:rPr lang="ru-RU" sz="3000" b="1" strike="noStrike" spc="-1">
                <a:solidFill>
                  <a:srgbClr val="003399"/>
                </a:solidFill>
                <a:latin typeface="Calibri"/>
                <a:ea typeface="DejaVu Sans"/>
              </a:rPr>
              <a:t>кандидат, выдвинутый в порядке самовыдвижения, считается выдвинутым, приобретает права и обязанности кандидата, после поступления в ОИК заявления о согласии баллотироваться;</a:t>
            </a:r>
            <a:endParaRPr lang="ru-RU" sz="3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3399"/>
              </a:buClr>
              <a:buFont typeface="Arial"/>
              <a:buChar char="•"/>
            </a:pPr>
            <a:r>
              <a:rPr lang="ru-RU" sz="3000" b="1" strike="noStrike" spc="-1">
                <a:solidFill>
                  <a:srgbClr val="003399"/>
                </a:solidFill>
                <a:latin typeface="Calibri"/>
                <a:ea typeface="DejaVu Sans"/>
              </a:rPr>
              <a:t>кандидат, включенный в заверенный список кандидатов по одномандатным (многомандатным) избирательным округам, считается выдвинутым с момента               представления </a:t>
            </a:r>
            <a:r>
              <a:rPr lang="ru-RU" sz="30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им лично в ОИК                                </a:t>
            </a:r>
            <a:r>
              <a:rPr lang="ru-RU" sz="3000" b="1" strike="noStrike" spc="-1">
                <a:solidFill>
                  <a:srgbClr val="003399"/>
                </a:solidFill>
                <a:latin typeface="Calibri"/>
                <a:ea typeface="DejaVu Sans"/>
              </a:rPr>
              <a:t>пакета документов.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0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2"/>
          <p:cNvPicPr/>
          <p:nvPr/>
        </p:nvPicPr>
        <p:blipFill>
          <a:blip r:embed="rId2"/>
          <a:stretch/>
        </p:blipFill>
        <p:spPr>
          <a:xfrm>
            <a:off x="6429388" y="4786322"/>
            <a:ext cx="1943280" cy="129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"/>
          <p:cNvSpPr/>
          <p:nvPr/>
        </p:nvSpPr>
        <p:spPr>
          <a:xfrm>
            <a:off x="611640" y="476640"/>
            <a:ext cx="3095280" cy="5183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Контактная информация для связи ОИК с кандидатом может быть получена таким образом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*для кандидатов рекомендуется изготовить визитки ОИК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41" name="Содержимое 5"/>
          <p:cNvPicPr/>
          <p:nvPr/>
        </p:nvPicPr>
        <p:blipFill>
          <a:blip r:embed="rId2"/>
          <a:stretch/>
        </p:blipFill>
        <p:spPr>
          <a:xfrm>
            <a:off x="1619640" y="692640"/>
            <a:ext cx="1004760" cy="96228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2843640" y="3573000"/>
            <a:ext cx="430920" cy="14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3" name="Picture 3"/>
          <p:cNvPicPr/>
          <p:nvPr/>
        </p:nvPicPr>
        <p:blipFill>
          <a:blip r:embed="rId3"/>
          <a:srcRect t="3733" b="11605"/>
          <a:stretch/>
        </p:blipFill>
        <p:spPr>
          <a:xfrm>
            <a:off x="4140000" y="476640"/>
            <a:ext cx="4331880" cy="5183640"/>
          </a:xfrm>
          <a:prstGeom prst="rect">
            <a:avLst/>
          </a:prstGeom>
          <a:ln>
            <a:noFill/>
          </a:ln>
        </p:spPr>
      </p:pic>
      <p:pic>
        <p:nvPicPr>
          <p:cNvPr id="344" name="Picture 2"/>
          <p:cNvPicPr/>
          <p:nvPr/>
        </p:nvPicPr>
        <p:blipFill>
          <a:blip r:embed="rId4"/>
          <a:srcRect l="33269" t="29149" r="48497" b="59433"/>
          <a:stretch/>
        </p:blipFill>
        <p:spPr>
          <a:xfrm>
            <a:off x="1403640" y="4581000"/>
            <a:ext cx="1655280" cy="646920"/>
          </a:xfrm>
          <a:prstGeom prst="rect">
            <a:avLst/>
          </a:prstGeom>
          <a:ln w="6480">
            <a:solidFill>
              <a:schemeClr val="tx1"/>
            </a:solidFill>
            <a:miter/>
          </a:ln>
        </p:spPr>
      </p:pic>
      <p:sp>
        <p:nvSpPr>
          <p:cNvPr id="345" name="CustomShape 4"/>
          <p:cNvSpPr/>
          <p:nvPr/>
        </p:nvSpPr>
        <p:spPr>
          <a:xfrm>
            <a:off x="4428000" y="3789000"/>
            <a:ext cx="424728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3399"/>
                </a:solidFill>
                <a:latin typeface="Calibri"/>
                <a:ea typeface="DejaVu Sans"/>
              </a:rPr>
              <a:t>ОИК информирует кандидата</a:t>
            </a:r>
            <a:r>
              <a:t/>
            </a:r>
            <a:br/>
            <a:r>
              <a:rPr lang="ru-RU" sz="1800" b="1" strike="noStrike" spc="-1">
                <a:solidFill>
                  <a:srgbClr val="003399"/>
                </a:solidFill>
                <a:latin typeface="Calibri"/>
                <a:ea typeface="DejaVu Sans"/>
              </a:rPr>
              <a:t>об избирательных действиях</a:t>
            </a:r>
            <a:r>
              <a:t/>
            </a:r>
            <a:br/>
            <a:r>
              <a:rPr lang="ru-RU" sz="1800" b="1" strike="noStrike" spc="-1">
                <a:solidFill>
                  <a:srgbClr val="003399"/>
                </a:solidFill>
                <a:latin typeface="Calibri"/>
                <a:ea typeface="DejaVu Sans"/>
              </a:rPr>
              <a:t>в соответствии с законодательством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11640" y="548640"/>
            <a:ext cx="3311280" cy="511164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18.00 часов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22 июля 2022 года заканчивается прием документов на выдвижение кандидатов</a:t>
            </a:r>
            <a:r>
              <a:t/>
            </a:r>
            <a:br/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*рекомендуется составить акт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8" name="Содержимое 5"/>
          <p:cNvPicPr/>
          <p:nvPr/>
        </p:nvPicPr>
        <p:blipFill>
          <a:blip r:embed="rId2"/>
          <a:stretch/>
        </p:blipFill>
        <p:spPr>
          <a:xfrm>
            <a:off x="1763640" y="980640"/>
            <a:ext cx="1004760" cy="962280"/>
          </a:xfrm>
          <a:prstGeom prst="rect">
            <a:avLst/>
          </a:prstGeom>
          <a:ln>
            <a:noFill/>
          </a:ln>
        </p:spPr>
      </p:pic>
      <p:sp>
        <p:nvSpPr>
          <p:cNvPr id="349" name="CustomShape 3"/>
          <p:cNvSpPr/>
          <p:nvPr/>
        </p:nvSpPr>
        <p:spPr>
          <a:xfrm>
            <a:off x="3492000" y="4149000"/>
            <a:ext cx="358920" cy="14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0" name="Picture 3"/>
          <p:cNvPicPr/>
          <p:nvPr/>
        </p:nvPicPr>
        <p:blipFill>
          <a:blip r:embed="rId3"/>
          <a:srcRect t="2411" b="14458"/>
          <a:stretch/>
        </p:blipFill>
        <p:spPr>
          <a:xfrm>
            <a:off x="4212000" y="332640"/>
            <a:ext cx="4719240" cy="554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457200" y="714356"/>
            <a:ext cx="4015800" cy="4867444"/>
          </a:xfrm>
          <a:prstGeom prst="rect">
            <a:avLst/>
          </a:prstGeom>
          <a:solidFill>
            <a:srgbClr val="FEDCC2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normAutofit fontScale="47500" lnSpcReduction="20000"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Calibri" pitchFamily="32" charset="0"/>
              </a:rPr>
              <a:t>Кандидаты, выдвинуты «парламентскими» избирательными объединениями – </a:t>
            </a:r>
            <a:br>
              <a:rPr lang="ru-RU" sz="38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3800" b="1" dirty="0">
                <a:solidFill>
                  <a:srgbClr val="000000"/>
                </a:solidFill>
                <a:latin typeface="Calibri" pitchFamily="32" charset="0"/>
              </a:rPr>
              <a:t>для регистрации сбор подписей избирателей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Calibri" pitchFamily="32" charset="0"/>
              </a:rPr>
              <a:t>не нужен: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500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dirty="0">
                <a:solidFill>
                  <a:srgbClr val="000000"/>
                </a:solidFill>
                <a:latin typeface="Calibri" pitchFamily="32" charset="0"/>
              </a:rPr>
              <a:t>Первый финансовый отчет по форме № 14, </a:t>
            </a:r>
            <a:br>
              <a:rPr lang="ru-RU" sz="2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900" dirty="0">
                <a:solidFill>
                  <a:srgbClr val="000000"/>
                </a:solidFill>
                <a:latin typeface="Calibri" pitchFamily="32" charset="0"/>
              </a:rPr>
              <a:t>к которому прилагается справка (выписка) Сбербанка об остатке средств на счете кандидата.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5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dirty="0">
                <a:solidFill>
                  <a:srgbClr val="000000"/>
                </a:solidFill>
                <a:latin typeface="Calibri" pitchFamily="32" charset="0"/>
              </a:rPr>
              <a:t>Сведения об изменениях в данных о кандидате, ранее  представленных для уведомления о его выдвижении (форма утверждается решением ТИК).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4674240" y="714356"/>
            <a:ext cx="4015800" cy="4867444"/>
          </a:xfrm>
          <a:prstGeom prst="rect">
            <a:avLst/>
          </a:prstGeom>
          <a:solidFill>
            <a:srgbClr val="FEDCC2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normAutofit fontScale="85000" lnSpcReduction="20000"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itchFamily="32" charset="0"/>
              </a:rPr>
              <a:t>Кандидаты, выдвинуты в порядке самовыдвижения и «непарламентскими» избирательными объединениями – </a:t>
            </a:r>
            <a:br>
              <a:rPr lang="ru-RU" sz="20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000" b="1" dirty="0">
                <a:solidFill>
                  <a:srgbClr val="000000"/>
                </a:solidFill>
                <a:latin typeface="Calibri" pitchFamily="32" charset="0"/>
              </a:rPr>
              <a:t>для регистрации сбор подписей нужен: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Aft>
                <a:spcPts val="300"/>
              </a:spcAft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Подписные листы, заверенные кандидатом, сброшюрованные, пронумерованные.</a:t>
            </a:r>
          </a:p>
          <a:p>
            <a:pPr>
              <a:spcAft>
                <a:spcPts val="300"/>
              </a:spcAft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Протокол об итогах сбора подписей избирателей (форма утверждается решением ТИК).</a:t>
            </a:r>
          </a:p>
          <a:p>
            <a:pPr>
              <a:spcAft>
                <a:spcPts val="300"/>
              </a:spcAft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Первый финансовый отчет по форме № 14, </a:t>
            </a:r>
            <a:br>
              <a:rPr lang="ru-RU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к которому прилагается справка (выписка) Сбербанка об остатке средств на счете кандидата.</a:t>
            </a:r>
          </a:p>
          <a:p>
            <a:pPr>
              <a:spcAft>
                <a:spcPts val="300"/>
              </a:spcAft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Копия документа об оплате изготовления подписных листов.</a:t>
            </a:r>
          </a:p>
          <a:p>
            <a:pPr>
              <a:spcAft>
                <a:spcPts val="300"/>
              </a:spcAft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Сведения об изменениях в данных о кандидате, ранее  представленных для уведомления о его выдвижении (форма утверждается решением ТИК).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428596" y="428604"/>
            <a:ext cx="1435100" cy="1527175"/>
            <a:chOff x="615" y="466"/>
            <a:chExt cx="904" cy="962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5" y="466"/>
              <a:ext cx="904" cy="96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12" y="557"/>
              <a:ext cx="709" cy="739"/>
            </a:xfrm>
            <a:prstGeom prst="ellipse">
              <a:avLst/>
            </a:prstGeom>
            <a:noFill/>
            <a:ln w="19080" cap="sq">
              <a:solidFill>
                <a:srgbClr val="457CA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286000" y="57148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404040"/>
                </a:solidFill>
              </a:rPr>
              <a:t>ОИК осуществляет прием документов </a:t>
            </a:r>
            <a:br>
              <a:rPr lang="ru-RU" b="1" dirty="0" smtClean="0">
                <a:solidFill>
                  <a:srgbClr val="404040"/>
                </a:solidFill>
              </a:rPr>
            </a:br>
            <a:r>
              <a:rPr lang="ru-RU" b="1" dirty="0" smtClean="0">
                <a:solidFill>
                  <a:srgbClr val="404040"/>
                </a:solidFill>
              </a:rPr>
              <a:t>для регистрации кандидатов, в том числе подписных </a:t>
            </a:r>
            <a:r>
              <a:rPr lang="ru-RU" b="1" dirty="0" err="1" smtClean="0">
                <a:solidFill>
                  <a:srgbClr val="404040"/>
                </a:solidFill>
              </a:rPr>
              <a:t>листов,не</a:t>
            </a:r>
            <a:r>
              <a:rPr lang="ru-RU" b="1" dirty="0" smtClean="0">
                <a:solidFill>
                  <a:srgbClr val="404040"/>
                </a:solidFill>
              </a:rPr>
              <a:t> ранее дня выдвижения кандидата </a:t>
            </a:r>
            <a:br>
              <a:rPr lang="ru-RU" b="1" dirty="0" smtClean="0">
                <a:solidFill>
                  <a:srgbClr val="404040"/>
                </a:solidFill>
              </a:rPr>
            </a:br>
            <a:r>
              <a:rPr lang="ru-RU" b="1" dirty="0" smtClean="0">
                <a:solidFill>
                  <a:srgbClr val="404040"/>
                </a:solidFill>
              </a:rPr>
              <a:t>и до </a:t>
            </a:r>
            <a:r>
              <a:rPr lang="ru-RU" b="1" dirty="0" smtClean="0">
                <a:solidFill>
                  <a:srgbClr val="C00000"/>
                </a:solidFill>
              </a:rPr>
              <a:t>18 часов </a:t>
            </a:r>
            <a:r>
              <a:rPr lang="ru-RU" b="1" dirty="0" smtClean="0">
                <a:solidFill>
                  <a:srgbClr val="404040"/>
                </a:solidFill>
              </a:rPr>
              <a:t>по местному времени </a:t>
            </a:r>
            <a:r>
              <a:rPr lang="ru-RU" b="1" dirty="0" smtClean="0">
                <a:solidFill>
                  <a:srgbClr val="C00000"/>
                </a:solidFill>
              </a:rPr>
              <a:t>27 июля </a:t>
            </a:r>
            <a:r>
              <a:rPr lang="ru-RU" b="1" dirty="0" smtClean="0">
                <a:solidFill>
                  <a:srgbClr val="404040"/>
                </a:solidFill>
              </a:rPr>
              <a:t>2022 года </a:t>
            </a:r>
            <a:endParaRPr lang="ru-RU" b="1" dirty="0">
              <a:solidFill>
                <a:srgbClr val="404040"/>
              </a:solidFill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1657350" cy="1700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357422" y="228599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Кандидат представляет документы для регистрации </a:t>
            </a:r>
            <a:r>
              <a:rPr lang="ru-RU" b="1" dirty="0" smtClean="0">
                <a:solidFill>
                  <a:srgbClr val="000000"/>
                </a:solidFill>
              </a:rPr>
              <a:t>лично</a:t>
            </a:r>
            <a:endParaRPr lang="ru-RU" dirty="0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1428761" cy="13398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286000" y="3143248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После приема документов кандидату выдается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Подтверждение</a:t>
            </a:r>
            <a:r>
              <a:rPr lang="ru-RU" dirty="0" smtClean="0">
                <a:solidFill>
                  <a:srgbClr val="000000"/>
                </a:solidFill>
              </a:rPr>
              <a:t> получения документов для регистрации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643446"/>
            <a:ext cx="982663" cy="901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2285984" y="4429132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Не позднее чем на </a:t>
            </a:r>
            <a:r>
              <a:rPr lang="ru-RU" b="1" dirty="0" smtClean="0">
                <a:solidFill>
                  <a:srgbClr val="C00000"/>
                </a:solidFill>
              </a:rPr>
              <a:t>10-й день </a:t>
            </a:r>
            <a:r>
              <a:rPr lang="ru-RU" dirty="0" smtClean="0">
                <a:solidFill>
                  <a:srgbClr val="000000"/>
                </a:solidFill>
              </a:rPr>
              <a:t>со дня приема документов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для регистрации кандидата ОИК принимает решение о регистрации либо отказе в регистрации кандидата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8520" cy="15001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СПАСИБО ЗА ВНИМАНИЕ!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67640" y="54864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000" b="1" strike="noStrike" spc="-1">
                <a:solidFill>
                  <a:srgbClr val="C00000"/>
                </a:solidFill>
                <a:latin typeface="Calibri"/>
                <a:ea typeface="Times New Roman"/>
              </a:rPr>
              <a:t>Сроки начала и окончания </a:t>
            </a:r>
            <a:r>
              <a:t/>
            </a:r>
            <a:br/>
            <a:r>
              <a:rPr lang="ru-RU" sz="3000" b="1" strike="noStrike" spc="-1">
                <a:solidFill>
                  <a:srgbClr val="C00000"/>
                </a:solidFill>
                <a:latin typeface="Calibri"/>
                <a:ea typeface="Times New Roman"/>
              </a:rPr>
              <a:t>выдвижения кандидатов 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67640" y="1412640"/>
            <a:ext cx="8063640" cy="35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20000"/>
              </a:lnSpc>
            </a:pPr>
            <a:endParaRPr lang="ru-RU" sz="1800" b="0" strike="noStrike" spc="-1" dirty="0">
              <a:latin typeface="Arial"/>
            </a:endParaRPr>
          </a:p>
          <a:p>
            <a:pPr marL="216000" indent="324000" algn="ctr">
              <a:lnSpc>
                <a:spcPct val="12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7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Выдвижение кандидатов начинается со дня, следующего за днем опубликования решения о назначении выборов – </a:t>
            </a:r>
            <a:r>
              <a:rPr lang="ru-RU" sz="2700" b="1" strike="noStrike" spc="-1" dirty="0" smtClean="0">
                <a:solidFill>
                  <a:srgbClr val="C00000"/>
                </a:solidFill>
                <a:latin typeface="Calibri"/>
                <a:ea typeface="Times New Roman"/>
              </a:rPr>
              <a:t>24 </a:t>
            </a:r>
            <a:r>
              <a:rPr lang="ru-RU" sz="2700" b="1" strike="noStrike" spc="-1" dirty="0">
                <a:solidFill>
                  <a:srgbClr val="C00000"/>
                </a:solidFill>
                <a:latin typeface="Calibri"/>
                <a:ea typeface="Times New Roman"/>
              </a:rPr>
              <a:t>июня 2022 года</a:t>
            </a:r>
            <a:r>
              <a:rPr lang="ru-RU" sz="27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;</a:t>
            </a:r>
            <a:endParaRPr lang="ru-RU" sz="27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endParaRPr lang="ru-RU" sz="2700" b="0" strike="noStrike" spc="-1" dirty="0">
              <a:latin typeface="Arial"/>
            </a:endParaRPr>
          </a:p>
          <a:p>
            <a:pPr marL="216000" indent="324000" algn="ctr">
              <a:lnSpc>
                <a:spcPct val="12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700" b="1" strike="noStrike" spc="-1" dirty="0">
                <a:solidFill>
                  <a:srgbClr val="003399"/>
                </a:solidFill>
                <a:latin typeface="Calibri"/>
                <a:ea typeface="Times New Roman"/>
              </a:rPr>
              <a:t>Завершается за 50 дней до дня голосования – </a:t>
            </a:r>
            <a:endParaRPr lang="ru-RU" sz="27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ru-RU" sz="2700" b="1" strike="noStrike" spc="-1" dirty="0">
                <a:solidFill>
                  <a:srgbClr val="C00000"/>
                </a:solidFill>
                <a:latin typeface="Calibri"/>
                <a:ea typeface="Times New Roman"/>
              </a:rPr>
              <a:t>18.00 часов 22 июля 2022 года</a:t>
            </a:r>
            <a:endParaRPr lang="ru-RU" sz="2700" b="0" strike="noStrike" spc="-1" dirty="0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2"/>
          <p:cNvPicPr/>
          <p:nvPr/>
        </p:nvPicPr>
        <p:blipFill>
          <a:blip r:embed="rId2"/>
          <a:stretch/>
        </p:blipFill>
        <p:spPr>
          <a:xfrm>
            <a:off x="7164360" y="4720320"/>
            <a:ext cx="1727280" cy="126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95640" y="548640"/>
            <a:ext cx="8228520" cy="47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Выдвижение</a:t>
            </a:r>
            <a:r>
              <a:rPr lang="ru-RU" sz="3200" b="0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 кандидатов по одномандатным (</a:t>
            </a:r>
            <a:r>
              <a:rPr lang="ru-RU" sz="3200" b="0" strike="noStrike" spc="-1" dirty="0" err="1">
                <a:solidFill>
                  <a:srgbClr val="003399"/>
                </a:solidFill>
                <a:latin typeface="Calibri"/>
                <a:ea typeface="DejaVu Sans"/>
              </a:rPr>
              <a:t>многомандатным</a:t>
            </a:r>
            <a:r>
              <a:rPr lang="ru-RU" sz="3200" b="0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) избирательным округам на выборах депутатов представительных органов муниципальных образований </a:t>
            </a:r>
            <a:r>
              <a:rPr lang="ru-RU" sz="3200" b="1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осуществляется</a:t>
            </a:r>
            <a:r>
              <a:rPr lang="ru-RU" sz="3200" b="0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:</a:t>
            </a: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lang="ru-RU" sz="3200" b="0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		</a:t>
            </a:r>
            <a:r>
              <a:rPr lang="ru-RU" sz="3200" b="1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избирательными объединениями </a:t>
            </a:r>
            <a:r>
              <a:rPr lang="ru-RU" sz="3200" b="0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на съезде (конференции, общем собрании членов) партии;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sz="3200" b="0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		в порядке </a:t>
            </a:r>
            <a:r>
              <a:rPr lang="ru-RU" sz="3200" b="1" strike="noStrike" spc="-1" dirty="0">
                <a:solidFill>
                  <a:srgbClr val="003399"/>
                </a:solidFill>
                <a:latin typeface="Calibri"/>
                <a:ea typeface="DejaVu Sans"/>
              </a:rPr>
              <a:t>самовыдвижения.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Рисунок 4"/>
          <p:cNvPicPr/>
          <p:nvPr/>
        </p:nvPicPr>
        <p:blipFill>
          <a:blip r:embed="rId2"/>
          <a:stretch/>
        </p:blipFill>
        <p:spPr>
          <a:xfrm>
            <a:off x="1043640" y="2637000"/>
            <a:ext cx="1004760" cy="9622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5"/>
          <p:cNvPicPr/>
          <p:nvPr/>
        </p:nvPicPr>
        <p:blipFill>
          <a:blip r:embed="rId3"/>
          <a:stretch/>
        </p:blipFill>
        <p:spPr>
          <a:xfrm>
            <a:off x="1115640" y="4221000"/>
            <a:ext cx="934920" cy="8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755640" y="476640"/>
            <a:ext cx="7703640" cy="17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Times New Roman"/>
              </a:rPr>
              <a:t>Общие требования</a:t>
            </a:r>
            <a:r>
              <a:t/>
            </a:r>
            <a:br/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Times New Roman"/>
              </a:rPr>
              <a:t>к кандидату в депутаты представительного органа муниципального образования: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899640" y="2205000"/>
            <a:ext cx="7487640" cy="26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800" b="0" strike="noStrike" spc="-1">
                <a:solidFill>
                  <a:srgbClr val="003399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003399"/>
                </a:solidFill>
                <a:latin typeface="Calibri"/>
                <a:ea typeface="DejaVu Sans"/>
              </a:rPr>
              <a:t>наличие гражданства Российской Федерации;</a:t>
            </a:r>
            <a:endParaRPr lang="ru-RU" sz="28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достижение возраста 18 лет на день голосования;</a:t>
            </a:r>
            <a:endParaRPr lang="ru-RU" sz="28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отсутствие ограничений пассивного избирательного права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Times New Roman"/>
              </a:rPr>
              <a:t>Заявление о согласии баллотироваться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57200" y="1600200"/>
            <a:ext cx="822852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marL="216000" indent="-215640" algn="just">
              <a:lnSpc>
                <a:spcPct val="11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32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может быть оформлено как в машиночитаемом виде, так и рукописным способом (в случае оформления заявления машиночитаемым способом, дополнительное заполнение «в ручную» не допускается);</a:t>
            </a:r>
            <a:endParaRPr lang="ru-RU" sz="3200" b="0" strike="noStrike" spc="-1">
              <a:latin typeface="Arial"/>
            </a:endParaRPr>
          </a:p>
          <a:p>
            <a:pPr marL="216000" indent="-215640" algn="just">
              <a:lnSpc>
                <a:spcPct val="11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3200" b="1" strike="noStrike" spc="-1">
                <a:solidFill>
                  <a:srgbClr val="003399"/>
                </a:solidFill>
                <a:latin typeface="Calibri"/>
                <a:ea typeface="DejaVu Sans"/>
              </a:rPr>
              <a:t> подпись, фамилия, имя, отчество и дата в заявлении указываются кандидатом собственноручно.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4" name="Picture 2"/>
          <p:cNvPicPr/>
          <p:nvPr/>
        </p:nvPicPr>
        <p:blipFill>
          <a:blip r:embed="rId2"/>
          <a:srcRect t="5755" b="2170"/>
          <a:stretch/>
        </p:blipFill>
        <p:spPr>
          <a:xfrm>
            <a:off x="4356000" y="260640"/>
            <a:ext cx="4424760" cy="5759640"/>
          </a:xfrm>
          <a:prstGeom prst="rect">
            <a:avLst/>
          </a:prstGeom>
          <a:ln>
            <a:noFill/>
          </a:ln>
        </p:spPr>
      </p:pic>
      <p:sp>
        <p:nvSpPr>
          <p:cNvPr id="235" name="CustomShape 2"/>
          <p:cNvSpPr/>
          <p:nvPr/>
        </p:nvSpPr>
        <p:spPr>
          <a:xfrm>
            <a:off x="899640" y="332640"/>
            <a:ext cx="3239280" cy="5399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контроль указания номера округа (в шапке заявления 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первом абзаце);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сведения о дате и месте рождения, паспортные данные заполняются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соответствии с паспортом;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при отсутствии регистрации по месту жительства указывается - «не имеет» </a:t>
            </a:r>
            <a:r>
              <a:t/>
            </a:r>
            <a:br/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адрес регистрации по месту временного пребывания в заявлении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НЕ УКАЗЫВАЕТСЯ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lang="ru-RU" sz="18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36" name="Содержимое 5"/>
          <p:cNvPicPr/>
          <p:nvPr/>
        </p:nvPicPr>
        <p:blipFill>
          <a:blip r:embed="rId3"/>
          <a:stretch/>
        </p:blipFill>
        <p:spPr>
          <a:xfrm>
            <a:off x="2051640" y="188640"/>
            <a:ext cx="1004760" cy="9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395640" y="548640"/>
            <a:ext cx="4319280" cy="1799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1440" indent="1116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отсутствии у кандидата профессионального, образования – допускается указать «нет», «отсутствует»;</a:t>
            </a:r>
            <a:endParaRPr lang="ru-RU" sz="1600" b="0" strike="noStrike" spc="-1">
              <a:latin typeface="Arial"/>
            </a:endParaRPr>
          </a:p>
          <a:p>
            <a:pPr marL="1440" indent="111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наличии у кандидата более одного профессионального образования, рекомендуем указать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наиболее значимое для него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39" name="Содержимое 5"/>
          <p:cNvPicPr/>
          <p:nvPr/>
        </p:nvPicPr>
        <p:blipFill>
          <a:blip r:embed="rId2"/>
          <a:stretch/>
        </p:blipFill>
        <p:spPr>
          <a:xfrm>
            <a:off x="179640" y="332640"/>
            <a:ext cx="1004760" cy="962280"/>
          </a:xfrm>
          <a:prstGeom prst="rect">
            <a:avLst/>
          </a:prstGeom>
          <a:ln>
            <a:noFill/>
          </a:ln>
        </p:spPr>
      </p:pic>
      <p:sp>
        <p:nvSpPr>
          <p:cNvPr id="240" name="CustomShape 3"/>
          <p:cNvSpPr/>
          <p:nvPr/>
        </p:nvSpPr>
        <p:spPr>
          <a:xfrm>
            <a:off x="323640" y="4077000"/>
            <a:ext cx="4391280" cy="934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место работы, должность, род занятий указываются в соответствии с подтверждающим документом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323640" y="5085360"/>
            <a:ext cx="4391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343080" indent="-342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отсутствии статуса депутата, судимости, членства в партии – рекомендуем поставить прочерк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42" name="Picture 2"/>
          <p:cNvPicPr/>
          <p:nvPr/>
        </p:nvPicPr>
        <p:blipFill>
          <a:blip r:embed="rId3" cstate="print"/>
          <a:srcRect l="8993" b="12162"/>
          <a:stretch/>
        </p:blipFill>
        <p:spPr>
          <a:xfrm>
            <a:off x="5004000" y="548640"/>
            <a:ext cx="3852360" cy="525564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9"/>
          <p:cNvPicPr/>
          <p:nvPr/>
        </p:nvPicPr>
        <p:blipFill>
          <a:blip r:embed="rId4"/>
          <a:stretch/>
        </p:blipFill>
        <p:spPr>
          <a:xfrm>
            <a:off x="467640" y="3429000"/>
            <a:ext cx="1582920" cy="601200"/>
          </a:xfrm>
          <a:prstGeom prst="rect">
            <a:avLst/>
          </a:prstGeom>
          <a:ln>
            <a:noFill/>
          </a:ln>
        </p:spPr>
      </p:pic>
      <p:pic>
        <p:nvPicPr>
          <p:cNvPr id="244" name="Рисунок 10"/>
          <p:cNvPicPr/>
          <p:nvPr/>
        </p:nvPicPr>
        <p:blipFill>
          <a:blip r:embed="rId5"/>
          <a:stretch/>
        </p:blipFill>
        <p:spPr>
          <a:xfrm>
            <a:off x="2123640" y="3573000"/>
            <a:ext cx="2591280" cy="462240"/>
          </a:xfrm>
          <a:prstGeom prst="rect">
            <a:avLst/>
          </a:prstGeom>
          <a:ln>
            <a:noFill/>
          </a:ln>
        </p:spPr>
      </p:pic>
      <p:sp>
        <p:nvSpPr>
          <p:cNvPr id="245" name="CustomShape 5"/>
          <p:cNvSpPr/>
          <p:nvPr/>
        </p:nvSpPr>
        <p:spPr>
          <a:xfrm>
            <a:off x="971640" y="2349000"/>
            <a:ext cx="32392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Обратить внимание</a:t>
            </a:r>
            <a:r>
              <a:t/>
            </a:r>
            <a:br/>
            <a:r>
              <a:rPr lang="ru-RU" sz="1600" b="1" strike="noStrike" spc="-1">
                <a:solidFill>
                  <a:srgbClr val="C00000"/>
                </a:solidFill>
                <a:latin typeface="Calibri"/>
                <a:ea typeface="DejaVu Sans"/>
              </a:rPr>
              <a:t>Реквизиты документа об образовании: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6" name="CustomShape 6"/>
          <p:cNvSpPr/>
          <p:nvPr/>
        </p:nvSpPr>
        <p:spPr>
          <a:xfrm flipH="1">
            <a:off x="1690200" y="3141000"/>
            <a:ext cx="502920" cy="64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7"/>
          <p:cNvSpPr/>
          <p:nvPr/>
        </p:nvSpPr>
        <p:spPr>
          <a:xfrm rot="16200000" flipH="1">
            <a:off x="3500640" y="3060720"/>
            <a:ext cx="494640" cy="65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8"/>
          <p:cNvSpPr/>
          <p:nvPr/>
        </p:nvSpPr>
        <p:spPr>
          <a:xfrm>
            <a:off x="1115640" y="3069000"/>
            <a:ext cx="86292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номер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9" name="CustomShape 9"/>
          <p:cNvSpPr/>
          <p:nvPr/>
        </p:nvSpPr>
        <p:spPr>
          <a:xfrm>
            <a:off x="3996000" y="3213000"/>
            <a:ext cx="71892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дата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6764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C00000"/>
                </a:solidFill>
                <a:latin typeface="Calibri"/>
                <a:ea typeface="DejaVu Sans"/>
              </a:rPr>
              <a:t>Пример заполнения заявления кандидата, </a:t>
            </a:r>
            <a:r>
              <a:t/>
            </a:r>
            <a:br/>
            <a:r>
              <a:rPr lang="ru-RU" sz="2700" b="1" strike="noStrike" spc="-1">
                <a:solidFill>
                  <a:srgbClr val="C00000"/>
                </a:solidFill>
                <a:latin typeface="Calibri"/>
                <a:ea typeface="DejaVu Sans"/>
              </a:rPr>
              <a:t>выдвинутого избирательным объединением (машиночитаемый вид)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2" name="Picture 2"/>
          <p:cNvPicPr/>
          <p:nvPr/>
        </p:nvPicPr>
        <p:blipFill>
          <a:blip r:embed="rId2"/>
          <a:srcRect t="3815" b="11860"/>
          <a:stretch/>
        </p:blipFill>
        <p:spPr>
          <a:xfrm>
            <a:off x="4941360" y="1268640"/>
            <a:ext cx="3878280" cy="462276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899640" y="3285000"/>
            <a:ext cx="3599280" cy="394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Место подачи - ТИК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54" name="Содержимое 5"/>
          <p:cNvPicPr/>
          <p:nvPr/>
        </p:nvPicPr>
        <p:blipFill>
          <a:blip r:embed="rId3"/>
          <a:stretch/>
        </p:blipFill>
        <p:spPr>
          <a:xfrm>
            <a:off x="827640" y="3141000"/>
            <a:ext cx="790920" cy="7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практическое занятие Мобильный избиратель 2022</Template>
  <TotalTime>4430</TotalTime>
  <Words>1122</Words>
  <Application>LibreOffice/6.0.7.3$Linux_X86_64 LibreOffice_project/00m0$Build-3</Application>
  <PresentationFormat>Экран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 «Мобильный избиратель»</dc:title>
  <dc:creator>Барац Светлана Вячеславовна</dc:creator>
  <cp:lastModifiedBy>ИКСО</cp:lastModifiedBy>
  <cp:revision>394</cp:revision>
  <dcterms:created xsi:type="dcterms:W3CDTF">2022-03-28T08:04:17Z</dcterms:created>
  <dcterms:modified xsi:type="dcterms:W3CDTF">2022-06-28T03:53:37Z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