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1.jpeg" ContentType="image/jpeg"/>
  <Override PartName="/ppt/media/image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jpeg" ContentType="image/jpeg"/>
  <Override PartName="/ppt/media/image19.jpeg" ContentType="image/jpeg"/>
  <Override PartName="/ppt/media/image20.png" ContentType="image/png"/>
  <Override PartName="/ppt/media/image21.png" ContentType="image/png"/>
  <Override PartName="/ppt/media/image22.jpeg" ContentType="image/jpeg"/>
  <Override PartName="/ppt/media/image23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gif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508720" y="3213000"/>
            <a:ext cx="1941480" cy="36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Неправильно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714320" y="142920"/>
            <a:ext cx="6711840" cy="243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 со списками избирателей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Работа над ошибками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16" name="Picture 13" descr=""/>
          <p:cNvPicPr/>
          <p:nvPr/>
        </p:nvPicPr>
        <p:blipFill>
          <a:blip r:embed="rId1"/>
          <a:stretch/>
        </p:blipFill>
        <p:spPr>
          <a:xfrm>
            <a:off x="2786040" y="4357800"/>
            <a:ext cx="3957480" cy="1015920"/>
          </a:xfrm>
          <a:prstGeom prst="rect">
            <a:avLst/>
          </a:prstGeom>
          <a:ln>
            <a:noFill/>
          </a:ln>
        </p:spPr>
      </p:pic>
      <p:pic>
        <p:nvPicPr>
          <p:cNvPr id="117" name="Picture 15" descr=""/>
          <p:cNvPicPr/>
          <p:nvPr/>
        </p:nvPicPr>
        <p:blipFill>
          <a:blip r:embed="rId2"/>
          <a:stretch/>
        </p:blipFill>
        <p:spPr>
          <a:xfrm>
            <a:off x="3286080" y="2071800"/>
            <a:ext cx="3068640" cy="2291400"/>
          </a:xfrm>
          <a:prstGeom prst="rect">
            <a:avLst/>
          </a:prstGeom>
          <a:ln>
            <a:noFill/>
          </a:ln>
        </p:spPr>
      </p:pic>
      <p:sp>
        <p:nvSpPr>
          <p:cNvPr id="118" name="CustomShape 3"/>
          <p:cNvSpPr/>
          <p:nvPr/>
        </p:nvSpPr>
        <p:spPr>
          <a:xfrm>
            <a:off x="1780560" y="5328000"/>
            <a:ext cx="6640560" cy="361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3" descr=""/>
          <p:cNvPicPr/>
          <p:nvPr/>
        </p:nvPicPr>
        <p:blipFill>
          <a:blip r:embed="rId1"/>
          <a:srcRect l="15794" t="5607" r="13301" b="2366"/>
          <a:stretch/>
        </p:blipFill>
        <p:spPr>
          <a:xfrm>
            <a:off x="91440" y="248400"/>
            <a:ext cx="8853840" cy="622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При обнаружении ошибки или неточности в персональных данных избирателя, при изменении персональных данных избиратель исключается из списка избирателей в соответствии с пунктом 2.3.20 Инструкции и включается в список избирателей дополнительно с продолжением нумерации строк.  </a:t>
            </a:r>
            <a:endParaRPr b="0" lang="ru-RU" sz="32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Изменились данные избирателя. Включен дополнительно по № ___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2" descr=""/>
          <p:cNvPicPr/>
          <p:nvPr/>
        </p:nvPicPr>
        <p:blipFill>
          <a:blip r:embed="rId1"/>
          <a:srcRect l="16572" t="5735" r="13524" b="3012"/>
          <a:stretch/>
        </p:blipFill>
        <p:spPr>
          <a:xfrm>
            <a:off x="61920" y="209160"/>
            <a:ext cx="8866800" cy="626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9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2.3.10. Уточнение списка избирателей в связи с подачей заявления избирателя о включении в список избирателей по месту нахождения или по месту временного пребывания, а также заявления для участия в дистанционном электронном голосовании осуществляется на основании: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c0504d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c0504d"/>
                </a:solidFill>
                <a:latin typeface="Calibri"/>
                <a:ea typeface="DejaVu Sans"/>
              </a:rPr>
              <a:t>Реестра избирателей, подлежащих исключению из списка избирателей по месту жительства (в том числе в связи с подачей заявления для участия в дистанционном электронном голосовании);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сведений об избирателях, подавших заявления о включении в список избирателей по месту нахождения, указанных в пункте 2.3.12 Инструкции;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личных письменных заявлений о включении в список избирателей по месту временного пребывания избирателей, находящихся в больницах, местах содержания под стражей подозреваемых и обвиняемых, а также избирателей из числа военнослужащих, находящихся вне места расположения воинской части, избирателей, работающих вахтовым методом;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c0504d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c0504d"/>
                </a:solidFill>
                <a:latin typeface="Calibri"/>
                <a:ea typeface="DejaVu Sans"/>
              </a:rPr>
              <a:t>сведений из территориальной комиссии о включении избирателей в список избирателей на другом избирательном участке по месту временного пребывания.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221040"/>
            <a:ext cx="8227800" cy="124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>
            <a:off x="940680" y="273240"/>
            <a:ext cx="7549560" cy="47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500" spc="-1" strike="noStrike">
                <a:solidFill>
                  <a:srgbClr val="ff0000"/>
                </a:solidFill>
                <a:latin typeface="Calibri"/>
                <a:ea typeface="DejaVu Sans"/>
              </a:rPr>
              <a:t>Мобильный избиратель не вычеркивается</a:t>
            </a:r>
            <a:endParaRPr b="0" lang="ru-RU" sz="2500" spc="-1" strike="noStrike">
              <a:latin typeface="Arial"/>
            </a:endParaRPr>
          </a:p>
        </p:txBody>
      </p:sp>
      <p:pic>
        <p:nvPicPr>
          <p:cNvPr id="138" name="Рисунок 2" descr=""/>
          <p:cNvPicPr/>
          <p:nvPr/>
        </p:nvPicPr>
        <p:blipFill>
          <a:blip r:embed="rId1"/>
          <a:srcRect l="15810" t="6551" r="14380" b="4419"/>
          <a:stretch/>
        </p:blipFill>
        <p:spPr>
          <a:xfrm>
            <a:off x="426600" y="817560"/>
            <a:ext cx="8401680" cy="5803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6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2.3.22. Список избирателей с внесенными в него до первого дня голосования (16 сентября 2021 года) уточнениями подписывается председателем и секретарем участковой комиссии с проставлением подписей на последнем листе не позднее 18 часов по местному времени дня, предшествующего первому дню голосования (не позднее 18 часов по местному времени 16 сентября 2021 года), с указанием числа избирателей, включенных в список избирателей на момент его подписания, даты внесения подписей и заверяется печатью участковой комиссии.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2" descr=""/>
          <p:cNvPicPr/>
          <p:nvPr/>
        </p:nvPicPr>
        <p:blipFill>
          <a:blip r:embed="rId1"/>
          <a:srcRect l="13049" t="6968" r="13999" b="8813"/>
          <a:stretch/>
        </p:blipFill>
        <p:spPr>
          <a:xfrm>
            <a:off x="106920" y="618480"/>
            <a:ext cx="8982000" cy="561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Голосование в помещении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57200" y="4214880"/>
            <a:ext cx="8226360" cy="15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endParaRPr b="0" lang="ru-RU" sz="32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43" name="Picture 1" descr=""/>
          <p:cNvPicPr/>
          <p:nvPr/>
        </p:nvPicPr>
        <p:blipFill>
          <a:blip r:embed="rId1"/>
          <a:srcRect l="0" t="0" r="0" b="25207"/>
          <a:stretch/>
        </p:blipFill>
        <p:spPr>
          <a:xfrm>
            <a:off x="2357280" y="1428840"/>
            <a:ext cx="4140000" cy="360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72000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5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4.1.3. При получении избирательных бюллетеней избиратель проставляет в списке избирателей серию и номер паспорта или документа, заменяющего паспорт. 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Член участковой комиссии, выдавший избирателю избирательные бюллетени (бюллетень), также проставляет подпись в соответствующей графе списка избирателей, дополнительно в графе «Особые отметки» указывает дату голосования (17 или 18 сентября 2021 года).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2" descr=""/>
          <p:cNvPicPr/>
          <p:nvPr/>
        </p:nvPicPr>
        <p:blipFill>
          <a:blip r:embed="rId1"/>
          <a:srcRect l="15906" t="6790" r="14476" b="1780"/>
          <a:stretch/>
        </p:blipFill>
        <p:spPr>
          <a:xfrm>
            <a:off x="70920" y="304920"/>
            <a:ext cx="9011520" cy="641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360000" y="285840"/>
            <a:ext cx="8226360" cy="45226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9840"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17, 18 и 19 сентября 2021 года на территории Ирбитского района состоялось голосование по выборам депутатов Государственной Думы Российской Федерации, депутатов Законодательного Собрания Свердловской области.</a:t>
            </a: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соответствии с Постановлением Избирательной комиссии </a:t>
            </a: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Свердловской области от 15.12.2021 года № 54/335 </a:t>
            </a: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 Об использовании сведений содержащихся в списках избирателей по выборам депутатов «Государственной Думы Федерального Собрания Российской Федерации восьмого созыва, депутатов Законодательного Собрания Свердловской области и депутатов представительных органов муниципальных образования для уточнения Регистра избирателей,Участников референдума»   вскрыты списки избирателей.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1" name="Рисунок 120" descr=""/>
          <p:cNvPicPr/>
          <p:nvPr/>
        </p:nvPicPr>
        <p:blipFill>
          <a:blip r:embed="rId1"/>
          <a:stretch/>
        </p:blipFill>
        <p:spPr>
          <a:xfrm>
            <a:off x="5040000" y="4032000"/>
            <a:ext cx="3760560" cy="2589840"/>
          </a:xfrm>
          <a:prstGeom prst="rect">
            <a:avLst/>
          </a:prstGeom>
          <a:ln>
            <a:solidFill>
              <a:srgbClr val="3465a4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4.1.4. В случае если избиратель, который не может самостоятельно проставить подпись в получении избирательного бюллетеня или заполнить избирательный бюллетень, решил воспользоваться для этого помощью другого лица, в соответствующей графе списка избирателей указываются фамилия, имя и отчество, серия и номер паспорта или документа, заменяющего паспорт, лица, оказывающего помощь избирателю.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" descr=""/>
          <p:cNvPicPr/>
          <p:nvPr/>
        </p:nvPicPr>
        <p:blipFill>
          <a:blip r:embed="rId1"/>
          <a:srcRect l="0" t="0" r="20239" b="8108"/>
          <a:stretch/>
        </p:blipFill>
        <p:spPr>
          <a:xfrm>
            <a:off x="928800" y="785880"/>
            <a:ext cx="6812640" cy="4981320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148" name="CustomShape 1"/>
          <p:cNvSpPr/>
          <p:nvPr/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6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4.1.8. При проведении голосования вне помещения для голосования в соответствии со статьей 83 Федерального закона № 20-ФЗ (избиратели, которые не могут по уважительным причинам прибыть в помещение для голосования) в графе списка избирателей, где предусмотрена подпись избирателя за полученный бюллетень, напротив данных избирателя вносится отметка о том, что к соответствующему избирателю выехали (вышли) члены участковой комиссии «вне помещения для голосования». Для этого могут использоваться с шестой по восьмую графы списка избирателей.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2" descr=""/>
          <p:cNvPicPr/>
          <p:nvPr/>
        </p:nvPicPr>
        <p:blipFill>
          <a:blip r:embed="rId1"/>
          <a:srcRect l="16476" t="4858" r="13334" b="3364"/>
          <a:stretch/>
        </p:blipFill>
        <p:spPr>
          <a:xfrm>
            <a:off x="104760" y="200160"/>
            <a:ext cx="8962560" cy="634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1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Члены участковой комиссии, выезжавшие по заявлениям (обращениям) избирателей, незамедлительно после прибытия в помещение для голосования переносят из письменного заявления избирателя в соответствующую графу списка избирателей серию и номер паспорта или документа, заменяющего паспорт, избирателя, проголосовавшего вне помещения для голосования. Одновременно отметка «вне помещения для голосования» перед словом «вне» дополняется словом «Голосовал», указывают номер переносного ящика и дату голосования, ставятся подписи указанных членов участковой комиссии.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2" descr=""/>
          <p:cNvPicPr/>
          <p:nvPr/>
        </p:nvPicPr>
        <p:blipFill>
          <a:blip r:embed="rId1"/>
          <a:srcRect l="16095" t="5561" r="13619" b="3538"/>
          <a:stretch/>
        </p:blipFill>
        <p:spPr>
          <a:xfrm>
            <a:off x="42120" y="226440"/>
            <a:ext cx="9024480" cy="632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Подсчет на каждом листе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>
            <a:off x="2071800" y="1785960"/>
            <a:ext cx="5354640" cy="39434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8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4.1.14. Перед непосредственным подсчетом голосов избирателей члены участковой комиссии указывают на каждой странице списка избирателей следующие суммарные данные по этой странице (отдельно по одномандатному избирательному округу и федеральному избирательному округу):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число избирателей, включенных в список избирателей на момент окончания голосования (без учета избирателей, исключенных из списка избирателей). При установлении по одномандатному избирательному округу числа избирателей, включенных в список избирателей на момент окончания голосования, не учитываются избиратели, получившие избирательные бюллетени для голосования только по федеральному избирательному округу;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число избирательных бюллетеней, выданных избирателям в помещении для голосования в дни голосования (устанавливается по общему числу подписей избирателей в списке избирателей);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число избирательных бюллетеней, выданных избирателям, проголосовавшим вне помещения для голосования в дни голосования (устанавливается по общему числу отметок «Голосовал вне помещения для голосования» в списке избирателей).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2" descr=""/>
          <p:cNvPicPr/>
          <p:nvPr/>
        </p:nvPicPr>
        <p:blipFill>
          <a:blip r:embed="rId1"/>
          <a:srcRect l="16095" t="5209" r="13714" b="3364"/>
          <a:stretch/>
        </p:blipFill>
        <p:spPr>
          <a:xfrm>
            <a:off x="15480" y="182880"/>
            <a:ext cx="9058680" cy="6391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4.1.15. После внесения данных, указанных в пункте 4.1.14 Инструкции, каждая страница списка избирателей подписывается членом участковой комиссии с правом решающего голоса, внесшим эти данные, с указанием его фамилии и инициалов.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Детальный анализ работы проведен в соответствии с Инструкцией по составлению, уточнению и использованию списков избирателей на выборах депутатов Государственной Думы Федерального Собрания Российской Федерации восьмого созыва, утвержденной постановлением ЦИК России от 1 июля 2021 года № 13/108-8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2" descr=""/>
          <p:cNvPicPr/>
          <p:nvPr/>
        </p:nvPicPr>
        <p:blipFill>
          <a:blip r:embed="rId1"/>
          <a:srcRect l="16095" t="5384" r="13619" b="3012"/>
          <a:stretch/>
        </p:blipFill>
        <p:spPr>
          <a:xfrm>
            <a:off x="16200" y="191520"/>
            <a:ext cx="9115560" cy="6435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Книги «Мобильный избиратель»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60" name="Picture 1" descr=""/>
          <p:cNvPicPr/>
          <p:nvPr/>
        </p:nvPicPr>
        <p:blipFill>
          <a:blip r:embed="rId1"/>
          <a:stretch/>
        </p:blipFill>
        <p:spPr>
          <a:xfrm>
            <a:off x="3643200" y="3097440"/>
            <a:ext cx="5283000" cy="3289680"/>
          </a:xfrm>
          <a:prstGeom prst="rect">
            <a:avLst/>
          </a:prstGeom>
          <a:ln>
            <a:noFill/>
          </a:ln>
        </p:spPr>
      </p:pic>
      <p:pic>
        <p:nvPicPr>
          <p:cNvPr id="161" name="Picture 2" descr=""/>
          <p:cNvPicPr/>
          <p:nvPr/>
        </p:nvPicPr>
        <p:blipFill>
          <a:blip r:embed="rId2"/>
          <a:stretch/>
        </p:blipFill>
        <p:spPr>
          <a:xfrm>
            <a:off x="428760" y="1643040"/>
            <a:ext cx="4068720" cy="2209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7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В число избирателей по одномандатному избирательному округу включаются избиратели, включенные в список избирателей при его составлении и уточнении (дополнительно включенные в список избирателей), и не включаются избиратели, исключенные (вычеркнутые) из списка избирателей, и избиратели, включенные в список, но в отношении которых имеется отметка «Не получает» в соответствующей графе.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Рисунок 2" descr=""/>
          <p:cNvPicPr/>
          <p:nvPr/>
        </p:nvPicPr>
        <p:blipFill>
          <a:blip r:embed="rId1"/>
          <a:srcRect l="16476" t="5561" r="13903" b="16198"/>
          <a:stretch/>
        </p:blipFill>
        <p:spPr>
          <a:xfrm>
            <a:off x="48600" y="322200"/>
            <a:ext cx="9046080" cy="550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4" descr=""/>
          <p:cNvPicPr/>
          <p:nvPr/>
        </p:nvPicPr>
        <p:blipFill>
          <a:blip r:embed="rId1"/>
          <a:stretch/>
        </p:blipFill>
        <p:spPr>
          <a:xfrm>
            <a:off x="2301480" y="1211760"/>
            <a:ext cx="5905800" cy="4259520"/>
          </a:xfrm>
          <a:prstGeom prst="rect">
            <a:avLst/>
          </a:prstGeom>
          <a:ln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1163520" y="1008000"/>
            <a:ext cx="35877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Franklin Gothic Demi"/>
                <a:ea typeface="DejaVu Sans"/>
              </a:rPr>
              <a:t>Общий состав книги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6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4.1.20. Список избирателей, все официальные документы уполномоченных органов, личные письменные заявления граждан, поступившие в участковые комиссии в период уточнения списков избирателей, копии решений участковой комиссии о включении (отказе во включении) избирателей в список избирателей дополнительно и об исключении из списков избирателей, а также иные документы, связанные со списком избирателей, помещаются в отдельный мешок или коробку, которые затем опечатываются и передаются в вышестоящие избирательные комиссии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500040" y="2000160"/>
            <a:ext cx="8226360" cy="9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8" name="Рисунок 160" descr=""/>
          <p:cNvPicPr/>
          <p:nvPr/>
        </p:nvPicPr>
        <p:blipFill>
          <a:blip r:embed="rId1"/>
          <a:stretch/>
        </p:blipFill>
        <p:spPr>
          <a:xfrm rot="21060000">
            <a:off x="2265840" y="2151000"/>
            <a:ext cx="2887920" cy="215748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161" descr=""/>
          <p:cNvPicPr/>
          <p:nvPr/>
        </p:nvPicPr>
        <p:blipFill>
          <a:blip r:embed="rId2"/>
          <a:stretch/>
        </p:blipFill>
        <p:spPr>
          <a:xfrm>
            <a:off x="1908360" y="979560"/>
            <a:ext cx="6694920" cy="395928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162" descr=""/>
          <p:cNvPicPr/>
          <p:nvPr/>
        </p:nvPicPr>
        <p:blipFill>
          <a:blip r:embed="rId3"/>
          <a:stretch/>
        </p:blipFill>
        <p:spPr>
          <a:xfrm rot="21060000">
            <a:off x="2265840" y="2151000"/>
            <a:ext cx="2887920" cy="215748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1152000" y="5187600"/>
            <a:ext cx="712656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Презентация подготовлена Ирбитской районной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территориальной избирательной комиссией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пгт.Пионерский, 2022 год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За 10 дней до последнего дня голосования </a:t>
            </a:r>
            <a:endParaRPr b="0" lang="ru-RU" sz="32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(8 сентября 2021 года) первый экземпляр списка избирателей передается в соответствующую участковую комиссию, второй экземпляр хранится в территориальной комиссии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7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В день, предшествующий первому дню голосования (16 сентября 2021 года), в книгу списка избирателей со сведениями об избирателях, подавших заявления о включении в список избирателей по месту нахождения, вносится нумерация строк, которая является продолжением нумерации составленного списка избирателей и вкладных листов списка избирателей, использованных при уточнении списка избирателей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928800" y="428760"/>
            <a:ext cx="7211880" cy="7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Сквозная нумерация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26" name="Picture 3" descr=""/>
          <p:cNvPicPr/>
          <p:nvPr/>
        </p:nvPicPr>
        <p:blipFill>
          <a:blip r:embed="rId1"/>
          <a:stretch/>
        </p:blipFill>
        <p:spPr>
          <a:xfrm>
            <a:off x="1224000" y="1356480"/>
            <a:ext cx="6926400" cy="519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0040" y="714240"/>
            <a:ext cx="8226360" cy="24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39840" algn="ctr"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Уточнение списка избирателей</a:t>
            </a:r>
            <a:endParaRPr b="0" lang="ru-RU" sz="24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2.3.1. Уточнение списка избирателей осуществляется участковой комиссией в период после получения списка избирателей из территориальной комиссии  и до окончания времени голосования.</a:t>
            </a:r>
            <a:endParaRPr b="0" lang="ru-RU" sz="24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2357280" y="3071880"/>
            <a:ext cx="4392720" cy="3289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2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2.3.17. Избиратель исключается из списка избирателей участковой комиссией в порядке, установленном пунктами 2.3.4 и 2.3.9 Инструкции, в случаях: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смерти или объявления решением суда умершим;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изменения места жительства в случае выезда за пределы территории избирательного участка;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призыва на военную службу;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признания судом недееспособным;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отбывания наказания в местах лишения свободы;</a:t>
            </a:r>
            <a:endParaRPr b="0" lang="ru-RU" sz="3200" spc="-1" strike="noStrike">
              <a:latin typeface="Arial"/>
            </a:endParaRPr>
          </a:p>
          <a:p>
            <a:pPr marL="343080" indent="-339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выбытия избирателя из места временного пребывания – на основании сообщения руководителя организации, в которой избиратель временно пребывал.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0040" y="714240"/>
            <a:ext cx="8226360" cy="45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1000"/>
          </a:bodyPr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3984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2.3.20. Исключение из списка избирателей производится членом участковой комиссии с правом решающего голоса путем вычеркивания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одной горизонтальной линией данных об избирателе, внесенных в список избирателей (первые четыре графы)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 При этом в списке избирателей делается соответствующая отметка с указанием даты ее внесения, фамилии и инициалов члена комиссии, для чего могут использоваться с шестой по восьмую графы списка избирателей. Запись заверяется подписью председателя участковой комиссии с проставлением даты заверения.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Application>LibreOffice/6.2.2.2$Windows_x86 LibreOffice_project/2b840030fec2aae0fd2658d8d4f9548af4e3518d</Application>
  <Words>1332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2017-03-21T06:49:20Z</dcterms:created>
  <dc:creator>1</dc:creator>
  <dc:description/>
  <dc:language>ru-RU</dc:language>
  <cp:lastModifiedBy/>
  <dcterms:modified xsi:type="dcterms:W3CDTF">2022-04-07T08:47:44Z</dcterms:modified>
  <cp:revision>143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36</vt:i4>
  </property>
</Properties>
</file>