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9" r:id="rId1"/>
  </p:sldMasterIdLst>
  <p:handoutMasterIdLst>
    <p:handoutMasterId r:id="rId13"/>
  </p:handoutMasterIdLst>
  <p:sldIdLst>
    <p:sldId id="256" r:id="rId2"/>
    <p:sldId id="257" r:id="rId3"/>
    <p:sldId id="263" r:id="rId4"/>
    <p:sldId id="258" r:id="rId5"/>
    <p:sldId id="259" r:id="rId6"/>
    <p:sldId id="270" r:id="rId7"/>
    <p:sldId id="269" r:id="rId8"/>
    <p:sldId id="268" r:id="rId9"/>
    <p:sldId id="272" r:id="rId10"/>
    <p:sldId id="271" r:id="rId11"/>
    <p:sldId id="273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D39911B-DF9B-4DAE-A23B-D7D9205AC324}">
          <p14:sldIdLst>
            <p14:sldId id="256"/>
          </p14:sldIdLst>
        </p14:section>
        <p14:section name="Раздел без заголовка" id="{23DF0EB9-B4FF-43E2-89DE-C7395CCB4370}">
          <p14:sldIdLst>
            <p14:sldId id="257"/>
            <p14:sldId id="263"/>
            <p14:sldId id="258"/>
            <p14:sldId id="259"/>
            <p14:sldId id="270"/>
            <p14:sldId id="269"/>
            <p14:sldId id="268"/>
            <p14:sldId id="272"/>
            <p14:sldId id="271"/>
            <p14:sldId id="273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883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21EB7-C402-46E7-A309-B1B3ADE5E427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BBB5F-1C08-45EA-88EC-C9EF3F277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423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380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04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41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67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81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9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66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65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66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31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83F9C8-F4F5-4FA3-8484-8830D9305101}" type="datetimeFigureOut">
              <a:rPr lang="ru-RU" smtClean="0"/>
              <a:t>16.08.2021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2EA43E8-BF1A-4DDA-8202-06A5540F0FB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44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atalyakuzevanova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3559" y="1725282"/>
            <a:ext cx="9651384" cy="1825221"/>
          </a:xfrm>
        </p:spPr>
        <p:txBody>
          <a:bodyPr/>
          <a:lstStyle/>
          <a:p>
            <a:pPr algn="ctr"/>
            <a:r>
              <a:rPr lang="ru-RU" sz="3200" b="1" dirty="0" smtClean="0"/>
              <a:t>Подготовка документов для финансового обеспечения УИК в период подготовки и проведения выборов депутатов ГД ФС РФ и выборов депутатов ЗССО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72651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Бухгалтер</a:t>
            </a:r>
          </a:p>
          <a:p>
            <a:pPr algn="ctr"/>
            <a:r>
              <a:rPr lang="ru-RU" dirty="0" err="1" smtClean="0"/>
              <a:t>Кузеванова</a:t>
            </a:r>
            <a:r>
              <a:rPr lang="ru-RU" dirty="0" smtClean="0"/>
              <a:t> Наталья </a:t>
            </a:r>
            <a:r>
              <a:rPr lang="ru-RU" dirty="0" smtClean="0"/>
              <a:t>Валерьевна</a:t>
            </a:r>
          </a:p>
          <a:p>
            <a:pPr algn="ctr"/>
            <a:r>
              <a:rPr lang="en-US" dirty="0" smtClean="0">
                <a:hlinkClick r:id="rId2"/>
              </a:rPr>
              <a:t>natalyakuzevanova@yandex.ru</a:t>
            </a:r>
            <a:endParaRPr lang="en-US" dirty="0" smtClean="0"/>
          </a:p>
          <a:p>
            <a:pPr algn="ctr"/>
            <a:r>
              <a:rPr lang="en-US" dirty="0" smtClean="0"/>
              <a:t>89655402329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67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Договор аренды ТС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3245" y="1828800"/>
            <a:ext cx="10422435" cy="458062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Договор аренды ТС с экипажем может быть заключен при наличии следующих документов: </a:t>
            </a:r>
          </a:p>
          <a:p>
            <a:r>
              <a:rPr lang="ru-RU" dirty="0" smtClean="0"/>
              <a:t>- </a:t>
            </a:r>
            <a:r>
              <a:rPr lang="ru-RU" dirty="0"/>
              <a:t>копия свидетельства о регистрации транспорта;</a:t>
            </a:r>
          </a:p>
          <a:p>
            <a:r>
              <a:rPr lang="ru-RU" dirty="0" smtClean="0"/>
              <a:t>- копия паспорта транспортного средства;</a:t>
            </a:r>
            <a:endParaRPr lang="ru-RU" dirty="0"/>
          </a:p>
          <a:p>
            <a:r>
              <a:rPr lang="ru-RU" dirty="0"/>
              <a:t>- копия </a:t>
            </a:r>
            <a:r>
              <a:rPr lang="ru-RU" dirty="0" smtClean="0"/>
              <a:t>полиса </a:t>
            </a:r>
            <a:r>
              <a:rPr lang="ru-RU" dirty="0"/>
              <a:t>ОСАГО;</a:t>
            </a:r>
          </a:p>
          <a:p>
            <a:r>
              <a:rPr lang="ru-RU" dirty="0"/>
              <a:t>- копия диагностической карты (для автомобилей в первые четыре года, включая год выпуска, не требуется);</a:t>
            </a:r>
          </a:p>
          <a:p>
            <a:r>
              <a:rPr lang="ru-RU" dirty="0"/>
              <a:t>- копия водительского удостоверения Арендодателя (членов экипажа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Договор </a:t>
            </a:r>
            <a:r>
              <a:rPr lang="ru-RU" dirty="0"/>
              <a:t>аренды ТС </a:t>
            </a:r>
            <a:r>
              <a:rPr lang="ru-RU" dirty="0" smtClean="0"/>
              <a:t>заключается только с </a:t>
            </a:r>
            <a:r>
              <a:rPr lang="ru-RU" u="sng" dirty="0" smtClean="0"/>
              <a:t>собственником ТС</a:t>
            </a:r>
          </a:p>
          <a:p>
            <a:r>
              <a:rPr lang="ru-RU" dirty="0" smtClean="0"/>
              <a:t>Сумма на 1 договор по ГД – 15 750,00 . </a:t>
            </a:r>
          </a:p>
          <a:p>
            <a:r>
              <a:rPr lang="ru-RU" dirty="0" smtClean="0"/>
              <a:t>Акты приема-передачи составляются </a:t>
            </a:r>
            <a:r>
              <a:rPr lang="ru-RU" b="1" dirty="0" smtClean="0"/>
              <a:t>на каждую поездку</a:t>
            </a:r>
          </a:p>
          <a:p>
            <a:r>
              <a:rPr lang="ru-RU" dirty="0" smtClean="0"/>
              <a:t>Маршрутный лист составляется к каждому акту приема-передачи (на возврат ТС</a:t>
            </a:r>
            <a:r>
              <a:rPr lang="ru-RU" dirty="0"/>
              <a:t>) </a:t>
            </a:r>
            <a:r>
              <a:rPr lang="ru-RU" dirty="0" smtClean="0"/>
              <a:t>(</a:t>
            </a:r>
            <a:r>
              <a:rPr lang="ru-RU" b="1" dirty="0" smtClean="0"/>
              <a:t>на </a:t>
            </a:r>
            <a:r>
              <a:rPr lang="ru-RU" b="1" dirty="0"/>
              <a:t>каждую </a:t>
            </a:r>
            <a:r>
              <a:rPr lang="ru-RU" b="1" dirty="0" smtClean="0"/>
              <a:t>поездку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В маршрутном листе в гр. «место назначения» рекомендуется кроме адреса указывать цель поездки</a:t>
            </a:r>
            <a:endParaRPr lang="ru-RU" dirty="0"/>
          </a:p>
          <a:p>
            <a:r>
              <a:rPr lang="ru-RU" dirty="0" smtClean="0"/>
              <a:t>Срок оплаты можно корректировать (чтобы оплатить все акты за один раз)</a:t>
            </a:r>
          </a:p>
          <a:p>
            <a:r>
              <a:rPr lang="ru-RU" dirty="0" smtClean="0"/>
              <a:t>В акте приема-передачи дополнительно можно указывать время поездки (например, </a:t>
            </a:r>
            <a:r>
              <a:rPr lang="ru-RU" dirty="0"/>
              <a:t>Срок аренды транспортного средства составил </a:t>
            </a:r>
            <a:r>
              <a:rPr lang="ru-RU" dirty="0" smtClean="0"/>
              <a:t>2 часа с  9:00 до 11:00)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7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Уборка помещений для голосования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уборка осуществляется </a:t>
            </a:r>
            <a:r>
              <a:rPr lang="ru-RU" dirty="0" smtClean="0"/>
              <a:t>17,18,19 сентября 2021 </a:t>
            </a:r>
            <a:endParaRPr lang="ru-RU" dirty="0"/>
          </a:p>
          <a:p>
            <a:r>
              <a:rPr lang="ru-RU" dirty="0" smtClean="0"/>
              <a:t>- уборка осуществляется каждые 3 часа в течение 2 часов</a:t>
            </a:r>
          </a:p>
          <a:p>
            <a:r>
              <a:rPr lang="ru-RU" dirty="0" smtClean="0"/>
              <a:t>-сумма на 1 УИК 3 276,00 руб. (не может быть изменена)</a:t>
            </a:r>
          </a:p>
          <a:p>
            <a:r>
              <a:rPr lang="ru-RU" dirty="0" smtClean="0"/>
              <a:t>-уборка должна осуществляться во всех помещениях для голосования (не осуществлять уборку нельзя)</a:t>
            </a:r>
          </a:p>
          <a:p>
            <a:r>
              <a:rPr lang="ru-RU" dirty="0" smtClean="0"/>
              <a:t>Документы: паспорт, ИНН, данные карты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804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Расходы УИК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3733512" cy="4023360"/>
          </a:xfrm>
        </p:spPr>
        <p:txBody>
          <a:bodyPr/>
          <a:lstStyle/>
          <a:p>
            <a:r>
              <a:rPr lang="ru-RU" dirty="0" smtClean="0"/>
              <a:t>Смета ЗССО</a:t>
            </a:r>
            <a:endParaRPr lang="ru-RU" dirty="0"/>
          </a:p>
          <a:p>
            <a:r>
              <a:rPr lang="ru-RU" dirty="0" smtClean="0"/>
              <a:t>ДОТ (В)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341476" y="1845734"/>
            <a:ext cx="3733512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341476" y="1854042"/>
            <a:ext cx="3733512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Смета ГД</a:t>
            </a:r>
          </a:p>
          <a:p>
            <a:r>
              <a:rPr lang="ru-RU" dirty="0" smtClean="0"/>
              <a:t>ДОТ (В)</a:t>
            </a:r>
          </a:p>
          <a:p>
            <a:r>
              <a:rPr lang="ru-RU" dirty="0" smtClean="0"/>
              <a:t>Аренда ТС с экипажем</a:t>
            </a:r>
          </a:p>
          <a:p>
            <a:r>
              <a:rPr lang="ru-RU" dirty="0" smtClean="0"/>
              <a:t>Канцтовары, бумага</a:t>
            </a:r>
          </a:p>
          <a:p>
            <a:r>
              <a:rPr lang="ru-RU" dirty="0" smtClean="0"/>
              <a:t>Уборка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19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Выплаты членам УИК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Компенсация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-только работающим членам ИК (освобождение от основной работы)</a:t>
            </a:r>
          </a:p>
          <a:p>
            <a:r>
              <a:rPr lang="ru-RU" dirty="0" smtClean="0"/>
              <a:t>-по 8 часов в день (вместо основной работы)</a:t>
            </a:r>
          </a:p>
          <a:p>
            <a:r>
              <a:rPr lang="ru-RU" dirty="0" smtClean="0"/>
              <a:t>-при работе более 8 часов остальное время оплачивается как ДОТ (В)</a:t>
            </a:r>
          </a:p>
          <a:p>
            <a:r>
              <a:rPr lang="ru-RU" dirty="0" smtClean="0"/>
              <a:t>-инициатор – ИК (решение ИК с определением срока, представление работодателю)</a:t>
            </a:r>
          </a:p>
          <a:p>
            <a:r>
              <a:rPr lang="ru-RU" dirty="0" smtClean="0"/>
              <a:t>-сумма за 1 день (8 часов) = ср. ЗП /кол-во рабочих дней в месяце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 ДОТ (В)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-дежурство в свободное от основной работы время</a:t>
            </a:r>
          </a:p>
          <a:p>
            <a:r>
              <a:rPr lang="ru-RU" dirty="0" smtClean="0"/>
              <a:t>-кол-во часов с соответствии с графиком работы</a:t>
            </a:r>
          </a:p>
          <a:p>
            <a:r>
              <a:rPr lang="ru-RU" dirty="0" smtClean="0"/>
              <a:t>-стоимость 1 часа установлена постановлениями ЦИК РФ И ИКСО</a:t>
            </a:r>
          </a:p>
          <a:p>
            <a:r>
              <a:rPr lang="ru-RU" dirty="0" smtClean="0"/>
              <a:t>-сумма </a:t>
            </a:r>
            <a:r>
              <a:rPr lang="ru-RU" dirty="0"/>
              <a:t>за 1 </a:t>
            </a:r>
            <a:r>
              <a:rPr lang="ru-RU" dirty="0" smtClean="0"/>
              <a:t>день </a:t>
            </a:r>
            <a:r>
              <a:rPr lang="ru-RU" dirty="0"/>
              <a:t>= </a:t>
            </a:r>
            <a:r>
              <a:rPr lang="ru-RU" dirty="0" smtClean="0"/>
              <a:t>стоимость 1 часа * отработанное кол-во часов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5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ДОТ (В)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29203" cy="4023360"/>
          </a:xfrm>
        </p:spPr>
        <p:txBody>
          <a:bodyPr>
            <a:normAutofit/>
          </a:bodyPr>
          <a:lstStyle/>
          <a:p>
            <a:r>
              <a:rPr lang="ru-RU" dirty="0" smtClean="0"/>
              <a:t>*наличие перерыва 17,18,19 сентября 2021 – решаете самостоятельно</a:t>
            </a:r>
          </a:p>
          <a:p>
            <a:r>
              <a:rPr lang="ru-RU" dirty="0" smtClean="0"/>
              <a:t>*по </a:t>
            </a:r>
            <a:r>
              <a:rPr lang="ru-RU" dirty="0" smtClean="0">
                <a:solidFill>
                  <a:srgbClr val="FF0000"/>
                </a:solidFill>
              </a:rPr>
              <a:t>ГД</a:t>
            </a:r>
            <a:r>
              <a:rPr lang="ru-RU" dirty="0" smtClean="0"/>
              <a:t> ВК в смете ТИК за УИК, УИК в пределах 1,5, </a:t>
            </a:r>
          </a:p>
          <a:p>
            <a:r>
              <a:rPr lang="ru-RU" dirty="0" smtClean="0"/>
              <a:t>для председателя УИК (с 11.08.2021) в пределах 2</a:t>
            </a:r>
          </a:p>
          <a:p>
            <a:r>
              <a:rPr lang="ru-RU" dirty="0"/>
              <a:t>* по </a:t>
            </a:r>
            <a:r>
              <a:rPr lang="ru-RU" dirty="0">
                <a:solidFill>
                  <a:srgbClr val="FF0000"/>
                </a:solidFill>
              </a:rPr>
              <a:t>ГД</a:t>
            </a:r>
            <a:r>
              <a:rPr lang="ru-RU" dirty="0"/>
              <a:t> ВК </a:t>
            </a:r>
            <a:r>
              <a:rPr lang="ru-RU" dirty="0" smtClean="0"/>
              <a:t>фактически (по решению ИК) в пределах 2</a:t>
            </a:r>
          </a:p>
          <a:p>
            <a:r>
              <a:rPr lang="ru-RU" dirty="0"/>
              <a:t>*по </a:t>
            </a:r>
            <a:r>
              <a:rPr lang="ru-RU" dirty="0" smtClean="0">
                <a:solidFill>
                  <a:srgbClr val="FF0000"/>
                </a:solidFill>
              </a:rPr>
              <a:t>ЗССО</a:t>
            </a:r>
            <a:r>
              <a:rPr lang="ru-RU" dirty="0" smtClean="0"/>
              <a:t> </a:t>
            </a:r>
            <a:r>
              <a:rPr lang="ru-RU" dirty="0"/>
              <a:t>ВК </a:t>
            </a:r>
            <a:r>
              <a:rPr lang="ru-RU" dirty="0" smtClean="0"/>
              <a:t>в </a:t>
            </a:r>
            <a:r>
              <a:rPr lang="ru-RU" dirty="0"/>
              <a:t>пределах </a:t>
            </a:r>
            <a:r>
              <a:rPr lang="ru-RU" dirty="0" smtClean="0"/>
              <a:t>1,5</a:t>
            </a:r>
            <a:endParaRPr lang="ru-RU" dirty="0"/>
          </a:p>
          <a:p>
            <a:r>
              <a:rPr lang="ru-RU" dirty="0" smtClean="0"/>
              <a:t>*ВК не более двух знаков после запятой</a:t>
            </a:r>
          </a:p>
          <a:p>
            <a:r>
              <a:rPr lang="ru-RU" dirty="0" smtClean="0"/>
              <a:t>*безналичное перечисление – на реквизиты, указанные в заявлении (любая карта, сберкнижка, любой банк)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39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абота в ПТ 17.09.2021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1. Вывод на компенсацию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(ст. 170 ТК РФ, постановление ЦИК РФ № 12/98-8, постановление ИКСО № 19/110)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-решение комиссии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-представление работодателю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-предоставление справки о средней з/п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-работа в ТИК: 8 часов компенсация + ДОТ (В)</a:t>
            </a:r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2. Установление гибкого рабочего времени (ст. 102 ТК РФ)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(например в течение недели или месяца – отработка суммарного количества часов)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-</a:t>
            </a:r>
            <a:r>
              <a:rPr lang="ru-RU" dirty="0"/>
              <a:t>обращения работника с просьбой о его </a:t>
            </a:r>
            <a:r>
              <a:rPr lang="ru-RU" dirty="0" smtClean="0"/>
              <a:t>установлении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-</a:t>
            </a:r>
            <a:r>
              <a:rPr lang="ru-RU" dirty="0"/>
              <a:t>дополнительное соглашение </a:t>
            </a:r>
            <a:r>
              <a:rPr lang="ru-RU" dirty="0" smtClean="0"/>
              <a:t>к ТД с </a:t>
            </a:r>
            <a:r>
              <a:rPr lang="ru-RU" dirty="0"/>
              <a:t>указанием составных элементов режима гибкого рабочего </a:t>
            </a:r>
            <a:r>
              <a:rPr lang="ru-RU" dirty="0" smtClean="0"/>
              <a:t>времени (перенос </a:t>
            </a:r>
            <a:r>
              <a:rPr lang="ru-RU" dirty="0"/>
              <a:t>часов с 17.09.2021 на другие </a:t>
            </a:r>
            <a:r>
              <a:rPr lang="ru-RU" dirty="0" smtClean="0"/>
              <a:t>дни)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-часы ДОТ (В)</a:t>
            </a:r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3. Предоставление дня за ранее отработанное время, отпуск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13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401" y="276664"/>
            <a:ext cx="10058400" cy="1450757"/>
          </a:xfrm>
        </p:spPr>
        <p:txBody>
          <a:bodyPr/>
          <a:lstStyle/>
          <a:p>
            <a:r>
              <a:rPr lang="ru-RU" dirty="0" smtClean="0"/>
              <a:t>Период работы членов УИК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 ЗССО</a:t>
            </a:r>
          </a:p>
          <a:p>
            <a:r>
              <a:rPr lang="ru-RU" dirty="0" smtClean="0"/>
              <a:t>С 01.09.2021 по 26.09.2021</a:t>
            </a:r>
          </a:p>
          <a:p>
            <a:r>
              <a:rPr lang="ru-RU" dirty="0" smtClean="0"/>
              <a:t>Порядок </a:t>
            </a:r>
            <a:r>
              <a:rPr lang="ru-RU" dirty="0"/>
              <a:t>выплаты компенсации и дополнительной оплаты труда (вознаграждения) членам нижестоящих избирательных комиссий с правом решающего голоса, а также выплат гражданам, привлекаемым к работе в нижестоящих избирательных комиссиях, в период подготовки и проведения выборов депутатов Законодательного Собрания Свердловской области 19 сентября 2021 года, утвержденным постановлением Избирательной комиссии Свердловской области от 25.06.2021 № 19/110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 ГД </a:t>
            </a:r>
          </a:p>
          <a:p>
            <a:r>
              <a:rPr lang="ru-RU" dirty="0" smtClean="0"/>
              <a:t>С 08.09.2021 по 20.09.2021</a:t>
            </a:r>
          </a:p>
          <a:p>
            <a:r>
              <a:rPr lang="ru-RU" dirty="0" smtClean="0"/>
              <a:t>выписка </a:t>
            </a:r>
            <a:r>
              <a:rPr lang="ru-RU" dirty="0"/>
              <a:t>из протокола заседания ЦИК РФ от 15.07.2021 № 22-1-8  «О методических материалах к Интерактивному рабочему блокноту УИК»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2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работы членов УИК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728" y="1845734"/>
            <a:ext cx="10525952" cy="40233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</a:t>
            </a:r>
            <a:r>
              <a:rPr lang="ru-RU" dirty="0" smtClean="0">
                <a:solidFill>
                  <a:srgbClr val="FF0000"/>
                </a:solidFill>
              </a:rPr>
              <a:t>01-08  </a:t>
            </a:r>
            <a:r>
              <a:rPr lang="ru-RU" dirty="0">
                <a:solidFill>
                  <a:srgbClr val="FF0000"/>
                </a:solidFill>
              </a:rPr>
              <a:t>сентября 2021 года </a:t>
            </a:r>
            <a:r>
              <a:rPr lang="ru-RU" dirty="0" smtClean="0"/>
              <a:t>время работы определяете самостоятельно с учетом графика приема заявлений 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(ЗССО)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-</a:t>
            </a:r>
            <a:r>
              <a:rPr lang="ru-RU" dirty="0"/>
              <a:t>-</a:t>
            </a:r>
            <a:r>
              <a:rPr lang="ru-RU" dirty="0" smtClean="0">
                <a:solidFill>
                  <a:srgbClr val="FF0000"/>
                </a:solidFill>
              </a:rPr>
              <a:t>08-16  </a:t>
            </a:r>
            <a:r>
              <a:rPr lang="ru-RU" dirty="0">
                <a:solidFill>
                  <a:srgbClr val="FF0000"/>
                </a:solidFill>
              </a:rPr>
              <a:t>сентября 2021 года </a:t>
            </a:r>
            <a:r>
              <a:rPr lang="ru-RU" dirty="0"/>
              <a:t>время работы определяете самостоятельно с учетом графика приема заявлений </a:t>
            </a:r>
          </a:p>
          <a:p>
            <a:r>
              <a:rPr lang="ru-RU" dirty="0">
                <a:solidFill>
                  <a:srgbClr val="00B0F0"/>
                </a:solidFill>
              </a:rPr>
              <a:t>(ГД и ЗССО)</a:t>
            </a:r>
          </a:p>
          <a:p>
            <a:r>
              <a:rPr lang="ru-RU" dirty="0" smtClean="0"/>
              <a:t>- </a:t>
            </a:r>
            <a:r>
              <a:rPr lang="ru-RU" dirty="0">
                <a:solidFill>
                  <a:srgbClr val="FF0000"/>
                </a:solidFill>
              </a:rPr>
              <a:t>17,18 сентября 2021 года  </a:t>
            </a:r>
            <a:r>
              <a:rPr lang="ru-RU" dirty="0"/>
              <a:t>- с 07:00 до 21:00 (14 часов</a:t>
            </a:r>
            <a:r>
              <a:rPr lang="ru-RU" dirty="0" smtClean="0"/>
              <a:t>)</a:t>
            </a:r>
          </a:p>
          <a:p>
            <a:r>
              <a:rPr lang="ru-RU" dirty="0">
                <a:solidFill>
                  <a:srgbClr val="00B0F0"/>
                </a:solidFill>
              </a:rPr>
              <a:t>(ГД и ЗССО)</a:t>
            </a:r>
          </a:p>
          <a:p>
            <a:r>
              <a:rPr lang="ru-RU" dirty="0" smtClean="0"/>
              <a:t>-</a:t>
            </a:r>
            <a:r>
              <a:rPr lang="ru-RU" dirty="0" smtClean="0">
                <a:solidFill>
                  <a:srgbClr val="FF0000"/>
                </a:solidFill>
              </a:rPr>
              <a:t>19 сентября 2021 года  </a:t>
            </a:r>
            <a:r>
              <a:rPr lang="ru-RU" dirty="0" smtClean="0"/>
              <a:t>- с 07:00 до 00:00 (17 часов)</a:t>
            </a:r>
          </a:p>
          <a:p>
            <a:r>
              <a:rPr lang="ru-RU" dirty="0">
                <a:solidFill>
                  <a:srgbClr val="00B0F0"/>
                </a:solidFill>
              </a:rPr>
              <a:t>(ГД и ЗССО)</a:t>
            </a:r>
          </a:p>
          <a:p>
            <a:r>
              <a:rPr lang="ru-RU" dirty="0" smtClean="0"/>
              <a:t>-</a:t>
            </a:r>
            <a:r>
              <a:rPr lang="ru-RU" dirty="0" smtClean="0">
                <a:solidFill>
                  <a:srgbClr val="FF0000"/>
                </a:solidFill>
              </a:rPr>
              <a:t>20 сентября 2021 года </a:t>
            </a:r>
            <a:r>
              <a:rPr lang="ru-RU" dirty="0" smtClean="0"/>
              <a:t>– </a:t>
            </a:r>
          </a:p>
          <a:p>
            <a:r>
              <a:rPr lang="ru-RU" dirty="0"/>
              <a:t> </a:t>
            </a:r>
            <a:r>
              <a:rPr lang="ru-RU" dirty="0" smtClean="0"/>
              <a:t>      с 00:00 до 06:00 – обоснованные часы для подведения итогов и доставки итогового протокола в ТИК (конкретное </a:t>
            </a:r>
            <a:r>
              <a:rPr lang="ru-RU" dirty="0"/>
              <a:t>время работы определяете </a:t>
            </a:r>
            <a:r>
              <a:rPr lang="ru-RU" dirty="0" smtClean="0"/>
              <a:t>самостоятельно) </a:t>
            </a:r>
            <a:r>
              <a:rPr lang="ru-RU" dirty="0">
                <a:solidFill>
                  <a:srgbClr val="00B0F0"/>
                </a:solidFill>
              </a:rPr>
              <a:t>(ГД и </a:t>
            </a:r>
            <a:r>
              <a:rPr lang="ru-RU" b="1" u="sng" dirty="0">
                <a:solidFill>
                  <a:srgbClr val="00B0F0"/>
                </a:solidFill>
              </a:rPr>
              <a:t>ЗССО</a:t>
            </a:r>
            <a:r>
              <a:rPr lang="ru-RU" dirty="0">
                <a:solidFill>
                  <a:srgbClr val="00B0F0"/>
                </a:solidFill>
              </a:rPr>
              <a:t>)</a:t>
            </a:r>
          </a:p>
          <a:p>
            <a:r>
              <a:rPr lang="ru-RU" dirty="0" smtClean="0"/>
              <a:t>       с 06:00 до 22:00 - время </a:t>
            </a:r>
            <a:r>
              <a:rPr lang="ru-RU" dirty="0"/>
              <a:t>работы определяете самостоятельно </a:t>
            </a:r>
            <a:r>
              <a:rPr lang="ru-RU" dirty="0">
                <a:solidFill>
                  <a:srgbClr val="00B0F0"/>
                </a:solidFill>
              </a:rPr>
              <a:t>(</a:t>
            </a:r>
            <a:r>
              <a:rPr lang="ru-RU" b="1" u="sng" dirty="0">
                <a:solidFill>
                  <a:srgbClr val="00B0F0"/>
                </a:solidFill>
              </a:rPr>
              <a:t>ГД</a:t>
            </a:r>
            <a:r>
              <a:rPr lang="ru-RU" dirty="0">
                <a:solidFill>
                  <a:srgbClr val="00B0F0"/>
                </a:solidFill>
              </a:rPr>
              <a:t> и ЗССО</a:t>
            </a:r>
            <a:r>
              <a:rPr lang="ru-RU" dirty="0" smtClean="0">
                <a:solidFill>
                  <a:srgbClr val="00B0F0"/>
                </a:solidFill>
              </a:rPr>
              <a:t>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59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часов ГД и ЗССО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</a:t>
            </a:r>
            <a:r>
              <a:rPr lang="ru-RU" dirty="0" smtClean="0">
                <a:solidFill>
                  <a:srgbClr val="FF0000"/>
                </a:solidFill>
              </a:rPr>
              <a:t>1-7  </a:t>
            </a:r>
            <a:r>
              <a:rPr lang="ru-RU" dirty="0">
                <a:solidFill>
                  <a:srgbClr val="FF0000"/>
                </a:solidFill>
              </a:rPr>
              <a:t>сентября 2021 </a:t>
            </a:r>
            <a:r>
              <a:rPr lang="ru-RU" dirty="0" smtClean="0">
                <a:solidFill>
                  <a:srgbClr val="FF0000"/>
                </a:solidFill>
              </a:rPr>
              <a:t>года </a:t>
            </a:r>
            <a:r>
              <a:rPr lang="ru-RU" b="1" dirty="0" smtClean="0">
                <a:solidFill>
                  <a:schemeClr val="tx1"/>
                </a:solidFill>
              </a:rPr>
              <a:t>– ЗССО</a:t>
            </a:r>
          </a:p>
          <a:p>
            <a:r>
              <a:rPr lang="ru-RU" dirty="0" smtClean="0"/>
              <a:t>-</a:t>
            </a:r>
            <a:r>
              <a:rPr lang="ru-RU" dirty="0" smtClean="0">
                <a:solidFill>
                  <a:srgbClr val="FF0000"/>
                </a:solidFill>
              </a:rPr>
              <a:t>8-19  </a:t>
            </a:r>
            <a:r>
              <a:rPr lang="ru-RU" dirty="0">
                <a:solidFill>
                  <a:srgbClr val="FF0000"/>
                </a:solidFill>
              </a:rPr>
              <a:t>сентября 2021 года </a:t>
            </a:r>
            <a:r>
              <a:rPr lang="ru-RU" b="1" dirty="0">
                <a:solidFill>
                  <a:schemeClr val="tx1"/>
                </a:solidFill>
              </a:rPr>
              <a:t>– </a:t>
            </a:r>
            <a:r>
              <a:rPr lang="ru-RU" b="1" dirty="0" smtClean="0">
                <a:solidFill>
                  <a:schemeClr val="tx1"/>
                </a:solidFill>
              </a:rPr>
              <a:t>ЗССО и ГД в произвольной пропорции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-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20  </a:t>
            </a:r>
            <a:r>
              <a:rPr lang="ru-RU" dirty="0">
                <a:solidFill>
                  <a:srgbClr val="FF0000"/>
                </a:solidFill>
              </a:rPr>
              <a:t>сентября 2021 года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/>
              <a:t> с 00:00 до </a:t>
            </a:r>
            <a:r>
              <a:rPr lang="ru-RU" dirty="0" smtClean="0">
                <a:solidFill>
                  <a:schemeClr val="tx1"/>
                </a:solidFill>
              </a:rPr>
              <a:t>06:00  - </a:t>
            </a:r>
            <a:r>
              <a:rPr lang="ru-RU" dirty="0">
                <a:solidFill>
                  <a:schemeClr val="tx1"/>
                </a:solidFill>
              </a:rPr>
              <a:t>ГД и ЗССО (но преимущественно </a:t>
            </a:r>
            <a:r>
              <a:rPr lang="ru-RU" dirty="0" smtClean="0">
                <a:solidFill>
                  <a:schemeClr val="tx1"/>
                </a:solidFill>
              </a:rPr>
              <a:t>ЗССО)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 06:00 до 22:00 - </a:t>
            </a:r>
            <a:r>
              <a:rPr lang="ru-RU" dirty="0" smtClean="0">
                <a:solidFill>
                  <a:schemeClr val="tx1"/>
                </a:solidFill>
              </a:rPr>
              <a:t>ГД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smtClean="0">
                <a:solidFill>
                  <a:schemeClr val="tx1"/>
                </a:solidFill>
              </a:rPr>
              <a:t>ЗССО (но преимущественно ГД)</a:t>
            </a:r>
          </a:p>
          <a:p>
            <a:r>
              <a:rPr lang="ru-RU" b="1" dirty="0">
                <a:solidFill>
                  <a:schemeClr val="tx1"/>
                </a:solidFill>
              </a:rPr>
              <a:t>-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с 21  </a:t>
            </a:r>
            <a:r>
              <a:rPr lang="ru-RU" dirty="0">
                <a:solidFill>
                  <a:srgbClr val="FF0000"/>
                </a:solidFill>
              </a:rPr>
              <a:t>сентября 2021 года </a:t>
            </a:r>
            <a:r>
              <a:rPr lang="ru-RU" b="1" dirty="0">
                <a:solidFill>
                  <a:schemeClr val="tx1"/>
                </a:solidFill>
              </a:rPr>
              <a:t>– </a:t>
            </a:r>
            <a:r>
              <a:rPr lang="ru-RU" b="1" dirty="0" smtClean="0">
                <a:solidFill>
                  <a:schemeClr val="tx1"/>
                </a:solidFill>
              </a:rPr>
              <a:t>ЗССО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1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ГПД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-ГПД на разные виды работ могут быть заключены с одним человеком при условии, что часы работы не пересекаются</a:t>
            </a:r>
          </a:p>
          <a:p>
            <a:r>
              <a:rPr lang="ru-RU" dirty="0" smtClean="0"/>
              <a:t>-нельзя заключать договоры ГПХ с членами УИК</a:t>
            </a:r>
          </a:p>
          <a:p>
            <a:r>
              <a:rPr lang="ru-RU" dirty="0" smtClean="0"/>
              <a:t>-</a:t>
            </a:r>
            <a:r>
              <a:rPr lang="ru-RU" dirty="0"/>
              <a:t>нельзя заключать договоры ГПХ с </a:t>
            </a:r>
            <a:r>
              <a:rPr lang="ru-RU" dirty="0" smtClean="0"/>
              <a:t>близкими родственниками председателя УИК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1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704</TotalTime>
  <Words>913</Words>
  <Application>Microsoft Office PowerPoint</Application>
  <PresentationFormat>Произвольный</PresentationFormat>
  <Paragraphs>96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Ретро</vt:lpstr>
      <vt:lpstr>Подготовка документов для финансового обеспечения УИК в период подготовки и проведения выборов депутатов ГД ФС РФ и выборов депутатов ЗССО</vt:lpstr>
      <vt:lpstr>Расходы УИК</vt:lpstr>
      <vt:lpstr>Выплаты членам УИК</vt:lpstr>
      <vt:lpstr>ДОТ (В)</vt:lpstr>
      <vt:lpstr>Работа в ПТ 17.09.2021</vt:lpstr>
      <vt:lpstr>Период работы членов УИК</vt:lpstr>
      <vt:lpstr>Время работы членов УИК</vt:lpstr>
      <vt:lpstr>Распределение часов ГД и ЗССО</vt:lpstr>
      <vt:lpstr>ГПД</vt:lpstr>
      <vt:lpstr>Договор аренды ТС</vt:lpstr>
      <vt:lpstr>Уборка помещений для голосования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документов для финансового обеспечения УИК в период подготовки и проведения выборов депутатов ГД ФС РФ и выборов депутатов ЗССО</dc:title>
  <dc:creator>Татьяна Михайловна Орлова</dc:creator>
  <cp:lastModifiedBy>User</cp:lastModifiedBy>
  <cp:revision>44</cp:revision>
  <cp:lastPrinted>2021-08-12T09:02:52Z</cp:lastPrinted>
  <dcterms:created xsi:type="dcterms:W3CDTF">2021-08-10T12:35:35Z</dcterms:created>
  <dcterms:modified xsi:type="dcterms:W3CDTF">2021-08-16T11:25:36Z</dcterms:modified>
</cp:coreProperties>
</file>