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3972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200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2973240"/>
            <a:ext cx="2649600" cy="1618920"/>
          </a:xfrm>
          <a:prstGeom prst="rect">
            <a:avLst/>
          </a:prstGeom>
        </p:spPr>
        <p:txBody>
          <a:bodyPr lIns="0" rIns="0" tIns="0" bIns="0">
            <a:normAutofit fontScale="70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3972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2040" cy="11023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4767120"/>
            <a:ext cx="2133360" cy="2736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AC783BC-9449-4E29-B077-C42C2F172F61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13.8.21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4767120"/>
            <a:ext cx="2895120" cy="273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4767120"/>
            <a:ext cx="2133360" cy="273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97AC4B1-E63E-4D0E-9778-FD8B9834BCA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4767120"/>
            <a:ext cx="2133360" cy="2736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B63E2F6-B777-4487-BABD-9598B301817F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13.8.21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4767120"/>
            <a:ext cx="2895120" cy="273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4767120"/>
            <a:ext cx="2133360" cy="273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4C9AF8E-1E1E-433E-A422-A79A664EBEE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316600"/>
            <a:ext cx="7772040" cy="1102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70c0"/>
                </a:solidFill>
                <a:latin typeface="Franklin Gothic Demi"/>
              </a:rPr>
              <a:t>Формирование и уточнение списков избирателей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633480"/>
            <a:ext cx="6400440" cy="1314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Мобильный избиратель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Franklin Gothic Book"/>
              </a:rPr>
              <a:t>Книга включенных в список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Franklin Gothic Book"/>
              </a:rPr>
              <a:t>Реестр на исключение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Franklin Gothic Book"/>
              </a:rPr>
              <a:t>Реестр неучтенных заявлений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5991120" y="2355840"/>
            <a:ext cx="2838240" cy="1847520"/>
          </a:xfrm>
          <a:prstGeom prst="rect">
            <a:avLst/>
          </a:prstGeom>
          <a:ln>
            <a:noFill/>
          </a:ln>
        </p:spPr>
      </p:pic>
      <p:sp>
        <p:nvSpPr>
          <p:cNvPr id="111" name="CustomShape 3"/>
          <p:cNvSpPr/>
          <p:nvPr/>
        </p:nvSpPr>
        <p:spPr>
          <a:xfrm>
            <a:off x="971640" y="3219840"/>
            <a:ext cx="4536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ГосДумы и для ЗССО разные!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Работа с гражданами без места жительства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Определен перечень УИК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Ведется общий реестр в ИКСО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Порядок взаимодействия </a:t>
            </a:r>
            <a:br/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определен в постановлении ИКСО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4" name="Picture 2" descr=""/>
          <p:cNvPicPr/>
          <p:nvPr/>
        </p:nvPicPr>
        <p:blipFill>
          <a:blip r:embed="rId1"/>
          <a:stretch/>
        </p:blipFill>
        <p:spPr>
          <a:xfrm>
            <a:off x="5868000" y="2211840"/>
            <a:ext cx="3102120" cy="1969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Общий состав книги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6" name="Picture 4" descr=""/>
          <p:cNvPicPr/>
          <p:nvPr/>
        </p:nvPicPr>
        <p:blipFill>
          <a:blip r:embed="rId1"/>
          <a:stretch/>
        </p:blipFill>
        <p:spPr>
          <a:xfrm>
            <a:off x="2771640" y="195480"/>
            <a:ext cx="5906880" cy="4260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Нормативная база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Постановление ЦИК России от 01.07.2021 № 13/108-8 «Об Инструкции по составлению, уточнению и использованию списков избирателей на выборах депутатов ГосДумы РФ…»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Постановление ИКСО от 30.07.2021 № 29/196 «О форме списка избирателей при проведении выборов…»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Активное избирательное право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 список включаются избиратели с местом жительства на конкретном участке. Все они обладают активным правом в данном округе.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Также по ГосДуме в федеральном округе: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Также по ГосДуме в одномандатном округе: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 + временная регистрация на территории округа &gt; 3 месяцев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Активное избирательное право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Также по ЗССО в едином округе: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 + постоянная регистрация на территории Свердловской области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 + нет постоянной регистрации + временная регистрация на территории Свердловской области &gt; 3 месяцев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Также по ЗССО в одномандатном округе: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 + регистрация на территории округа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если МИ + нет постоянной регистрации + временная регистрация на территории округа &gt; 3 месяцев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Однократность включения в список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Список формируется на все кампании один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Исключение по мобильному избирателю из списка общее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При желании голосовать исключенного избирателя: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Franklin Gothic Book"/>
              </a:rPr>
              <a:t>Проверка подачи заявления о голосовании по месту нахождения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Franklin Gothic Book"/>
              </a:rPr>
              <a:t>Если заявление не подавалось по каким-то выборам, то включается в дополнительный список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Franklin Gothic Book"/>
              </a:rPr>
              <a:t>Для местных выборов включается в допсписок без проверки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Принципы формирования списков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Franklin Gothic Book"/>
              </a:rPr>
              <a:t>В территориальной комиссии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Список составляется по каждому участку при помощи ГАС Выборы»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Franklin Gothic Book"/>
              </a:rPr>
              <a:t>В участковой комиссии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В местах временного пребывания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На участках, где голосуют военные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Состав списка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Титульный лист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Вкладные листы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Последний лист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Дополнительно: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Титульные листы книг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Вкладные листы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Книга мобильного избирателя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6" name="Picture 2" descr=""/>
          <p:cNvPicPr/>
          <p:nvPr/>
        </p:nvPicPr>
        <p:blipFill>
          <a:blip r:embed="rId1"/>
          <a:stretch/>
        </p:blipFill>
        <p:spPr>
          <a:xfrm>
            <a:off x="4284000" y="1203480"/>
            <a:ext cx="4442400" cy="2431440"/>
          </a:xfrm>
          <a:prstGeom prst="rect">
            <a:avLst/>
          </a:prstGeom>
          <a:ln w="9360">
            <a:solidFill>
              <a:schemeClr val="tx1"/>
            </a:solidFill>
            <a:miter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Формирование списка в ТИК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Уточнение списков по 7 сентября включительно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Franklin Gothic Book"/>
              </a:rPr>
              <a:t>Сведения от главы местной администрации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000000"/>
                </a:solidFill>
                <a:latin typeface="Franklin Gothic Book"/>
              </a:rPr>
              <a:t>Сведения от командиров воинских частей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Заверение списка в ТИК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Подписи председателя и секретаря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Дата и печать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Franklin Gothic Book"/>
              </a:rPr>
              <a:t>Передача списков в УИК (до 8 сентября)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9" name="Picture 2" descr=""/>
          <p:cNvPicPr/>
          <p:nvPr/>
        </p:nvPicPr>
        <p:blipFill>
          <a:blip r:embed="rId1"/>
          <a:stretch/>
        </p:blipFill>
        <p:spPr>
          <a:xfrm>
            <a:off x="5750640" y="1851840"/>
            <a:ext cx="3062160" cy="1630440"/>
          </a:xfrm>
          <a:prstGeom prst="rect">
            <a:avLst/>
          </a:prstGeom>
          <a:ln>
            <a:noFill/>
          </a:ln>
        </p:spPr>
      </p:pic>
      <p:sp>
        <p:nvSpPr>
          <p:cNvPr id="100" name="Line 3"/>
          <p:cNvSpPr/>
          <p:nvPr/>
        </p:nvSpPr>
        <p:spPr>
          <a:xfrm>
            <a:off x="5796000" y="2067480"/>
            <a:ext cx="2808360" cy="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Line 4"/>
          <p:cNvSpPr/>
          <p:nvPr/>
        </p:nvSpPr>
        <p:spPr>
          <a:xfrm>
            <a:off x="5796000" y="2146320"/>
            <a:ext cx="2808360" cy="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Line 5"/>
          <p:cNvSpPr/>
          <p:nvPr/>
        </p:nvSpPr>
        <p:spPr>
          <a:xfrm>
            <a:off x="5796000" y="2224800"/>
            <a:ext cx="2808360" cy="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Line 6"/>
          <p:cNvSpPr/>
          <p:nvPr/>
        </p:nvSpPr>
        <p:spPr>
          <a:xfrm>
            <a:off x="5796000" y="1976400"/>
            <a:ext cx="2808360" cy="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7"/>
          <p:cNvSpPr/>
          <p:nvPr/>
        </p:nvSpPr>
        <p:spPr>
          <a:xfrm>
            <a:off x="7020360" y="2202480"/>
            <a:ext cx="172800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70c0"/>
                </a:solidFill>
                <a:latin typeface="Monotype Corsiva"/>
              </a:rPr>
              <a:t>Подпись 1   Иванов И.И.</a:t>
            </a:r>
            <a:endParaRPr b="0" lang="ru-RU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70c0"/>
                </a:solidFill>
                <a:latin typeface="Monotype Corsiva"/>
              </a:rPr>
              <a:t> </a:t>
            </a:r>
            <a:r>
              <a:rPr b="0" lang="ru-RU" sz="900" spc="-1" strike="noStrike">
                <a:solidFill>
                  <a:srgbClr val="0070c0"/>
                </a:solidFill>
                <a:latin typeface="Monotype Corsiva"/>
              </a:rPr>
              <a:t>Подпись 2   Петрова П.П.</a:t>
            </a:r>
            <a:endParaRPr b="0" lang="ru-RU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70c0"/>
                </a:solidFill>
                <a:latin typeface="Monotype Corsiva"/>
              </a:rPr>
              <a:t>07 сентября 2021 года</a:t>
            </a:r>
            <a:endParaRPr b="0" lang="ru-RU" sz="900" spc="-1" strike="noStrike">
              <a:latin typeface="Arial"/>
            </a:endParaRPr>
          </a:p>
        </p:txBody>
      </p:sp>
      <p:sp>
        <p:nvSpPr>
          <p:cNvPr id="105" name="CustomShape 8"/>
          <p:cNvSpPr/>
          <p:nvPr/>
        </p:nvSpPr>
        <p:spPr>
          <a:xfrm>
            <a:off x="7912080" y="2283840"/>
            <a:ext cx="480240" cy="48024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Franklin Gothic Demi"/>
              </a:rPr>
              <a:t>Уточнение списка в УИК до дней голосования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200240"/>
            <a:ext cx="8229240" cy="3099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Уточнение ведется, начиная с 8 сентября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Официальные документы органов: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ИКСО, ТИК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Глава местной администрации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ОВМ, военкомат, суд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Franklin Gothic Book"/>
              </a:rPr>
              <a:t>Руководитель организации в месте временного пребывания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Заявления и обращения избирателей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Сведения мобильного избирателя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Franklin Gothic Book"/>
              </a:rPr>
              <a:t>Заявления о голосовании в местах временного пребывания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ИКСО_16_9</Template>
  <TotalTime>343</TotalTime>
  <Application>LibreOffice/6.2.2.2$Windows_x86 LibreOffice_project/2b840030fec2aae0fd2658d8d4f9548af4e3518d</Application>
  <Words>401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2021-08-05T05:59:20Z</dcterms:created>
  <dc:creator>Сергей Сапцын</dc:creator>
  <dc:description/>
  <dc:language>ru-RU</dc:language>
  <cp:lastModifiedBy>Сергей Сапцын</cp:lastModifiedBy>
  <cp:lastPrinted>2021-08-13T17:56:13Z</cp:lastPrinted>
  <dcterms:modified xsi:type="dcterms:W3CDTF">2021-08-05T11:42:40Z</dcterms:modified>
  <cp:revision>12</cp:revision>
  <dc:subject/>
  <dc:title>Формирование списков избирателей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