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21040"/>
            <a:ext cx="8228880" cy="579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221040"/>
            <a:ext cx="8228880" cy="579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457200" y="221040"/>
            <a:ext cx="8228880" cy="579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subTitle"/>
          </p:nvPr>
        </p:nvSpPr>
        <p:spPr>
          <a:xfrm>
            <a:off x="457200" y="221040"/>
            <a:ext cx="8228880" cy="579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21040"/>
            <a:ext cx="8228880" cy="579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Рисунок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Рисунок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>
            <a:noFill/>
          </a:ln>
        </p:spPr>
      </p:pic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Рисунок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1120" cy="6855120"/>
          </a:xfrm>
          <a:prstGeom prst="rect">
            <a:avLst/>
          </a:prstGeom>
          <a:ln>
            <a:noFill/>
          </a:ln>
        </p:spPr>
      </p:pic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971640" y="3573000"/>
            <a:ext cx="7769520" cy="290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1F497D"/>
                </a:solidFill>
                <a:latin typeface="Roboto"/>
                <a:ea typeface="DejaVu Sans"/>
              </a:rPr>
              <a:t>Органы</a:t>
            </a:r>
            <a:r>
              <a:rPr lang="ru-RU" sz="3600" b="1" strike="noStrike" spc="-1">
                <a:solidFill>
                  <a:srgbClr val="FFFFFF"/>
                </a:solidFill>
                <a:latin typeface="Roboto"/>
                <a:ea typeface="DejaVu Sans"/>
              </a:rPr>
              <a:t> </a:t>
            </a:r>
            <a:r>
              <a:rPr lang="ru-RU" sz="3600" b="1" strike="noStrike" spc="-1">
                <a:solidFill>
                  <a:srgbClr val="1F497D"/>
                </a:solidFill>
                <a:latin typeface="Roboto"/>
                <a:ea typeface="DejaVu Sans"/>
              </a:rPr>
              <a:t>власти </a:t>
            </a:r>
            <a:r>
              <a:t/>
            </a:r>
            <a:br/>
            <a:r>
              <a:rPr lang="ru-RU" sz="3600" b="1" strike="noStrike" spc="-1">
                <a:solidFill>
                  <a:srgbClr val="1F497D"/>
                </a:solidFill>
                <a:latin typeface="Roboto"/>
                <a:ea typeface="DejaVu Sans"/>
              </a:rPr>
              <a:t>в Российской Федерации.</a:t>
            </a:r>
            <a:endParaRPr lang="ru-RU" sz="3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1F497D"/>
                </a:solidFill>
                <a:latin typeface="Roboto"/>
                <a:ea typeface="DejaVu Sans"/>
              </a:rPr>
              <a:t>Государственная Дума и Законодательное собрание Свердловской области их компетенции</a:t>
            </a:r>
            <a:r>
              <a:t/>
            </a:r>
            <a:br/>
            <a:endParaRPr lang="ru-RU" sz="3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457200" y="1600200"/>
            <a:ext cx="8226720" cy="45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1" i="1" strike="noStrike" spc="-1">
                <a:solidFill>
                  <a:srgbClr val="000000"/>
                </a:solidFill>
                <a:latin typeface="Roboto"/>
                <a:ea typeface="DejaVu Sans"/>
              </a:rPr>
              <a:t>Орган государственной власти (государственный ор­ган)</a:t>
            </a:r>
            <a:r>
              <a:rPr lang="ru-RU" sz="3200" b="0" strike="noStrike" spc="-1">
                <a:solidFill>
                  <a:srgbClr val="000000"/>
                </a:solidFill>
                <a:latin typeface="Roboto"/>
                <a:ea typeface="DejaVu Sans"/>
              </a:rPr>
              <a:t> — это часть государственного аппарата, наделённая государственно-властными полномочиями и осуществляющая свою компетенцию по уполномочию государства в установ­ленном им порядке.</a:t>
            </a: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Picture 2"/>
          <p:cNvPicPr/>
          <p:nvPr/>
        </p:nvPicPr>
        <p:blipFill>
          <a:blip r:embed="rId2" cstate="print"/>
          <a:stretch/>
        </p:blipFill>
        <p:spPr>
          <a:xfrm>
            <a:off x="70560" y="1412640"/>
            <a:ext cx="9070560" cy="4783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" name="Table 1"/>
          <p:cNvGraphicFramePr/>
          <p:nvPr/>
        </p:nvGraphicFramePr>
        <p:xfrm>
          <a:off x="251640" y="1196640"/>
          <a:ext cx="8640720" cy="6041880"/>
        </p:xfrm>
        <a:graphic>
          <a:graphicData uri="http://schemas.openxmlformats.org/drawingml/2006/table">
            <a:tbl>
              <a:tblPr/>
              <a:tblGrid>
                <a:gridCol w="4327920"/>
                <a:gridCol w="4312800"/>
              </a:tblGrid>
              <a:tr h="448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Государственная Дума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(нижняя палата)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37440" marR="37440">
                    <a:lnL w="9360">
                      <a:solidFill>
                        <a:srgbClr val="C0C0C0"/>
                      </a:solidFill>
                    </a:lnL>
                    <a:lnR w="9360">
                      <a:solidFill>
                        <a:srgbClr val="C0C0C0"/>
                      </a:solidFill>
                    </a:lnR>
                    <a:lnT w="9360">
                      <a:solidFill>
                        <a:srgbClr val="C0C0C0"/>
                      </a:solidFill>
                    </a:lnT>
                    <a:lnB w="9360">
                      <a:solidFill>
                        <a:srgbClr val="C0C0C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Совет Федерации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(верхняя палата)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37440" marR="37440">
                    <a:lnL w="9360">
                      <a:solidFill>
                        <a:srgbClr val="C0C0C0"/>
                      </a:solidFill>
                    </a:lnL>
                    <a:lnR w="9360">
                      <a:solidFill>
                        <a:srgbClr val="C0C0C0"/>
                      </a:solidFill>
                    </a:lnR>
                    <a:lnT w="9360">
                      <a:solidFill>
                        <a:srgbClr val="C0C0C0"/>
                      </a:solidFill>
                    </a:lnT>
                    <a:lnB w="9360">
                      <a:solidFill>
                        <a:srgbClr val="C0C0C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703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Особенности формирования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37440" marR="37440">
                    <a:lnL w="9360">
                      <a:solidFill>
                        <a:srgbClr val="C0C0C0"/>
                      </a:solidFill>
                    </a:lnL>
                    <a:lnR w="9360">
                      <a:solidFill>
                        <a:srgbClr val="C0C0C0"/>
                      </a:solidFill>
                    </a:lnR>
                    <a:lnT w="9360">
                      <a:solidFill>
                        <a:srgbClr val="C0C0C0"/>
                      </a:solidFill>
                    </a:lnT>
                    <a:lnB w="9360">
                      <a:solidFill>
                        <a:srgbClr val="C0C0C0"/>
                      </a:solidFill>
                    </a:lnB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531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Состоит из 450 депутатов, избирае­мых всем населением страны сро­ком на 5 лет. Депутатом может быть избран гражданин РФ, достиг­ший 21 года и имеющий право участвовать в выборах. </a:t>
                      </a:r>
                      <a:endParaRPr lang="ru-RU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Выборы депутатов Государственной проводятся по смешанной системе: 225 депутатов Государственной думы будут избираются по одномандатным избирательным округам (один округ — один депутат), а другие 225 депутатов — по федеральному избирательному округу пропорционально числу голосов избирателей, поданных за федеральные списки кандидатов. 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7440" marR="37440">
                    <a:lnL w="9360">
                      <a:solidFill>
                        <a:srgbClr val="C0C0C0"/>
                      </a:solidFill>
                    </a:lnL>
                    <a:lnR w="9360">
                      <a:solidFill>
                        <a:srgbClr val="C0C0C0"/>
                      </a:solidFill>
                    </a:lnR>
                    <a:lnT w="9360">
                      <a:solidFill>
                        <a:srgbClr val="C0C0C0"/>
                      </a:solidFill>
                    </a:lnT>
                    <a:lnB w="9360">
                      <a:solidFill>
                        <a:srgbClr val="C0C0C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В него входят по два представителя от каждого субъекта РФ: один пред­ставитель от законодательного и один — от исполнительного органа власти, а также «представители Российской Федерации, назначаемые Президентом Российской Федерации, число которых составляет не более десяти процентов от числа членов Совета Федерации — представителей от законодательных (представительных) и исполнительных органов государственной власти субъектов Российской Федерации». 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7440" marR="37440">
                    <a:lnL w="9360">
                      <a:solidFill>
                        <a:srgbClr val="C0C0C0"/>
                      </a:solidFill>
                    </a:lnL>
                    <a:lnR w="9360">
                      <a:solidFill>
                        <a:srgbClr val="C0C0C0"/>
                      </a:solidFill>
                    </a:lnR>
                    <a:lnT w="9360">
                      <a:solidFill>
                        <a:srgbClr val="C0C0C0"/>
                      </a:solidFill>
                    </a:lnT>
                    <a:lnB w="9360">
                      <a:solidFill>
                        <a:srgbClr val="C0C0C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9" name="CustomShape 2"/>
          <p:cNvSpPr/>
          <p:nvPr/>
        </p:nvSpPr>
        <p:spPr>
          <a:xfrm>
            <a:off x="457200" y="274680"/>
            <a:ext cx="822672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Roboto"/>
                <a:ea typeface="DejaVu Sans"/>
              </a:rPr>
              <a:t>Законодательная власть в РФ</a:t>
            </a:r>
            <a:r>
              <a:t/>
            </a:r>
            <a:br/>
            <a:r>
              <a:rPr lang="ru-RU" sz="1600" b="1" i="1" strike="noStrike" spc="-1">
                <a:solidFill>
                  <a:srgbClr val="000000"/>
                </a:solidFill>
                <a:latin typeface="Roboto"/>
                <a:ea typeface="DejaVu Sans"/>
              </a:rPr>
              <a:t>Федеральное собрание</a:t>
            </a:r>
            <a:r>
              <a:rPr lang="ru-RU" sz="1600" b="0" strike="noStrike" spc="-1">
                <a:solidFill>
                  <a:srgbClr val="000000"/>
                </a:solidFill>
                <a:latin typeface="Roboto"/>
                <a:ea typeface="DejaVu Sans"/>
              </a:rPr>
              <a:t> — это избираемый двухпалатный парламент России, ее постоянно действующий представи­тельный и законодательный орган.</a:t>
            </a:r>
            <a:r>
              <a:t/>
            </a:r>
            <a:br/>
            <a:endParaRPr lang="ru-RU" sz="1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457200" y="221040"/>
            <a:ext cx="8228160" cy="124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latin typeface="Arial"/>
                <a:ea typeface="DejaVu Sans"/>
              </a:rPr>
              <a:t>Государственная Дума-           предметы ее ведения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41076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2500" lnSpcReduction="20000"/>
          </a:bodyPr>
          <a:lstStyle/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Обсуждение и принятие законов.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Обсуждение и принятие федерального бюджета.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Установление налогов и </a:t>
            </a:r>
            <a:r>
              <a:rPr lang="ru-RU" sz="20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сборов,финансовое</a:t>
            </a: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регулирование.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Ратификация международных договоров, вопросы войны и мира.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Вопросы статуса и защиты государственных границ.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Выражение согласия Президенту РФ на назначение Председателя Правительства РФ.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Решение вопросов о  доверии(недоверии) Правительству РФ.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Назначение на должность и освобождение от должности: Председателя Центрального банка РФ, Председатель Счетной палаты РФ и половина ее аудиторов, Уполномоченный по правам человека в Российской Федерации, 1/3 часть членов ЦИК РФ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Объявление амнистии.</a:t>
            </a:r>
            <a:endParaRPr lang="ru-RU" sz="2000" b="0" strike="noStrike" spc="-1" dirty="0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76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Выдвижение обвинений против Президента РФ для отрешения его от должности и др.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4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457200" y="221040"/>
            <a:ext cx="8227440" cy="124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2"/>
          <p:cNvSpPr/>
          <p:nvPr/>
        </p:nvSpPr>
        <p:spPr>
          <a:xfrm>
            <a:off x="457200" y="1604520"/>
            <a:ext cx="8227440" cy="397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3"/>
          <p:cNvSpPr/>
          <p:nvPr/>
        </p:nvSpPr>
        <p:spPr>
          <a:xfrm>
            <a:off x="1197360" y="221040"/>
            <a:ext cx="6965280" cy="1281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000000"/>
                </a:solidFill>
                <a:latin typeface="Arial"/>
                <a:ea typeface="DejaVu Sans"/>
              </a:rPr>
              <a:t>Законодательная власть </a:t>
            </a:r>
            <a:endParaRPr lang="ru-RU" sz="4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000000"/>
                </a:solidFill>
                <a:latin typeface="Arial"/>
                <a:ea typeface="DejaVu Sans"/>
              </a:rPr>
              <a:t>в Свердловской области</a:t>
            </a:r>
            <a:endParaRPr lang="ru-RU" sz="4200" b="0" strike="noStrike" spc="-1">
              <a:latin typeface="Arial"/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504000" y="2088000"/>
            <a:ext cx="8227440" cy="342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8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Законодательное собрание Свердловской области-высший и единственный законодательный(представительный) орган государственной власти</a:t>
            </a:r>
            <a:endParaRPr lang="ru-RU" sz="2000" b="0" strike="noStrike" spc="-1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8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Законодательное собрание Свердловской области- однопалатное, с общей численностью 50 депутатов.</a:t>
            </a:r>
            <a:endParaRPr lang="ru-RU" sz="2000" b="0" strike="noStrike" spc="-1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8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Срок полномочий 5 лет.</a:t>
            </a:r>
            <a:endParaRPr lang="ru-RU" sz="2000" b="0" strike="noStrike" spc="-1"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8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Выборы проводятся по смешанной системе.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884"/>
              </a:spcBef>
            </a:pPr>
            <a:endParaRPr lang="ru-RU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ru-RU" sz="3600" b="1" strike="noStrike" spc="-1">
                <a:solidFill>
                  <a:srgbClr val="000000"/>
                </a:solidFill>
                <a:latin typeface="Arial"/>
                <a:ea typeface="DejaVu Sans"/>
              </a:rPr>
              <a:t>Законодательное собрание Свердловской области-полномочия 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504000" y="1944000"/>
            <a:ext cx="8181360" cy="410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40000" lnSpcReduction="20000"/>
          </a:bodyPr>
          <a:lstStyle/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Принятие основного закона, поправок к нему.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Утверждение бюджета,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Учреждение налогов, сборов.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Управление собственностью субъекта. 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Проведение референдума. 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Выборов в органы субъекта.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Установление административно-территориального устройства, схемы управления, 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Назначение (или освобождении) от должности должностных лиц субъекта (первых заместителей Губернатора Свердловской области, руководителей уполномоченных исполнительных органов государственной власти Свердловской области в сферах финансов и социальной защиты населения, основного органа по управлению государственным имуществом, судей Уставного Суда Свердловской области, назначает на должность мировых судей Свердловской области; Уполномоченного по правам человека, Уполномоченного по правам ребенка, назначает половину членов Избирательной комиссии Свердловской области с правом решающего голоса.</a:t>
            </a:r>
            <a:endParaRPr lang="ru-RU" sz="4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Выражение  недоверия (доверия) Губернатору Свердловской области, принятие решения о досрочном прекращении полномочий Губернатора Свердловской области и др.</a:t>
            </a:r>
            <a:endParaRPr lang="ru-RU" sz="4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457200" y="221040"/>
            <a:ext cx="8228880" cy="438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latin typeface="Arial"/>
              </a:rPr>
              <a:t>СПАСИБО ЗА ВНИМАНИЕ!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457200" y="4752000"/>
            <a:ext cx="8228880" cy="82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 algn="ctr">
              <a:lnSpc>
                <a:spcPct val="100000"/>
              </a:lnSpc>
              <a:spcBef>
                <a:spcPts val="8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1" strike="noStrike" spc="-1" dirty="0" smtClean="0">
                <a:latin typeface="Arial"/>
              </a:rPr>
              <a:t>Презентация </a:t>
            </a:r>
            <a:r>
              <a:rPr lang="ru-RU" sz="2000" b="1" strike="noStrike" spc="-1" dirty="0">
                <a:latin typeface="Arial"/>
              </a:rPr>
              <a:t>подготовлена </a:t>
            </a:r>
            <a:r>
              <a:rPr lang="ru-RU" sz="2000" b="1" strike="noStrike" spc="-1" dirty="0" err="1">
                <a:latin typeface="Arial"/>
              </a:rPr>
              <a:t>Ирбитской</a:t>
            </a:r>
            <a:r>
              <a:rPr lang="ru-RU" sz="2000" b="1" strike="noStrike" spc="-1" dirty="0">
                <a:latin typeface="Arial"/>
              </a:rPr>
              <a:t> </a:t>
            </a:r>
            <a:r>
              <a:rPr lang="ru-RU" sz="2000" b="1" strike="noStrike" spc="-1" dirty="0" smtClean="0">
                <a:latin typeface="Arial"/>
              </a:rPr>
              <a:t>районной ТИК                            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372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Office Theme</vt:lpstr>
      <vt:lpstr>Office Theme</vt:lpstr>
      <vt:lpstr>Office Theme</vt:lpstr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admin</cp:lastModifiedBy>
  <cp:revision>26</cp:revision>
  <dcterms:created xsi:type="dcterms:W3CDTF">2009-01-08T12:15:48Z</dcterms:created>
  <dcterms:modified xsi:type="dcterms:W3CDTF">2021-04-13T04:35:52Z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10</vt:i4>
  </property>
</Properties>
</file>