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638D2"/>
    <a:srgbClr val="CCFFCC"/>
    <a:srgbClr val="FFFFCC"/>
    <a:srgbClr val="CCCCFF"/>
    <a:srgbClr val="FFCCFF"/>
    <a:srgbClr val="FFFF99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1556792"/>
            <a:ext cx="718728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Контрольные вопросы</a:t>
            </a:r>
            <a:r>
              <a:rPr lang="ru-RU" sz="5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6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sz="5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ru-RU" sz="5400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практические задачи</a:t>
            </a:r>
            <a:endParaRPr lang="ru-RU" sz="5400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332656"/>
            <a:ext cx="4781268" cy="0"/>
          </a:xfrm>
          <a:prstGeom prst="line">
            <a:avLst/>
          </a:prstGeom>
          <a:ln w="28575">
            <a:solidFill>
              <a:srgbClr val="F638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0" y="548680"/>
            <a:ext cx="3059832" cy="0"/>
          </a:xfrm>
          <a:prstGeom prst="line">
            <a:avLst/>
          </a:prstGeom>
          <a:ln w="28575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51520" y="0"/>
            <a:ext cx="0" cy="3573016"/>
          </a:xfrm>
          <a:prstGeom prst="line">
            <a:avLst/>
          </a:prstGeom>
          <a:ln w="28575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67544" y="0"/>
            <a:ext cx="0" cy="1916832"/>
          </a:xfrm>
          <a:prstGeom prst="line">
            <a:avLst/>
          </a:prstGeom>
          <a:ln w="28575">
            <a:solidFill>
              <a:srgbClr val="F638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148064" y="6669360"/>
            <a:ext cx="3995936" cy="0"/>
          </a:xfrm>
          <a:prstGeom prst="line">
            <a:avLst/>
          </a:prstGeom>
          <a:ln w="28575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868144" y="6453336"/>
            <a:ext cx="3275856" cy="0"/>
          </a:xfrm>
          <a:prstGeom prst="line">
            <a:avLst/>
          </a:prstGeom>
          <a:ln w="28575">
            <a:solidFill>
              <a:srgbClr val="F638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964488" y="3068960"/>
            <a:ext cx="0" cy="3789040"/>
          </a:xfrm>
          <a:prstGeom prst="line">
            <a:avLst/>
          </a:prstGeom>
          <a:ln w="28575">
            <a:solidFill>
              <a:srgbClr val="F638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8820472" y="4234448"/>
            <a:ext cx="0" cy="2623552"/>
          </a:xfrm>
          <a:prstGeom prst="line">
            <a:avLst/>
          </a:prstGeom>
          <a:ln w="28575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4561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1720" y="260648"/>
            <a:ext cx="66858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u="sng" dirty="0">
                <a:solidFill>
                  <a:srgbClr val="660066"/>
                </a:solidFill>
              </a:rPr>
              <a:t>Вопрос </a:t>
            </a:r>
            <a:r>
              <a:rPr lang="ru-RU" sz="2800" u="sng" dirty="0" smtClean="0">
                <a:solidFill>
                  <a:srgbClr val="660066"/>
                </a:solidFill>
              </a:rPr>
              <a:t>9  </a:t>
            </a:r>
            <a:r>
              <a:rPr lang="ru-RU" sz="2800" u="sng" dirty="0">
                <a:solidFill>
                  <a:srgbClr val="660066"/>
                </a:solidFill>
              </a:rPr>
              <a:t>(практическая задача)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139952" y="1484784"/>
            <a:ext cx="4572000" cy="2677656"/>
          </a:xfrm>
          <a:prstGeom prst="rect">
            <a:avLst/>
          </a:prstGeom>
          <a:gradFill flip="none" rotWithShape="1">
            <a:gsLst>
              <a:gs pos="0">
                <a:srgbClr val="FBEAC7"/>
              </a:gs>
              <a:gs pos="45000">
                <a:srgbClr val="FEE7F2"/>
              </a:gs>
              <a:gs pos="9000">
                <a:srgbClr val="FAC77D">
                  <a:alpha val="48000"/>
                </a:srgbClr>
              </a:gs>
              <a:gs pos="73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3500000" scaled="1"/>
            <a:tileRect/>
          </a:gradFill>
          <a:ln w="19050">
            <a:solidFill>
              <a:srgbClr val="660066"/>
            </a:solidFill>
          </a:ln>
        </p:spPr>
        <p:txBody>
          <a:bodyPr>
            <a:spAutoFit/>
          </a:bodyPr>
          <a:lstStyle/>
          <a:p>
            <a:pPr algn="just"/>
            <a:r>
              <a:rPr lang="ru-RU" sz="2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И., находясь в составе участковой избирательной комиссии с правом совещательного голоса, выдавал и подписывал бюллетени, а также принимал участие в их подсчёте и погашении</a:t>
            </a:r>
            <a:r>
              <a:rPr lang="ru-RU" sz="24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Человек перед выбором (2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99" y="901020"/>
            <a:ext cx="3676650" cy="3752850"/>
          </a:xfrm>
          <a:prstGeom prst="rect">
            <a:avLst/>
          </a:prstGeom>
          <a:noFill/>
          <a:ln w="19050">
            <a:solidFill>
              <a:srgbClr val="66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64982" y="5154138"/>
            <a:ext cx="8352928" cy="830997"/>
          </a:xfrm>
          <a:prstGeom prst="rect">
            <a:avLst/>
          </a:prstGeom>
          <a:gradFill>
            <a:gsLst>
              <a:gs pos="0">
                <a:srgbClr val="FBEAC7"/>
              </a:gs>
              <a:gs pos="45000">
                <a:srgbClr val="FEE7F2"/>
              </a:gs>
              <a:gs pos="9000">
                <a:srgbClr val="FAC77D">
                  <a:alpha val="48000"/>
                </a:srgbClr>
              </a:gs>
              <a:gs pos="73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3500000" scaled="1"/>
          </a:gradFill>
          <a:ln w="19050">
            <a:solidFill>
              <a:srgbClr val="660066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sz="2400" u="sng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ВОПРОС:</a:t>
            </a:r>
            <a:r>
              <a:rPr lang="ru-RU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Оцените правомерность его действий, а также их правовые последствия.</a:t>
            </a:r>
            <a:endParaRPr lang="ru-RU" sz="24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140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880" y="1052736"/>
            <a:ext cx="5184576" cy="3785652"/>
          </a:xfrm>
          <a:prstGeom prst="rect">
            <a:avLst/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lin ang="13500000" scaled="1"/>
            <a:tileRect/>
          </a:gradFill>
          <a:ln w="19050">
            <a:solidFill>
              <a:srgbClr val="660066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660066"/>
                </a:solidFill>
              </a:rPr>
              <a:t>С санкции прокурора города Н. в отношении члена участковой избирательной комиссии с правом решающего голоса М. было возбуждено уголовное дело, в рамках которого к нему была выбрана мера пресечения в виде заключения под стражу. Учитывая эти обстоятельства, территориальная избирательная комиссия приняла решение об освобождении М. от обязанностей члена избирательной комиссии до истечения срока ее полномочий</a:t>
            </a:r>
            <a:r>
              <a:rPr lang="ru-RU" sz="2000" dirty="0" smtClean="0">
                <a:solidFill>
                  <a:srgbClr val="660066"/>
                </a:solidFill>
              </a:rPr>
              <a:t>.</a:t>
            </a:r>
            <a:endParaRPr lang="ru-RU" sz="2000" dirty="0">
              <a:solidFill>
                <a:srgbClr val="660066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11760" y="260648"/>
            <a:ext cx="55962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u="sng" dirty="0">
                <a:solidFill>
                  <a:srgbClr val="660066"/>
                </a:solidFill>
              </a:rPr>
              <a:t>Вопрос </a:t>
            </a:r>
            <a:r>
              <a:rPr lang="ru-RU" sz="2800" u="sng" dirty="0" smtClean="0">
                <a:solidFill>
                  <a:srgbClr val="660066"/>
                </a:solidFill>
              </a:rPr>
              <a:t>10  </a:t>
            </a:r>
            <a:r>
              <a:rPr lang="ru-RU" sz="2800" u="sng" dirty="0">
                <a:solidFill>
                  <a:srgbClr val="660066"/>
                </a:solidFill>
              </a:rPr>
              <a:t>(практическая задача)</a:t>
            </a:r>
            <a:endParaRPr lang="ru-RU" sz="2800" u="sng" dirty="0">
              <a:solidFill>
                <a:srgbClr val="660066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6058" y="5157191"/>
            <a:ext cx="8446794" cy="954107"/>
          </a:xfrm>
          <a:prstGeom prst="rect">
            <a:avLst/>
          </a:prstGeom>
          <a:gradFill flip="none" rotWithShape="1">
            <a:gsLst>
              <a:gs pos="0">
                <a:srgbClr val="FFCCFF">
                  <a:shade val="30000"/>
                  <a:satMod val="115000"/>
                </a:srgbClr>
              </a:gs>
              <a:gs pos="50000">
                <a:srgbClr val="FFCCFF">
                  <a:shade val="67500"/>
                  <a:satMod val="115000"/>
                </a:srgbClr>
              </a:gs>
              <a:gs pos="100000">
                <a:srgbClr val="FFCCFF">
                  <a:shade val="100000"/>
                  <a:satMod val="115000"/>
                </a:srgbClr>
              </a:gs>
            </a:gsLst>
            <a:lin ang="2700000" scaled="1"/>
            <a:tileRect/>
          </a:gradFill>
          <a:ln w="19050">
            <a:solidFill>
              <a:srgbClr val="660066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400" u="sng" dirty="0">
                <a:solidFill>
                  <a:srgbClr val="660066"/>
                </a:solidFill>
              </a:rPr>
              <a:t>ВОПРОС: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800" b="1" dirty="0">
                <a:solidFill>
                  <a:srgbClr val="660066"/>
                </a:solidFill>
              </a:rPr>
              <a:t>Правомерны ли действия территориальной избирательной комиссии?</a:t>
            </a:r>
            <a:endParaRPr lang="ru-RU" sz="2800" b="1" dirty="0">
              <a:solidFill>
                <a:srgbClr val="660066"/>
              </a:solidFill>
            </a:endParaRPr>
          </a:p>
        </p:txBody>
      </p:sp>
      <p:pic>
        <p:nvPicPr>
          <p:cNvPr id="5" name="Picture 2" descr="Человек перед выбором (2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99" y="901020"/>
            <a:ext cx="3035265" cy="3752850"/>
          </a:xfrm>
          <a:prstGeom prst="rect">
            <a:avLst/>
          </a:prstGeom>
          <a:noFill/>
          <a:ln w="19050">
            <a:solidFill>
              <a:srgbClr val="66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7778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63888" y="1484784"/>
            <a:ext cx="52565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Blip>
                <a:blip r:embed="rId2"/>
              </a:buBlip>
            </a:pPr>
            <a:r>
              <a:rPr lang="ru-RU" sz="2800" dirty="0" smtClean="0">
                <a:solidFill>
                  <a:srgbClr val="660066"/>
                </a:solidFill>
              </a:rPr>
              <a:t>Каким </a:t>
            </a:r>
            <a:r>
              <a:rPr lang="ru-RU" sz="2800" dirty="0">
                <a:solidFill>
                  <a:srgbClr val="660066"/>
                </a:solidFill>
              </a:rPr>
              <a:t>федеральным законом закреплена система избирательных комиссий в Российской Федерации</a:t>
            </a:r>
            <a:r>
              <a:rPr lang="ru-RU" sz="2800" dirty="0" smtClean="0">
                <a:solidFill>
                  <a:srgbClr val="660066"/>
                </a:solidFill>
              </a:rPr>
              <a:t>?</a:t>
            </a:r>
          </a:p>
          <a:p>
            <a:pPr algn="just"/>
            <a:endParaRPr lang="ru-RU" sz="2800" dirty="0">
              <a:solidFill>
                <a:srgbClr val="660066"/>
              </a:solidFill>
            </a:endParaRPr>
          </a:p>
          <a:p>
            <a:pPr marL="457200" indent="-457200" algn="just">
              <a:buBlip>
                <a:blip r:embed="rId3"/>
              </a:buBlip>
            </a:pPr>
            <a:r>
              <a:rPr lang="ru-RU" sz="2800" dirty="0" smtClean="0">
                <a:solidFill>
                  <a:srgbClr val="660066"/>
                </a:solidFill>
              </a:rPr>
              <a:t> </a:t>
            </a:r>
            <a:r>
              <a:rPr lang="ru-RU" sz="2800" dirty="0">
                <a:solidFill>
                  <a:srgbClr val="660066"/>
                </a:solidFill>
              </a:rPr>
              <a:t>Какие виды избирательных комиссий существуют в России, какова их иерархия?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076056" y="471487"/>
            <a:ext cx="18389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u="sng" dirty="0">
                <a:solidFill>
                  <a:srgbClr val="660066"/>
                </a:solidFill>
              </a:rPr>
              <a:t>Вопрос 1</a:t>
            </a:r>
            <a:endParaRPr lang="ru-RU" u="sng" dirty="0"/>
          </a:p>
        </p:txBody>
      </p:sp>
      <p:pic>
        <p:nvPicPr>
          <p:cNvPr id="4" name="Picture 2" descr="Человек перед выбором (2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3035265" cy="3752850"/>
          </a:xfrm>
          <a:prstGeom prst="rect">
            <a:avLst/>
          </a:prstGeom>
          <a:noFill/>
          <a:ln w="19050">
            <a:solidFill>
              <a:srgbClr val="66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644008" y="6597352"/>
            <a:ext cx="4499992" cy="0"/>
          </a:xfrm>
          <a:prstGeom prst="line">
            <a:avLst/>
          </a:prstGeom>
          <a:ln w="28575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8964488" y="3284984"/>
            <a:ext cx="72008" cy="3672408"/>
          </a:xfrm>
          <a:prstGeom prst="line">
            <a:avLst/>
          </a:prstGeom>
          <a:ln w="28575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192180" y="6453336"/>
            <a:ext cx="2951820" cy="0"/>
          </a:xfrm>
          <a:prstGeom prst="line">
            <a:avLst/>
          </a:prstGeom>
          <a:ln w="28575">
            <a:solidFill>
              <a:srgbClr val="F638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427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59421" y="1009349"/>
            <a:ext cx="518457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Blip>
                <a:blip r:embed="rId2"/>
              </a:buBlip>
            </a:pPr>
            <a:r>
              <a:rPr lang="ru-RU" sz="2800" dirty="0" smtClean="0">
                <a:solidFill>
                  <a:srgbClr val="660066"/>
                </a:solidFill>
              </a:rPr>
              <a:t>Какие </a:t>
            </a:r>
            <a:r>
              <a:rPr lang="ru-RU" sz="2800" dirty="0">
                <a:solidFill>
                  <a:srgbClr val="660066"/>
                </a:solidFill>
              </a:rPr>
              <a:t>законодательные акты образуют правовую основу организации и деятельности избирательных комиссий, в том числе участковых?</a:t>
            </a:r>
          </a:p>
          <a:p>
            <a:pPr algn="just"/>
            <a:endParaRPr lang="ru-RU" sz="2800" dirty="0">
              <a:solidFill>
                <a:srgbClr val="660066"/>
              </a:solidFill>
            </a:endParaRPr>
          </a:p>
          <a:p>
            <a:pPr marL="457200" indent="-457200" algn="just">
              <a:buBlip>
                <a:blip r:embed="rId2"/>
              </a:buBlip>
            </a:pPr>
            <a:r>
              <a:rPr lang="ru-RU" sz="2800" dirty="0" smtClean="0">
                <a:solidFill>
                  <a:srgbClr val="660066"/>
                </a:solidFill>
              </a:rPr>
              <a:t> </a:t>
            </a:r>
            <a:r>
              <a:rPr lang="ru-RU" sz="2800" dirty="0">
                <a:solidFill>
                  <a:srgbClr val="660066"/>
                </a:solidFill>
              </a:rPr>
              <a:t>Что включает в себя понятие «правовой статус избирательных комиссий»?</a:t>
            </a:r>
          </a:p>
          <a:p>
            <a:pPr algn="just"/>
            <a:endParaRPr lang="ru-RU" sz="2800" dirty="0">
              <a:solidFill>
                <a:srgbClr val="660066"/>
              </a:solidFill>
            </a:endParaRPr>
          </a:p>
        </p:txBody>
      </p:sp>
      <p:pic>
        <p:nvPicPr>
          <p:cNvPr id="3" name="Picture 2" descr="Человек перед выбором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96964"/>
            <a:ext cx="3035265" cy="3752850"/>
          </a:xfrm>
          <a:prstGeom prst="rect">
            <a:avLst/>
          </a:prstGeom>
          <a:noFill/>
          <a:ln w="19050">
            <a:solidFill>
              <a:srgbClr val="66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724128" y="250703"/>
            <a:ext cx="18389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u="sng" dirty="0">
                <a:solidFill>
                  <a:srgbClr val="660066"/>
                </a:solidFill>
              </a:rPr>
              <a:t>Вопрос 2</a:t>
            </a:r>
            <a:endParaRPr lang="ru-RU" sz="3200" u="sng" dirty="0">
              <a:solidFill>
                <a:srgbClr val="660066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5076056" y="6669360"/>
            <a:ext cx="4067944" cy="0"/>
          </a:xfrm>
          <a:prstGeom prst="line">
            <a:avLst/>
          </a:prstGeom>
          <a:ln w="28575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156176" y="6453336"/>
            <a:ext cx="298782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8964488" y="2852936"/>
            <a:ext cx="0" cy="4005064"/>
          </a:xfrm>
          <a:prstGeom prst="line">
            <a:avLst/>
          </a:prstGeom>
          <a:ln w="28575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0484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35896" y="901020"/>
            <a:ext cx="518457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Blip>
                <a:blip r:embed="rId2"/>
              </a:buBlip>
            </a:pPr>
            <a:r>
              <a:rPr lang="ru-RU" sz="3200" dirty="0" smtClean="0"/>
              <a:t> </a:t>
            </a:r>
            <a:r>
              <a:rPr lang="ru-RU" sz="3200" dirty="0">
                <a:solidFill>
                  <a:srgbClr val="660066"/>
                </a:solidFill>
              </a:rPr>
              <a:t>Каков установленный законом численный состав участковых избирательных комиссий?</a:t>
            </a:r>
          </a:p>
          <a:p>
            <a:pPr marL="457200" indent="-457200" algn="just">
              <a:buBlip>
                <a:blip r:embed="rId2"/>
              </a:buBlip>
            </a:pPr>
            <a:r>
              <a:rPr lang="ru-RU" sz="3200" dirty="0" smtClean="0">
                <a:solidFill>
                  <a:srgbClr val="660066"/>
                </a:solidFill>
              </a:rPr>
              <a:t> </a:t>
            </a:r>
            <a:r>
              <a:rPr lang="ru-RU" sz="3200" dirty="0">
                <a:solidFill>
                  <a:srgbClr val="660066"/>
                </a:solidFill>
              </a:rPr>
              <a:t>Назовите основные функции и полномочия участковой избирательной комиссии?</a:t>
            </a:r>
          </a:p>
        </p:txBody>
      </p:sp>
      <p:pic>
        <p:nvPicPr>
          <p:cNvPr id="3" name="Picture 2" descr="Человек перед выбором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24" y="620688"/>
            <a:ext cx="3035265" cy="3752850"/>
          </a:xfrm>
          <a:prstGeom prst="rect">
            <a:avLst/>
          </a:prstGeom>
          <a:noFill/>
          <a:ln w="19050">
            <a:solidFill>
              <a:srgbClr val="66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041199" y="116632"/>
            <a:ext cx="18389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u="sng" dirty="0">
                <a:solidFill>
                  <a:srgbClr val="660066"/>
                </a:solidFill>
              </a:rPr>
              <a:t>Вопрос 3</a:t>
            </a:r>
            <a:endParaRPr lang="ru-RU" sz="3200" u="sng" dirty="0">
              <a:solidFill>
                <a:srgbClr val="660066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9036496" y="2564904"/>
            <a:ext cx="0" cy="4293096"/>
          </a:xfrm>
          <a:prstGeom prst="line">
            <a:avLst/>
          </a:prstGeom>
          <a:ln w="28575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8892480" y="3717032"/>
            <a:ext cx="0" cy="31409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275856" y="6597352"/>
            <a:ext cx="586814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499992" y="6453336"/>
            <a:ext cx="4644008" cy="0"/>
          </a:xfrm>
          <a:prstGeom prst="line">
            <a:avLst/>
          </a:prstGeom>
          <a:ln w="28575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4510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79912" y="404664"/>
            <a:ext cx="5112568" cy="5016758"/>
          </a:xfrm>
          <a:prstGeom prst="rect">
            <a:avLst/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lin ang="13500000" scaled="1"/>
            <a:tileRect/>
          </a:gradFill>
          <a:ln w="19050">
            <a:solidFill>
              <a:srgbClr val="660066"/>
            </a:solidFill>
          </a:ln>
        </p:spPr>
        <p:txBody>
          <a:bodyPr wrap="square">
            <a:spAutoFit/>
          </a:bodyPr>
          <a:lstStyle/>
          <a:p>
            <a:pPr marL="514350" indent="-514350" algn="just">
              <a:buBlip>
                <a:blip r:embed="rId2"/>
              </a:buBlip>
            </a:pPr>
            <a:r>
              <a:rPr lang="ru-RU" sz="3200" dirty="0" smtClean="0">
                <a:solidFill>
                  <a:srgbClr val="660066"/>
                </a:solidFill>
              </a:rPr>
              <a:t>Приведите </a:t>
            </a:r>
            <a:r>
              <a:rPr lang="ru-RU" sz="3200" dirty="0">
                <a:solidFill>
                  <a:srgbClr val="660066"/>
                </a:solidFill>
              </a:rPr>
              <a:t>примеры гарантий деятельности участковых избирательных комиссий.</a:t>
            </a:r>
          </a:p>
          <a:p>
            <a:pPr marL="514350" indent="-514350" algn="just">
              <a:buBlip>
                <a:blip r:embed="rId2"/>
              </a:buBlip>
            </a:pPr>
            <a:r>
              <a:rPr lang="ru-RU" sz="3200" dirty="0" smtClean="0">
                <a:solidFill>
                  <a:srgbClr val="660066"/>
                </a:solidFill>
              </a:rPr>
              <a:t> </a:t>
            </a:r>
            <a:r>
              <a:rPr lang="ru-RU" sz="3200" dirty="0">
                <a:solidFill>
                  <a:srgbClr val="660066"/>
                </a:solidFill>
              </a:rPr>
              <a:t>Что такое правовая ответственность избирательных комиссий и в чём она выражается?</a:t>
            </a:r>
          </a:p>
        </p:txBody>
      </p:sp>
      <p:pic>
        <p:nvPicPr>
          <p:cNvPr id="3" name="Picture 2" descr="Человек перед выбором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468" y="2276872"/>
            <a:ext cx="3035265" cy="3752850"/>
          </a:xfrm>
          <a:prstGeom prst="rect">
            <a:avLst/>
          </a:prstGeom>
          <a:noFill/>
          <a:ln w="19050">
            <a:solidFill>
              <a:srgbClr val="66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27584" y="692696"/>
            <a:ext cx="22525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u="sng" dirty="0">
                <a:solidFill>
                  <a:srgbClr val="660066"/>
                </a:solidFill>
              </a:rPr>
              <a:t>Вопрос 4</a:t>
            </a:r>
            <a:endParaRPr lang="ru-RU" sz="4000" u="sng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611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5" y="4509120"/>
            <a:ext cx="8496943" cy="1815882"/>
          </a:xfrm>
          <a:prstGeom prst="rect">
            <a:avLst/>
          </a:prstGeom>
          <a:solidFill>
            <a:srgbClr val="FFFFCC"/>
          </a:solidFill>
          <a:ln w="19050">
            <a:solidFill>
              <a:srgbClr val="660066"/>
            </a:solidFill>
          </a:ln>
        </p:spPr>
        <p:txBody>
          <a:bodyPr wrap="square">
            <a:spAutoFit/>
          </a:bodyPr>
          <a:lstStyle/>
          <a:p>
            <a:pPr marL="457200" indent="-457200" algn="just">
              <a:buBlip>
                <a:blip r:embed="rId2"/>
              </a:buBlip>
            </a:pPr>
            <a:r>
              <a:rPr lang="ru-RU" sz="2800" dirty="0" smtClean="0">
                <a:solidFill>
                  <a:srgbClr val="660066"/>
                </a:solidFill>
              </a:rPr>
              <a:t>Какова </a:t>
            </a:r>
            <a:r>
              <a:rPr lang="ru-RU" sz="2800" dirty="0">
                <a:solidFill>
                  <a:srgbClr val="660066"/>
                </a:solidFill>
              </a:rPr>
              <a:t>процедура назначения (избрания) на должность и освобождения от должности руководителей участковой избирательной комиссии</a:t>
            </a:r>
            <a:r>
              <a:rPr lang="ru-RU" sz="2800" dirty="0" smtClean="0">
                <a:solidFill>
                  <a:srgbClr val="660066"/>
                </a:solidFill>
              </a:rPr>
              <a:t>?</a:t>
            </a:r>
            <a:endParaRPr lang="ru-RU" sz="2800" dirty="0">
              <a:solidFill>
                <a:srgbClr val="660066"/>
              </a:solidFill>
            </a:endParaRPr>
          </a:p>
        </p:txBody>
      </p:sp>
      <p:pic>
        <p:nvPicPr>
          <p:cNvPr id="3" name="Picture 2" descr="Человек перед выбором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39207"/>
            <a:ext cx="3035265" cy="3752850"/>
          </a:xfrm>
          <a:prstGeom prst="rect">
            <a:avLst/>
          </a:prstGeom>
          <a:noFill/>
          <a:ln w="19050">
            <a:solidFill>
              <a:srgbClr val="66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148064" y="146819"/>
            <a:ext cx="18389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u="sng" dirty="0">
                <a:solidFill>
                  <a:srgbClr val="660066"/>
                </a:solidFill>
              </a:rPr>
              <a:t>Вопрос 5</a:t>
            </a:r>
            <a:endParaRPr lang="ru-RU" sz="3200" u="sng" dirty="0">
              <a:solidFill>
                <a:srgbClr val="660066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23928" y="836712"/>
            <a:ext cx="4968551" cy="3539430"/>
          </a:xfrm>
          <a:prstGeom prst="rect">
            <a:avLst/>
          </a:prstGeom>
          <a:solidFill>
            <a:srgbClr val="FFCCFF"/>
          </a:solidFill>
          <a:ln w="19050">
            <a:solidFill>
              <a:srgbClr val="660066"/>
            </a:solidFill>
          </a:ln>
        </p:spPr>
        <p:txBody>
          <a:bodyPr wrap="square">
            <a:spAutoFit/>
          </a:bodyPr>
          <a:lstStyle/>
          <a:p>
            <a:pPr marL="285750" lvl="0" indent="-285750" algn="just">
              <a:buBlip>
                <a:blip r:embed="rId2"/>
              </a:buBlip>
            </a:pP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sz="2800" dirty="0">
                <a:solidFill>
                  <a:srgbClr val="660066"/>
                </a:solidFill>
              </a:rPr>
              <a:t>Как вы понимаете принцип коллегиальности в деятельности избирательной комиссии. Кому принадлежит право подписывать решения участковой избирательной комиссии?</a:t>
            </a:r>
            <a:endParaRPr lang="ru-RU" sz="28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161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63888" y="1268760"/>
            <a:ext cx="5328592" cy="3970318"/>
          </a:xfrm>
          <a:prstGeom prst="rect">
            <a:avLst/>
          </a:prstGeom>
          <a:solidFill>
            <a:srgbClr val="CCFFCC"/>
          </a:solidFill>
          <a:ln w="19050">
            <a:solidFill>
              <a:srgbClr val="660066"/>
            </a:solidFill>
          </a:ln>
        </p:spPr>
        <p:txBody>
          <a:bodyPr wrap="square">
            <a:spAutoFit/>
          </a:bodyPr>
          <a:lstStyle/>
          <a:p>
            <a:pPr marL="457200" indent="-457200" algn="just">
              <a:buBlip>
                <a:blip r:embed="rId2"/>
              </a:buBlip>
            </a:pPr>
            <a:r>
              <a:rPr lang="ru-RU" sz="2800" dirty="0" smtClean="0"/>
              <a:t>Назовите </a:t>
            </a:r>
            <a:r>
              <a:rPr lang="ru-RU" sz="2800" dirty="0"/>
              <a:t>основания и процессуальный порядок расформирования участковой избирательной комиссии.</a:t>
            </a:r>
          </a:p>
          <a:p>
            <a:pPr marL="457200" indent="-457200" algn="just">
              <a:buBlip>
                <a:blip r:embed="rId2"/>
              </a:buBlip>
            </a:pPr>
            <a:r>
              <a:rPr lang="ru-RU" sz="2800" dirty="0" smtClean="0"/>
              <a:t> </a:t>
            </a:r>
            <a:r>
              <a:rPr lang="ru-RU" sz="2800" dirty="0"/>
              <a:t>Каков срок полномочий участковых избирательных комиссий и </a:t>
            </a:r>
            <a:r>
              <a:rPr lang="ru-RU" sz="2800" dirty="0" smtClean="0"/>
              <a:t>их членов </a:t>
            </a:r>
            <a:r>
              <a:rPr lang="ru-RU" sz="2800" dirty="0"/>
              <a:t>с правом решающего голоса?</a:t>
            </a:r>
          </a:p>
        </p:txBody>
      </p:sp>
      <p:pic>
        <p:nvPicPr>
          <p:cNvPr id="3" name="Picture 2" descr="Человек перед выбором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48880"/>
            <a:ext cx="3035265" cy="3752850"/>
          </a:xfrm>
          <a:prstGeom prst="rect">
            <a:avLst/>
          </a:prstGeom>
          <a:solidFill>
            <a:srgbClr val="CCCCFF"/>
          </a:solidFill>
          <a:ln w="19050">
            <a:solidFill>
              <a:srgbClr val="660066"/>
            </a:solidFill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131840" y="260648"/>
            <a:ext cx="18389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ru-RU" sz="3200" u="sng" dirty="0">
                <a:solidFill>
                  <a:srgbClr val="660066"/>
                </a:solidFill>
              </a:rPr>
              <a:t>Вопрос 6</a:t>
            </a:r>
            <a:endParaRPr lang="ru-RU" sz="3200" u="sng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672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6084" y="4293096"/>
            <a:ext cx="8550884" cy="2246769"/>
          </a:xfrm>
          <a:prstGeom prst="rect">
            <a:avLst/>
          </a:prstGeom>
          <a:gradFill>
            <a:gsLst>
              <a:gs pos="45000">
                <a:srgbClr val="FEE7F2"/>
              </a:gs>
              <a:gs pos="9000">
                <a:srgbClr val="FAC77D">
                  <a:alpha val="48000"/>
                </a:srgbClr>
              </a:gs>
              <a:gs pos="73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3500000" scaled="1"/>
          </a:gradFill>
        </p:spPr>
        <p:txBody>
          <a:bodyPr wrap="square">
            <a:spAutoFit/>
          </a:bodyPr>
          <a:lstStyle/>
          <a:p>
            <a:pPr marL="285750" indent="-285750" algn="just">
              <a:buBlip>
                <a:blip r:embed="rId2"/>
              </a:buBlip>
            </a:pPr>
            <a:r>
              <a:rPr lang="ru-RU" dirty="0" smtClean="0"/>
              <a:t> </a:t>
            </a:r>
            <a:r>
              <a:rPr lang="ru-RU" sz="2800" dirty="0">
                <a:solidFill>
                  <a:srgbClr val="660066"/>
                </a:solidFill>
              </a:rPr>
              <a:t>К компетенции каких органов отнесено право формирования участковых избирательных комиссий, в том числе комиссий, действующих за пределами территории РФ и в других особых условиях?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716016" y="28383"/>
            <a:ext cx="18389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u="sng" dirty="0">
                <a:solidFill>
                  <a:srgbClr val="660066"/>
                </a:solidFill>
              </a:rPr>
              <a:t>Вопрос 7</a:t>
            </a:r>
            <a:endParaRPr lang="ru-RU" sz="3200" u="sng" dirty="0">
              <a:solidFill>
                <a:srgbClr val="660066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20770"/>
            <a:ext cx="3073400" cy="378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513820" y="641855"/>
            <a:ext cx="5423148" cy="3539430"/>
          </a:xfrm>
          <a:prstGeom prst="rect">
            <a:avLst/>
          </a:prstGeom>
          <a:gradFill flip="none" rotWithShape="1">
            <a:gsLst>
              <a:gs pos="0">
                <a:srgbClr val="FFFFCC">
                  <a:shade val="30000"/>
                  <a:satMod val="115000"/>
                </a:srgbClr>
              </a:gs>
              <a:gs pos="11000">
                <a:srgbClr val="FFFFCC">
                  <a:shade val="67500"/>
                  <a:satMod val="115000"/>
                  <a:alpha val="38000"/>
                </a:srgbClr>
              </a:gs>
              <a:gs pos="100000">
                <a:srgbClr val="FFFFCC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</p:spPr>
        <p:txBody>
          <a:bodyPr wrap="square">
            <a:spAutoFit/>
          </a:bodyPr>
          <a:lstStyle/>
          <a:p>
            <a:pPr marL="285750" lvl="0" indent="-285750" algn="just">
              <a:buBlip>
                <a:blip r:embed="rId2"/>
              </a:buBlip>
            </a:pP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sz="3200" dirty="0">
                <a:solidFill>
                  <a:srgbClr val="660066"/>
                </a:solidFill>
              </a:rPr>
              <a:t>Какие изменения произведены в законодательстве, регламентирующие порядок формирования и статус участковых избирательных комиссий</a:t>
            </a:r>
            <a:r>
              <a:rPr lang="ru-RU" sz="3200" dirty="0" smtClean="0">
                <a:solidFill>
                  <a:srgbClr val="660066"/>
                </a:solidFill>
              </a:rPr>
              <a:t>?</a:t>
            </a:r>
            <a:endParaRPr lang="ru-RU" sz="32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031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67944" y="1412776"/>
            <a:ext cx="4968552" cy="3416320"/>
          </a:xfrm>
          <a:prstGeom prst="rect">
            <a:avLst/>
          </a:prstGeom>
          <a:gradFill flip="none" rotWithShape="1">
            <a:gsLst>
              <a:gs pos="0">
                <a:srgbClr val="FFFF99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5400000" scaled="0"/>
            <a:tileRect r="-100000" b="-100000"/>
          </a:gradFill>
          <a:ln w="19050">
            <a:solidFill>
              <a:srgbClr val="660066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660066"/>
                </a:solidFill>
                <a:latin typeface="Corbel" pitchFamily="34" charset="0"/>
              </a:rPr>
              <a:t>       </a:t>
            </a:r>
            <a:r>
              <a:rPr lang="ru-RU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П., имея документ, соответствующим образом заверенный руководителем избирательного объединения, в подтверждение его действий предъявил членское удостоверение соответствующего избирательного объединения.</a:t>
            </a:r>
          </a:p>
          <a:p>
            <a:pPr algn="just"/>
            <a:endParaRPr lang="ru-RU" sz="2400" b="1" dirty="0">
              <a:solidFill>
                <a:srgbClr val="660066"/>
              </a:solidFill>
              <a:latin typeface="Corbe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88640"/>
            <a:ext cx="55927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u="sng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Вопрос 8  (практическая задача)</a:t>
            </a:r>
            <a:endParaRPr lang="ru-RU" sz="2400" b="1" u="sng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Человек перед выбором (2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08720"/>
            <a:ext cx="3676650" cy="3752850"/>
          </a:xfrm>
          <a:prstGeom prst="rect">
            <a:avLst/>
          </a:prstGeom>
          <a:noFill/>
          <a:ln w="19050">
            <a:solidFill>
              <a:srgbClr val="66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11560" y="5157192"/>
            <a:ext cx="7848871" cy="830997"/>
          </a:xfrm>
          <a:prstGeom prst="rect">
            <a:avLst/>
          </a:prstGeom>
          <a:solidFill>
            <a:srgbClr val="FFCCFF"/>
          </a:solidFill>
          <a:ln w="19050">
            <a:solidFill>
              <a:srgbClr val="660066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sz="2400" b="1" dirty="0">
                <a:solidFill>
                  <a:srgbClr val="660066"/>
                </a:solidFill>
                <a:latin typeface="Corbel" pitchFamily="34" charset="0"/>
              </a:rPr>
              <a:t>ВОПРОС: </a:t>
            </a:r>
            <a:r>
              <a:rPr lang="ru-RU" sz="2400" b="1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Оцените правомерность его действий. Какие документы необходимо предъявлять в таких случаях?</a:t>
            </a:r>
            <a:endParaRPr lang="ru-RU" sz="2400" b="1" i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49945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77</TotalTime>
  <Words>388</Words>
  <Application>Microsoft Office PowerPoint</Application>
  <PresentationFormat>Экран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30</cp:revision>
  <dcterms:created xsi:type="dcterms:W3CDTF">2018-10-03T06:45:50Z</dcterms:created>
  <dcterms:modified xsi:type="dcterms:W3CDTF">2018-10-03T08:12:39Z</dcterms:modified>
</cp:coreProperties>
</file>