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CCFF"/>
    <a:srgbClr val="FFFFCC"/>
    <a:srgbClr val="FFFF00"/>
    <a:srgbClr val="0000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69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FC111-B805-4457-988A-0A575A6F7835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6E60B-80B7-47DB-9EB0-FC1BE5526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6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6E60B-80B7-47DB-9EB0-FC1BE55261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2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6E60B-80B7-47DB-9EB0-FC1BE55261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42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6E60B-80B7-47DB-9EB0-FC1BE552619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79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6E60B-80B7-47DB-9EB0-FC1BE552619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4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3096344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000" dirty="0" smtClean="0">
                <a:solidFill>
                  <a:srgbClr val="FFFF00"/>
                </a:solidFill>
              </a:rPr>
              <a:t>П</a:t>
            </a:r>
            <a:r>
              <a:rPr lang="ru-RU" sz="6000" b="1" dirty="0" smtClean="0">
                <a:solidFill>
                  <a:srgbClr val="FFFF00"/>
                </a:solidFill>
              </a:rPr>
              <a:t>одсчета голосов избирателей и установление итогов голосования 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1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3265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Копия </a:t>
            </a:r>
            <a:r>
              <a:rPr lang="ru-RU" sz="2400" b="1" dirty="0">
                <a:solidFill>
                  <a:srgbClr val="FFFF00"/>
                </a:solidFill>
              </a:rPr>
              <a:t>протокола об итогах </a:t>
            </a:r>
            <a:r>
              <a:rPr lang="ru-RU" sz="2400" b="1" dirty="0" smtClean="0">
                <a:solidFill>
                  <a:srgbClr val="FFFF00"/>
                </a:solidFill>
              </a:rPr>
              <a:t>голосования.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4392490" cy="4248472"/>
          </a:xfrm>
          <a:prstGeom prst="rect">
            <a:avLst/>
          </a:prstGeom>
          <a:noFill/>
          <a:ln w="1905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556792"/>
            <a:ext cx="40945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   </a:t>
            </a:r>
            <a:r>
              <a:rPr lang="ru-RU" dirty="0" smtClean="0">
                <a:solidFill>
                  <a:srgbClr val="000099"/>
                </a:solidFill>
              </a:rPr>
              <a:t>В </a:t>
            </a:r>
            <a:r>
              <a:rPr lang="ru-RU" dirty="0">
                <a:solidFill>
                  <a:srgbClr val="000099"/>
                </a:solidFill>
              </a:rPr>
              <a:t>соответствии с п. 12 ст. 30 Федерального закона № 67-ФЗ, заверение копии протокола УИК об итогах </a:t>
            </a:r>
            <a:r>
              <a:rPr lang="ru-RU" dirty="0" smtClean="0">
                <a:solidFill>
                  <a:srgbClr val="000099"/>
                </a:solidFill>
              </a:rPr>
              <a:t>голосования </a:t>
            </a:r>
            <a:r>
              <a:rPr lang="ru-RU" dirty="0">
                <a:solidFill>
                  <a:srgbClr val="000099"/>
                </a:solidFill>
              </a:rPr>
              <a:t>производится проставлением на копии следующих реквизитов: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– </a:t>
            </a:r>
            <a:r>
              <a:rPr lang="ru-RU" b="1" i="1" dirty="0">
                <a:solidFill>
                  <a:srgbClr val="000099"/>
                </a:solidFill>
              </a:rPr>
              <a:t>надписи «Копия №</a:t>
            </a:r>
            <a:r>
              <a:rPr lang="ru-RU" dirty="0">
                <a:solidFill>
                  <a:srgbClr val="000099"/>
                </a:solidFill>
              </a:rPr>
              <a:t>_» с номером, соответствующим номеру в реестре выдачи копий;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– заверяющей надписи </a:t>
            </a:r>
            <a:r>
              <a:rPr lang="ru-RU" b="1" i="1" dirty="0">
                <a:solidFill>
                  <a:srgbClr val="000099"/>
                </a:solidFill>
              </a:rPr>
              <a:t>(«Верно» или «Копия верна»);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– </a:t>
            </a:r>
            <a:r>
              <a:rPr lang="ru-RU" b="1" i="1" dirty="0">
                <a:solidFill>
                  <a:srgbClr val="000099"/>
                </a:solidFill>
              </a:rPr>
              <a:t>подписи</a:t>
            </a:r>
            <a:r>
              <a:rPr lang="ru-RU" dirty="0">
                <a:solidFill>
                  <a:srgbClr val="000099"/>
                </a:solidFill>
              </a:rPr>
              <a:t> заверяющего;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– </a:t>
            </a:r>
            <a:r>
              <a:rPr lang="ru-RU" b="1" i="1" dirty="0">
                <a:solidFill>
                  <a:srgbClr val="000099"/>
                </a:solidFill>
              </a:rPr>
              <a:t>ее расшифровки</a:t>
            </a:r>
            <a:r>
              <a:rPr lang="ru-RU" dirty="0">
                <a:solidFill>
                  <a:srgbClr val="000099"/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– </a:t>
            </a:r>
            <a:r>
              <a:rPr lang="ru-RU" b="1" i="1" dirty="0">
                <a:solidFill>
                  <a:srgbClr val="000099"/>
                </a:solidFill>
              </a:rPr>
              <a:t>даты выдачи </a:t>
            </a:r>
            <a:r>
              <a:rPr lang="ru-RU" dirty="0">
                <a:solidFill>
                  <a:srgbClr val="000099"/>
                </a:solidFill>
              </a:rPr>
              <a:t>копии;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– </a:t>
            </a:r>
            <a:r>
              <a:rPr lang="ru-RU" b="1" i="1" dirty="0">
                <a:solidFill>
                  <a:srgbClr val="000099"/>
                </a:solidFill>
              </a:rPr>
              <a:t>времени</a:t>
            </a:r>
            <a:r>
              <a:rPr lang="ru-RU" dirty="0">
                <a:solidFill>
                  <a:srgbClr val="000099"/>
                </a:solidFill>
              </a:rPr>
              <a:t> выдачи копии (</a:t>
            </a:r>
            <a:r>
              <a:rPr lang="ru-RU" b="1" i="1" dirty="0">
                <a:solidFill>
                  <a:srgbClr val="000099"/>
                </a:solidFill>
              </a:rPr>
              <a:t>часы и минуты</a:t>
            </a:r>
            <a:r>
              <a:rPr lang="ru-RU" dirty="0">
                <a:solidFill>
                  <a:srgbClr val="000099"/>
                </a:solidFill>
              </a:rPr>
              <a:t>; не путать со временем подписания протокола</a:t>
            </a:r>
            <a:r>
              <a:rPr lang="ru-RU" dirty="0" smtClean="0">
                <a:solidFill>
                  <a:srgbClr val="000099"/>
                </a:solidFill>
              </a:rPr>
              <a:t>);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– </a:t>
            </a:r>
            <a:r>
              <a:rPr lang="ru-RU" b="1" i="1" dirty="0">
                <a:solidFill>
                  <a:srgbClr val="000099"/>
                </a:solidFill>
              </a:rPr>
              <a:t>печати</a:t>
            </a:r>
            <a:r>
              <a:rPr lang="ru-RU" dirty="0">
                <a:solidFill>
                  <a:srgbClr val="000099"/>
                </a:solidFill>
              </a:rPr>
              <a:t> избирательной комиссии.</a:t>
            </a:r>
          </a:p>
        </p:txBody>
      </p:sp>
    </p:spTree>
    <p:extLst>
      <p:ext uri="{BB962C8B-B14F-4D97-AF65-F5344CB8AC3E}">
        <p14:creationId xmlns:p14="http://schemas.microsoft.com/office/powerpoint/2010/main" val="296409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оследовательность </a:t>
            </a:r>
            <a:r>
              <a:rPr lang="ru-RU" sz="2400" b="1" dirty="0">
                <a:solidFill>
                  <a:srgbClr val="FF0000"/>
                </a:solidFill>
              </a:rPr>
              <a:t>сортировки бюллетеней при проведении голосования по </a:t>
            </a:r>
            <a:r>
              <a:rPr lang="ru-RU" sz="2400" b="1" dirty="0" smtClean="0">
                <a:solidFill>
                  <a:srgbClr val="FF0000"/>
                </a:solidFill>
              </a:rPr>
              <a:t>единому избирательному округу.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40" y="2636912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     Согласно </a:t>
            </a:r>
            <a:r>
              <a:rPr lang="ru-RU" sz="2000" b="1" dirty="0">
                <a:solidFill>
                  <a:srgbClr val="000099"/>
                </a:solidFill>
              </a:rPr>
              <a:t>п. 14 ст. 68 Федерального закона № 67-ФЗ</a:t>
            </a:r>
            <a:r>
              <a:rPr lang="ru-RU" sz="2000" dirty="0">
                <a:solidFill>
                  <a:srgbClr val="000099"/>
                </a:solidFill>
              </a:rPr>
              <a:t>, члены УИК сортируют избирательные бюллетени, </a:t>
            </a:r>
            <a:r>
              <a:rPr lang="ru-RU" sz="2000" dirty="0" smtClean="0">
                <a:solidFill>
                  <a:srgbClr val="000099"/>
                </a:solidFill>
              </a:rPr>
              <a:t>извлеченные </a:t>
            </a:r>
            <a:r>
              <a:rPr lang="ru-RU" sz="2000" dirty="0">
                <a:solidFill>
                  <a:srgbClr val="000099"/>
                </a:solidFill>
              </a:rPr>
              <a:t>из переносных и стационарных ящиков для голосования, по голосам, поданным за каждого из </a:t>
            </a:r>
            <a:r>
              <a:rPr lang="ru-RU" sz="2000" dirty="0" smtClean="0">
                <a:solidFill>
                  <a:srgbClr val="000099"/>
                </a:solidFill>
              </a:rPr>
              <a:t>кандидатов, одновременно </a:t>
            </a:r>
            <a:r>
              <a:rPr lang="ru-RU" sz="2000" dirty="0">
                <a:solidFill>
                  <a:srgbClr val="000099"/>
                </a:solidFill>
              </a:rPr>
              <a:t>отделяют </a:t>
            </a:r>
            <a:r>
              <a:rPr lang="ru-RU" sz="2000" dirty="0" smtClean="0">
                <a:solidFill>
                  <a:srgbClr val="000099"/>
                </a:solidFill>
              </a:rPr>
              <a:t>бюллетени неустановленной </a:t>
            </a:r>
            <a:r>
              <a:rPr lang="ru-RU" sz="2000" dirty="0">
                <a:solidFill>
                  <a:srgbClr val="000099"/>
                </a:solidFill>
              </a:rPr>
              <a:t>формы и недействительные бюллетени.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    </a:t>
            </a:r>
            <a:r>
              <a:rPr lang="ru-RU" sz="2000" b="1" i="1" dirty="0" smtClean="0">
                <a:solidFill>
                  <a:srgbClr val="000099"/>
                </a:solidFill>
              </a:rPr>
              <a:t>При </a:t>
            </a:r>
            <a:r>
              <a:rPr lang="ru-RU" sz="2000" b="1" i="1" dirty="0">
                <a:solidFill>
                  <a:srgbClr val="000099"/>
                </a:solidFill>
              </a:rPr>
              <a:t>сортировке бюллетеней члены УИК </a:t>
            </a:r>
            <a:r>
              <a:rPr lang="ru-RU" sz="2000" dirty="0">
                <a:solidFill>
                  <a:srgbClr val="000099"/>
                </a:solidFill>
              </a:rPr>
              <a:t>с </a:t>
            </a:r>
            <a:r>
              <a:rPr lang="ru-RU" sz="2000" dirty="0" smtClean="0">
                <a:solidFill>
                  <a:srgbClr val="000099"/>
                </a:solidFill>
              </a:rPr>
              <a:t>правом решающего </a:t>
            </a:r>
            <a:r>
              <a:rPr lang="ru-RU" sz="2000" dirty="0">
                <a:solidFill>
                  <a:srgbClr val="000099"/>
                </a:solidFill>
              </a:rPr>
              <a:t>голоса </a:t>
            </a:r>
            <a:r>
              <a:rPr lang="ru-RU" sz="2000" b="1" i="1" dirty="0">
                <a:solidFill>
                  <a:srgbClr val="000099"/>
                </a:solidFill>
              </a:rPr>
              <a:t>оглашают содержащиеся в каждом из них отметки</a:t>
            </a:r>
            <a:r>
              <a:rPr lang="ru-RU" sz="2000" dirty="0">
                <a:solidFill>
                  <a:srgbClr val="000099"/>
                </a:solidFill>
              </a:rPr>
              <a:t> избирателя и представляют </a:t>
            </a:r>
            <a:r>
              <a:rPr lang="ru-RU" sz="2000" dirty="0" smtClean="0">
                <a:solidFill>
                  <a:srgbClr val="000099"/>
                </a:solidFill>
              </a:rPr>
              <a:t>бюллетени </a:t>
            </a:r>
            <a:r>
              <a:rPr lang="ru-RU" sz="2000" dirty="0">
                <a:solidFill>
                  <a:srgbClr val="000099"/>
                </a:solidFill>
              </a:rPr>
              <a:t>для визуального контроля всем лицам, присутствующим при непосредственном подсчете голосов.</a:t>
            </a:r>
          </a:p>
        </p:txBody>
      </p:sp>
    </p:spTree>
    <p:extLst>
      <p:ext uri="{BB962C8B-B14F-4D97-AF65-F5344CB8AC3E}">
        <p14:creationId xmlns:p14="http://schemas.microsoft.com/office/powerpoint/2010/main" val="81001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516" y="1240884"/>
            <a:ext cx="83429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</a:t>
            </a:r>
            <a:r>
              <a:rPr lang="ru-RU" sz="2800" b="1" u="sng" dirty="0" smtClean="0">
                <a:solidFill>
                  <a:srgbClr val="000099"/>
                </a:solidFill>
              </a:rPr>
              <a:t>Экземпляр </a:t>
            </a:r>
            <a:r>
              <a:rPr lang="ru-RU" sz="2800" b="1" u="sng" dirty="0">
                <a:solidFill>
                  <a:srgbClr val="000099"/>
                </a:solidFill>
              </a:rPr>
              <a:t>протокола УИК</a:t>
            </a:r>
            <a:r>
              <a:rPr lang="ru-RU" sz="2800" dirty="0">
                <a:solidFill>
                  <a:srgbClr val="000099"/>
                </a:solidFill>
              </a:rPr>
              <a:t> об итогах голосования с машиночитаемым кодом приобретает</a:t>
            </a:r>
            <a:r>
              <a:rPr lang="ru-RU" sz="2800" b="1" dirty="0">
                <a:solidFill>
                  <a:srgbClr val="000099"/>
                </a:solidFill>
              </a:rPr>
              <a:t> </a:t>
            </a:r>
            <a:r>
              <a:rPr lang="ru-RU" sz="2800" b="1" u="sng" dirty="0">
                <a:solidFill>
                  <a:srgbClr val="000099"/>
                </a:solidFill>
              </a:rPr>
              <a:t>юридическую </a:t>
            </a:r>
            <a:r>
              <a:rPr lang="ru-RU" sz="2800" b="1" u="sng" dirty="0" smtClean="0">
                <a:solidFill>
                  <a:srgbClr val="000099"/>
                </a:solidFill>
              </a:rPr>
              <a:t>силу</a:t>
            </a: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после </a:t>
            </a:r>
            <a:r>
              <a:rPr lang="ru-RU" sz="2800" dirty="0">
                <a:solidFill>
                  <a:srgbClr val="000099"/>
                </a:solidFill>
              </a:rPr>
              <a:t>его </a:t>
            </a:r>
            <a:r>
              <a:rPr lang="ru-RU" sz="2800" b="1" i="1" dirty="0">
                <a:solidFill>
                  <a:srgbClr val="000099"/>
                </a:solidFill>
              </a:rPr>
              <a:t>подписания всеми </a:t>
            </a:r>
            <a:r>
              <a:rPr lang="ru-RU" sz="2800" dirty="0">
                <a:solidFill>
                  <a:srgbClr val="000099"/>
                </a:solidFill>
              </a:rPr>
              <a:t>присутствующими </a:t>
            </a:r>
            <a:r>
              <a:rPr lang="ru-RU" sz="2800" b="1" i="1" dirty="0">
                <a:solidFill>
                  <a:srgbClr val="000099"/>
                </a:solidFill>
              </a:rPr>
              <a:t>членами УИК</a:t>
            </a:r>
            <a:r>
              <a:rPr lang="ru-RU" sz="2800" dirty="0">
                <a:solidFill>
                  <a:srgbClr val="000099"/>
                </a:solidFill>
              </a:rPr>
              <a:t> с правом решающего голоса, </a:t>
            </a:r>
            <a:r>
              <a:rPr lang="ru-RU" sz="2800" b="1" i="1" dirty="0" smtClean="0">
                <a:solidFill>
                  <a:srgbClr val="000099"/>
                </a:solidFill>
              </a:rPr>
              <a:t>проставления печати </a:t>
            </a:r>
            <a:r>
              <a:rPr lang="ru-RU" sz="2800" dirty="0">
                <a:solidFill>
                  <a:srgbClr val="000099"/>
                </a:solidFill>
              </a:rPr>
              <a:t>УИК, </a:t>
            </a:r>
            <a:r>
              <a:rPr lang="ru-RU" sz="2800" b="1" i="1" dirty="0">
                <a:solidFill>
                  <a:srgbClr val="000099"/>
                </a:solidFill>
              </a:rPr>
              <a:t>даты и времени его подписания</a:t>
            </a:r>
            <a:r>
              <a:rPr lang="ru-RU" sz="2800" dirty="0">
                <a:solidFill>
                  <a:srgbClr val="000099"/>
                </a:solidFill>
              </a:rPr>
              <a:t> в соответствии с </a:t>
            </a:r>
            <a:r>
              <a:rPr lang="ru-RU" sz="2800" b="1" u="sng" dirty="0">
                <a:solidFill>
                  <a:srgbClr val="FF0000"/>
                </a:solidFill>
              </a:rPr>
              <a:t>п. 2 ст. 67 Федерального закона № 67-ФЗ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и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порядком </a:t>
            </a:r>
            <a:r>
              <a:rPr lang="ru-RU" sz="2800" b="1" i="1" u="sng" dirty="0">
                <a:solidFill>
                  <a:srgbClr val="FF0000"/>
                </a:solidFill>
              </a:rPr>
              <a:t>применения технологии </a:t>
            </a:r>
            <a:r>
              <a:rPr lang="ru-RU" sz="2800" b="1" i="1" dirty="0">
                <a:solidFill>
                  <a:srgbClr val="FF0000"/>
                </a:solidFill>
              </a:rPr>
              <a:t>изготовления протоколов</a:t>
            </a:r>
            <a:r>
              <a:rPr lang="ru-RU" sz="2800" i="1" dirty="0">
                <a:solidFill>
                  <a:srgbClr val="000099"/>
                </a:solidFill>
              </a:rPr>
              <a:t> </a:t>
            </a:r>
            <a:r>
              <a:rPr lang="ru-RU" sz="2800" dirty="0">
                <a:solidFill>
                  <a:srgbClr val="000099"/>
                </a:solidFill>
              </a:rPr>
              <a:t>участковых комиссий об итогах голосования </a:t>
            </a:r>
            <a:r>
              <a:rPr lang="ru-RU" sz="2800" b="1" i="1" dirty="0" smtClean="0">
                <a:solidFill>
                  <a:srgbClr val="FF0000"/>
                </a:solidFill>
              </a:rPr>
              <a:t>с  машиночитаемым </a:t>
            </a:r>
            <a:r>
              <a:rPr lang="ru-RU" sz="2800" b="1" i="1" dirty="0">
                <a:solidFill>
                  <a:srgbClr val="FF0000"/>
                </a:solidFill>
              </a:rPr>
              <a:t>кодом</a:t>
            </a:r>
            <a:r>
              <a:rPr lang="ru-RU" sz="2800" dirty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11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12776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      </a:t>
            </a:r>
            <a:r>
              <a:rPr lang="ru-RU" sz="3600" dirty="0" smtClean="0">
                <a:solidFill>
                  <a:srgbClr val="000099"/>
                </a:solidFill>
              </a:rPr>
              <a:t>В </a:t>
            </a:r>
            <a:r>
              <a:rPr lang="ru-RU" sz="3600" dirty="0">
                <a:solidFill>
                  <a:srgbClr val="000099"/>
                </a:solidFill>
              </a:rPr>
              <a:t>соответствии с </a:t>
            </a:r>
            <a:r>
              <a:rPr lang="ru-RU" sz="3600" b="1" i="1" dirty="0">
                <a:solidFill>
                  <a:srgbClr val="FF0000"/>
                </a:solidFill>
              </a:rPr>
              <a:t>п. 3 ст. 67 Федерального </a:t>
            </a:r>
            <a:r>
              <a:rPr lang="ru-RU" sz="3600" b="1" i="1" dirty="0" smtClean="0">
                <a:solidFill>
                  <a:srgbClr val="FF0000"/>
                </a:solidFill>
              </a:rPr>
              <a:t>закона № </a:t>
            </a:r>
            <a:r>
              <a:rPr lang="ru-RU" sz="3600" b="1" i="1" dirty="0">
                <a:solidFill>
                  <a:srgbClr val="FF0000"/>
                </a:solidFill>
              </a:rPr>
              <a:t>67-ФЗ</a:t>
            </a:r>
            <a:r>
              <a:rPr lang="ru-RU" sz="3600" dirty="0">
                <a:solidFill>
                  <a:srgbClr val="000099"/>
                </a:solidFill>
              </a:rPr>
              <a:t>, количество проголосовавших на участке </a:t>
            </a:r>
            <a:r>
              <a:rPr lang="ru-RU" sz="3600" dirty="0" smtClean="0">
                <a:solidFill>
                  <a:srgbClr val="000099"/>
                </a:solidFill>
              </a:rPr>
              <a:t>избирателей</a:t>
            </a:r>
            <a:r>
              <a:rPr lang="ru-RU" sz="3600" dirty="0">
                <a:solidFill>
                  <a:srgbClr val="000099"/>
                </a:solidFill>
              </a:rPr>
              <a:t>, а также результаты подсчета количества </a:t>
            </a:r>
            <a:r>
              <a:rPr lang="ru-RU" sz="3600" dirty="0" smtClean="0">
                <a:solidFill>
                  <a:srgbClr val="000099"/>
                </a:solidFill>
              </a:rPr>
              <a:t>бюллетеней </a:t>
            </a:r>
            <a:r>
              <a:rPr lang="ru-RU" sz="3600" dirty="0">
                <a:solidFill>
                  <a:srgbClr val="000099"/>
                </a:solidFill>
              </a:rPr>
              <a:t>и поступивших жалоб вносятся в </a:t>
            </a:r>
            <a:r>
              <a:rPr lang="ru-RU" sz="3600" b="1" i="1" dirty="0">
                <a:solidFill>
                  <a:srgbClr val="FF0000"/>
                </a:solidFill>
              </a:rPr>
              <a:t>протокол</a:t>
            </a:r>
            <a:r>
              <a:rPr lang="ru-RU" sz="3600" dirty="0">
                <a:solidFill>
                  <a:srgbClr val="000099"/>
                </a:solidFill>
              </a:rPr>
              <a:t> </a:t>
            </a:r>
            <a:r>
              <a:rPr lang="ru-RU" sz="3600" dirty="0" smtClean="0">
                <a:solidFill>
                  <a:srgbClr val="000099"/>
                </a:solidFill>
              </a:rPr>
              <a:t>об</a:t>
            </a:r>
            <a:r>
              <a:rPr lang="ru-RU" sz="3600" dirty="0">
                <a:solidFill>
                  <a:srgbClr val="000099"/>
                </a:solidFill>
              </a:rPr>
              <a:t> итогах голосования </a:t>
            </a:r>
            <a:r>
              <a:rPr lang="ru-RU" sz="3600" b="1" i="1" u="sng" dirty="0">
                <a:solidFill>
                  <a:srgbClr val="FF0000"/>
                </a:solidFill>
              </a:rPr>
              <a:t>цифрами и прописью</a:t>
            </a:r>
            <a:r>
              <a:rPr lang="ru-RU" sz="3600" dirty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016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590725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      </a:t>
            </a:r>
            <a:r>
              <a:rPr lang="ru-RU" sz="3600" b="1" i="1" dirty="0" smtClean="0">
                <a:solidFill>
                  <a:srgbClr val="FF0000"/>
                </a:solidFill>
              </a:rPr>
              <a:t>По </a:t>
            </a:r>
            <a:r>
              <a:rPr lang="ru-RU" sz="3600" b="1" i="1" dirty="0">
                <a:solidFill>
                  <a:srgbClr val="FF0000"/>
                </a:solidFill>
              </a:rPr>
              <a:t>истечении времени голосования </a:t>
            </a:r>
            <a:r>
              <a:rPr lang="ru-RU" sz="3600" dirty="0">
                <a:solidFill>
                  <a:srgbClr val="000099"/>
                </a:solidFill>
              </a:rPr>
              <a:t>председатель УИК объявляет присутствующим о завершении </a:t>
            </a:r>
            <a:r>
              <a:rPr lang="ru-RU" sz="3600" dirty="0" smtClean="0">
                <a:solidFill>
                  <a:srgbClr val="000099"/>
                </a:solidFill>
              </a:rPr>
              <a:t>голосования </a:t>
            </a:r>
            <a:r>
              <a:rPr lang="ru-RU" sz="3600" dirty="0">
                <a:solidFill>
                  <a:srgbClr val="000099"/>
                </a:solidFill>
              </a:rPr>
              <a:t>и о том, что </a:t>
            </a:r>
            <a:r>
              <a:rPr lang="ru-RU" sz="3600" b="1" i="1" dirty="0">
                <a:solidFill>
                  <a:srgbClr val="FF0000"/>
                </a:solidFill>
              </a:rPr>
              <a:t>получить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000099"/>
                </a:solidFill>
              </a:rPr>
              <a:t>избирательные</a:t>
            </a:r>
            <a:r>
              <a:rPr lang="ru-RU" sz="3600" dirty="0"/>
              <a:t> </a:t>
            </a:r>
            <a:r>
              <a:rPr lang="ru-RU" sz="3600" b="1" i="1" dirty="0">
                <a:solidFill>
                  <a:srgbClr val="FF0000"/>
                </a:solidFill>
              </a:rPr>
              <a:t>бюллетени</a:t>
            </a:r>
            <a:r>
              <a:rPr lang="ru-RU" sz="3600" dirty="0"/>
              <a:t> </a:t>
            </a:r>
            <a:r>
              <a:rPr lang="ru-RU" sz="3600" b="1" i="1" dirty="0">
                <a:solidFill>
                  <a:srgbClr val="FF0000"/>
                </a:solidFill>
              </a:rPr>
              <a:t>и проголосовать могут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000099"/>
                </a:solidFill>
              </a:rPr>
              <a:t>только те избиратели, </a:t>
            </a:r>
            <a:r>
              <a:rPr lang="ru-RU" sz="3600" dirty="0" smtClean="0">
                <a:solidFill>
                  <a:srgbClr val="000099"/>
                </a:solidFill>
              </a:rPr>
              <a:t>которые</a:t>
            </a:r>
            <a:r>
              <a:rPr lang="ru-RU" sz="3600" dirty="0">
                <a:solidFill>
                  <a:srgbClr val="000099"/>
                </a:solidFill>
              </a:rPr>
              <a:t> уже</a:t>
            </a:r>
            <a:r>
              <a:rPr lang="ru-RU" sz="3600" dirty="0"/>
              <a:t> </a:t>
            </a:r>
            <a:r>
              <a:rPr lang="ru-RU" sz="3600" b="1" i="1" dirty="0">
                <a:solidFill>
                  <a:srgbClr val="FF0000"/>
                </a:solidFill>
              </a:rPr>
              <a:t>находятся в помещении для голосования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56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40768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   </a:t>
            </a:r>
            <a:r>
              <a:rPr lang="ru-RU" sz="4000" dirty="0" smtClean="0">
                <a:solidFill>
                  <a:srgbClr val="000099"/>
                </a:solidFill>
              </a:rPr>
              <a:t>Согласно </a:t>
            </a:r>
            <a:r>
              <a:rPr lang="ru-RU" sz="4000" b="1" dirty="0">
                <a:solidFill>
                  <a:srgbClr val="FF0000"/>
                </a:solidFill>
              </a:rPr>
              <a:t>п. 2 ст. 68 Федерального </a:t>
            </a:r>
            <a:r>
              <a:rPr lang="ru-RU" sz="4000" b="1" dirty="0" smtClean="0">
                <a:solidFill>
                  <a:srgbClr val="FF0000"/>
                </a:solidFill>
              </a:rPr>
              <a:t>закона </a:t>
            </a:r>
            <a:r>
              <a:rPr lang="ru-RU" sz="4000" b="1" dirty="0">
                <a:solidFill>
                  <a:srgbClr val="FF0000"/>
                </a:solidFill>
              </a:rPr>
              <a:t>№ 67-ФЗ</a:t>
            </a:r>
            <a:r>
              <a:rPr lang="ru-RU" sz="4000" dirty="0">
                <a:solidFill>
                  <a:srgbClr val="000099"/>
                </a:solidFill>
              </a:rPr>
              <a:t>, </a:t>
            </a:r>
            <a:r>
              <a:rPr lang="ru-RU" sz="4000" b="1" i="1" dirty="0">
                <a:solidFill>
                  <a:srgbClr val="000099"/>
                </a:solidFill>
              </a:rPr>
              <a:t>подсчет голосов </a:t>
            </a:r>
            <a:r>
              <a:rPr lang="ru-RU" sz="4000" dirty="0" smtClean="0">
                <a:solidFill>
                  <a:srgbClr val="000099"/>
                </a:solidFill>
              </a:rPr>
              <a:t>избирателей</a:t>
            </a:r>
            <a:r>
              <a:rPr lang="ru-RU" sz="4000" dirty="0">
                <a:solidFill>
                  <a:srgbClr val="000099"/>
                </a:solidFill>
              </a:rPr>
              <a:t>, участников референдума </a:t>
            </a:r>
            <a:r>
              <a:rPr lang="ru-RU" sz="4000" b="1" i="1" dirty="0" smtClean="0">
                <a:solidFill>
                  <a:srgbClr val="000099"/>
                </a:solidFill>
              </a:rPr>
              <a:t>начинается </a:t>
            </a:r>
            <a:r>
              <a:rPr lang="ru-RU" sz="4000" b="1" i="1" dirty="0">
                <a:solidFill>
                  <a:srgbClr val="000099"/>
                </a:solidFill>
              </a:rPr>
              <a:t>сразу после окончания </a:t>
            </a:r>
            <a:r>
              <a:rPr lang="ru-RU" sz="4000" b="1" i="1" dirty="0" smtClean="0">
                <a:solidFill>
                  <a:srgbClr val="000099"/>
                </a:solidFill>
              </a:rPr>
              <a:t>времени голосования</a:t>
            </a:r>
            <a:r>
              <a:rPr lang="ru-RU" sz="4000" dirty="0" smtClean="0">
                <a:solidFill>
                  <a:srgbClr val="000099"/>
                </a:solidFill>
              </a:rPr>
              <a:t> </a:t>
            </a:r>
            <a:r>
              <a:rPr lang="ru-RU" sz="4000" dirty="0">
                <a:solidFill>
                  <a:srgbClr val="000099"/>
                </a:solidFill>
              </a:rPr>
              <a:t>и проводится </a:t>
            </a:r>
            <a:r>
              <a:rPr lang="ru-RU" sz="4000" b="1" i="1" dirty="0">
                <a:solidFill>
                  <a:srgbClr val="000099"/>
                </a:solidFill>
              </a:rPr>
              <a:t>без </a:t>
            </a:r>
            <a:r>
              <a:rPr lang="ru-RU" sz="4000" b="1" i="1" dirty="0" smtClean="0">
                <a:solidFill>
                  <a:srgbClr val="000099"/>
                </a:solidFill>
              </a:rPr>
              <a:t>перерыва до </a:t>
            </a:r>
            <a:r>
              <a:rPr lang="ru-RU" sz="4000" b="1" i="1" dirty="0">
                <a:solidFill>
                  <a:srgbClr val="000099"/>
                </a:solidFill>
              </a:rPr>
              <a:t>установления итогов голосования</a:t>
            </a:r>
            <a:r>
              <a:rPr lang="ru-RU" sz="4000" dirty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02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4522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</a:rPr>
              <a:t>           Число </a:t>
            </a:r>
            <a:r>
              <a:rPr lang="ru-RU" dirty="0">
                <a:solidFill>
                  <a:srgbClr val="000099"/>
                </a:solidFill>
              </a:rPr>
              <a:t>признанных в этом случае недействительными бюллетеней оглашается, </a:t>
            </a:r>
            <a:r>
              <a:rPr lang="ru-RU" dirty="0" smtClean="0">
                <a:solidFill>
                  <a:srgbClr val="000099"/>
                </a:solidFill>
              </a:rPr>
              <a:t>вносится </a:t>
            </a:r>
            <a:r>
              <a:rPr lang="ru-RU" dirty="0">
                <a:solidFill>
                  <a:srgbClr val="000099"/>
                </a:solidFill>
              </a:rPr>
              <a:t>в указанный акт и </a:t>
            </a:r>
            <a:r>
              <a:rPr lang="ru-RU" b="1" u="sng" dirty="0">
                <a:solidFill>
                  <a:srgbClr val="000099"/>
                </a:solidFill>
              </a:rPr>
              <a:t>впоследствии суммируется с числом недействительных бюллетеней, </a:t>
            </a:r>
            <a:r>
              <a:rPr lang="ru-RU" b="1" u="sng" dirty="0" smtClean="0">
                <a:solidFill>
                  <a:srgbClr val="000099"/>
                </a:solidFill>
              </a:rPr>
              <a:t>выявленных при </a:t>
            </a:r>
            <a:r>
              <a:rPr lang="ru-RU" b="1" u="sng" dirty="0">
                <a:solidFill>
                  <a:srgbClr val="000099"/>
                </a:solidFill>
              </a:rPr>
              <a:t>сортировке бюллетеней</a:t>
            </a:r>
            <a:r>
              <a:rPr lang="ru-RU" dirty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0" y="1159153"/>
            <a:ext cx="553190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486460"/>
            <a:ext cx="34563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99"/>
                </a:solidFill>
              </a:rPr>
              <a:t>Согласно </a:t>
            </a:r>
            <a:r>
              <a:rPr lang="ru-RU" sz="2400" b="1" dirty="0">
                <a:solidFill>
                  <a:srgbClr val="FF0000"/>
                </a:solidFill>
              </a:rPr>
              <a:t>п. 12 ст. 68 Федерального закона № 67-ФЗ</a:t>
            </a:r>
            <a:r>
              <a:rPr lang="ru-RU" dirty="0">
                <a:solidFill>
                  <a:srgbClr val="000099"/>
                </a:solidFill>
              </a:rPr>
              <a:t>, в такой ситуации составляется </a:t>
            </a:r>
            <a:r>
              <a:rPr lang="ru-RU" b="1" dirty="0">
                <a:solidFill>
                  <a:srgbClr val="000099"/>
                </a:solidFill>
              </a:rPr>
              <a:t>акт,</a:t>
            </a:r>
            <a:r>
              <a:rPr lang="ru-RU" dirty="0">
                <a:solidFill>
                  <a:srgbClr val="000099"/>
                </a:solidFill>
              </a:rPr>
              <a:t> который прилагается к протоколу об итогах голосования и в котором указываются фамилии и инициалы </a:t>
            </a:r>
            <a:r>
              <a:rPr lang="ru-RU" dirty="0" smtClean="0">
                <a:solidFill>
                  <a:srgbClr val="000099"/>
                </a:solidFill>
              </a:rPr>
              <a:t>членов УИК</a:t>
            </a:r>
            <a:r>
              <a:rPr lang="ru-RU" dirty="0">
                <a:solidFill>
                  <a:srgbClr val="000099"/>
                </a:solidFill>
              </a:rPr>
              <a:t>, обеспечивавших проведение голосования вне помещения для голосования с использованием данного переносного ящика для голосования. Решением УИК бюллетени из этого переносного ящика </a:t>
            </a:r>
            <a:r>
              <a:rPr lang="ru-RU" dirty="0" smtClean="0">
                <a:solidFill>
                  <a:srgbClr val="000099"/>
                </a:solidFill>
              </a:rPr>
              <a:t>признаются недействительными</a:t>
            </a:r>
            <a:r>
              <a:rPr lang="ru-RU" dirty="0">
                <a:solidFill>
                  <a:srgbClr val="000099"/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03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Голосование проводится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 </a:t>
            </a:r>
            <a:r>
              <a:rPr lang="ru-RU" sz="3200" b="1" dirty="0">
                <a:solidFill>
                  <a:srgbClr val="FF0000"/>
                </a:solidFill>
              </a:rPr>
              <a:t>единому избирательному </a:t>
            </a:r>
            <a:r>
              <a:rPr lang="ru-RU" sz="3200" b="1" dirty="0" smtClean="0">
                <a:solidFill>
                  <a:srgbClr val="FF0000"/>
                </a:solidFill>
              </a:rPr>
              <a:t>округу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8771"/>
            <a:ext cx="1878905" cy="232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58769"/>
            <a:ext cx="1800200" cy="232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8770"/>
            <a:ext cx="1872208" cy="232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71213"/>
            <a:ext cx="1944216" cy="232543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540" y="386104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  </a:t>
            </a:r>
            <a:r>
              <a:rPr lang="ru-RU" sz="2000" b="1" dirty="0" smtClean="0">
                <a:solidFill>
                  <a:srgbClr val="000099"/>
                </a:solidFill>
              </a:rPr>
              <a:t>Голосование </a:t>
            </a:r>
            <a:r>
              <a:rPr lang="ru-RU" sz="2000" b="1" dirty="0">
                <a:solidFill>
                  <a:srgbClr val="000099"/>
                </a:solidFill>
              </a:rPr>
              <a:t>по единому </a:t>
            </a:r>
            <a:r>
              <a:rPr lang="ru-RU" sz="2000" dirty="0">
                <a:solidFill>
                  <a:srgbClr val="000099"/>
                </a:solidFill>
              </a:rPr>
              <a:t>избирательному </a:t>
            </a:r>
            <a:r>
              <a:rPr lang="ru-RU" sz="2000" b="1" dirty="0">
                <a:solidFill>
                  <a:srgbClr val="000099"/>
                </a:solidFill>
              </a:rPr>
              <a:t>округу проводится путем внесения избирателем в </a:t>
            </a:r>
            <a:r>
              <a:rPr lang="ru-RU" sz="2000" b="1" dirty="0" smtClean="0">
                <a:solidFill>
                  <a:srgbClr val="000099"/>
                </a:solidFill>
              </a:rPr>
              <a:t>избирательный бюллетень </a:t>
            </a:r>
            <a:r>
              <a:rPr lang="ru-RU" sz="2000" b="1" dirty="0">
                <a:solidFill>
                  <a:srgbClr val="000099"/>
                </a:solidFill>
              </a:rPr>
              <a:t>любого знака в квадрат</a:t>
            </a:r>
            <a:r>
              <a:rPr lang="ru-RU" sz="2000" dirty="0">
                <a:solidFill>
                  <a:srgbClr val="000099"/>
                </a:solidFill>
              </a:rPr>
              <a:t>, относящийся к </a:t>
            </a:r>
            <a:r>
              <a:rPr lang="ru-RU" sz="2000" dirty="0" smtClean="0">
                <a:solidFill>
                  <a:srgbClr val="000099"/>
                </a:solidFill>
              </a:rPr>
              <a:t>кандидату, </a:t>
            </a:r>
            <a:r>
              <a:rPr lang="ru-RU" sz="2000" dirty="0">
                <a:solidFill>
                  <a:srgbClr val="000099"/>
                </a:solidFill>
              </a:rPr>
              <a:t>в пользу которого сделан выбор. </a:t>
            </a:r>
            <a:r>
              <a:rPr lang="ru-RU" sz="2000" dirty="0" smtClean="0">
                <a:solidFill>
                  <a:srgbClr val="000099"/>
                </a:solidFill>
              </a:rPr>
              <a:t>Согласно</a:t>
            </a:r>
            <a:r>
              <a:rPr lang="ru-RU" sz="2000" dirty="0" smtClean="0"/>
              <a:t> </a:t>
            </a:r>
            <a:r>
              <a:rPr lang="ru-RU" sz="2000" b="1" dirty="0">
                <a:solidFill>
                  <a:srgbClr val="FF0000"/>
                </a:solidFill>
              </a:rPr>
              <a:t>п. 17 ст. 68 Федерального закона № 67-ФЗ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000099"/>
                </a:solidFill>
              </a:rPr>
              <a:t>недействительными считаются избирательные </a:t>
            </a:r>
            <a:r>
              <a:rPr lang="ru-RU" sz="2000" dirty="0" smtClean="0">
                <a:solidFill>
                  <a:srgbClr val="000099"/>
                </a:solidFill>
              </a:rPr>
              <a:t>бюллетени, которые </a:t>
            </a:r>
            <a:r>
              <a:rPr lang="ru-RU" sz="2000" dirty="0">
                <a:solidFill>
                  <a:srgbClr val="000099"/>
                </a:solidFill>
              </a:rPr>
              <a:t>не содержат отметок в квадратах или в которых число отметок в указанных квадратах </a:t>
            </a:r>
            <a:r>
              <a:rPr lang="ru-RU" sz="2000" dirty="0" smtClean="0">
                <a:solidFill>
                  <a:srgbClr val="000099"/>
                </a:solidFill>
              </a:rPr>
              <a:t>превышает число </a:t>
            </a:r>
            <a:r>
              <a:rPr lang="ru-RU" sz="2000" dirty="0">
                <a:solidFill>
                  <a:srgbClr val="000099"/>
                </a:solidFill>
              </a:rPr>
              <a:t>отметок, установленное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239512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908" y="980728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       Согласно</a:t>
            </a:r>
            <a:r>
              <a:rPr lang="ru-RU" sz="2400" dirty="0" smtClean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пп</a:t>
            </a:r>
            <a:r>
              <a:rPr lang="ru-RU" sz="2400" b="1" dirty="0">
                <a:solidFill>
                  <a:srgbClr val="FF0000"/>
                </a:solidFill>
              </a:rPr>
              <a:t>. 9–10 ст. 30 Федерального закона № 67-ФЗ, </a:t>
            </a:r>
            <a:r>
              <a:rPr lang="ru-RU" sz="2800" b="1" dirty="0">
                <a:solidFill>
                  <a:srgbClr val="000099"/>
                </a:solidFill>
              </a:rPr>
              <a:t>наблюдатели</a:t>
            </a:r>
            <a:r>
              <a:rPr lang="ru-RU" sz="2400" b="1" dirty="0">
                <a:solidFill>
                  <a:srgbClr val="000099"/>
                </a:solidFill>
              </a:rPr>
              <a:t> вправе </a:t>
            </a:r>
            <a:r>
              <a:rPr lang="ru-RU" sz="2400" dirty="0">
                <a:solidFill>
                  <a:srgbClr val="000099"/>
                </a:solidFill>
              </a:rPr>
              <a:t>наблюдать за подсчетом </a:t>
            </a:r>
            <a:r>
              <a:rPr lang="ru-RU" sz="2400" dirty="0" smtClean="0">
                <a:solidFill>
                  <a:srgbClr val="000099"/>
                </a:solidFill>
              </a:rPr>
              <a:t>числа граждан</a:t>
            </a:r>
            <a:r>
              <a:rPr lang="ru-RU" sz="2400" dirty="0">
                <a:solidFill>
                  <a:srgbClr val="000099"/>
                </a:solidFill>
              </a:rPr>
              <a:t>, внесенных в список избирателей, бюллетеней, выданных избирателям, погашенных </a:t>
            </a:r>
            <a:r>
              <a:rPr lang="ru-RU" sz="2400" dirty="0" smtClean="0">
                <a:solidFill>
                  <a:srgbClr val="000099"/>
                </a:solidFill>
              </a:rPr>
              <a:t>бюллетеней, наблюдать </a:t>
            </a:r>
            <a:r>
              <a:rPr lang="ru-RU" sz="2400" dirty="0">
                <a:solidFill>
                  <a:srgbClr val="000099"/>
                </a:solidFill>
              </a:rPr>
              <a:t>за подсчетом голосов избирателей на расстоянии и в условиях, обеспечивающих им </a:t>
            </a:r>
            <a:r>
              <a:rPr lang="ru-RU" sz="2400" dirty="0" smtClean="0">
                <a:solidFill>
                  <a:srgbClr val="000099"/>
                </a:solidFill>
              </a:rPr>
              <a:t>обозримость  содержащихся </a:t>
            </a:r>
            <a:r>
              <a:rPr lang="ru-RU" sz="2400" dirty="0">
                <a:solidFill>
                  <a:srgbClr val="000099"/>
                </a:solidFill>
              </a:rPr>
              <a:t>в бюллетенях отметок избирателей, знакомиться с любым заполненным или </a:t>
            </a:r>
            <a:r>
              <a:rPr lang="ru-RU" sz="2400" dirty="0" smtClean="0">
                <a:solidFill>
                  <a:srgbClr val="000099"/>
                </a:solidFill>
              </a:rPr>
              <a:t>незаполненным бюллетенем </a:t>
            </a:r>
            <a:r>
              <a:rPr lang="ru-RU" sz="2400" dirty="0">
                <a:solidFill>
                  <a:srgbClr val="000099"/>
                </a:solidFill>
              </a:rPr>
              <a:t>при подсчете голосов избирателей, наблюдать за составлением комиссией протокола об </a:t>
            </a:r>
            <a:r>
              <a:rPr lang="ru-RU" sz="2400" dirty="0" smtClean="0">
                <a:solidFill>
                  <a:srgbClr val="000099"/>
                </a:solidFill>
              </a:rPr>
              <a:t>итогах голосования</a:t>
            </a:r>
            <a:r>
              <a:rPr lang="ru-RU" sz="2400" dirty="0">
                <a:solidFill>
                  <a:srgbClr val="000099"/>
                </a:solidFill>
              </a:rPr>
              <a:t>. </a:t>
            </a:r>
            <a:r>
              <a:rPr lang="ru-RU" sz="2400" b="1" dirty="0">
                <a:solidFill>
                  <a:srgbClr val="000099"/>
                </a:solidFill>
              </a:rPr>
              <a:t>Наблюдатель не вправе </a:t>
            </a:r>
            <a:r>
              <a:rPr lang="ru-RU" sz="2400" dirty="0">
                <a:solidFill>
                  <a:srgbClr val="000099"/>
                </a:solidFill>
              </a:rPr>
              <a:t>принимать непосредственное участие в проводимом членами </a:t>
            </a:r>
            <a:r>
              <a:rPr lang="ru-RU" sz="2400" dirty="0" smtClean="0">
                <a:solidFill>
                  <a:srgbClr val="000099"/>
                </a:solidFill>
              </a:rPr>
              <a:t>комиссии </a:t>
            </a:r>
            <a:r>
              <a:rPr lang="ru-RU" sz="2400" dirty="0">
                <a:solidFill>
                  <a:srgbClr val="000099"/>
                </a:solidFill>
              </a:rPr>
              <a:t>с правом решающего голоса подсчете бюллетеней, участвовать в принятии решений </a:t>
            </a:r>
            <a:r>
              <a:rPr lang="ru-RU" sz="2400" dirty="0" smtClean="0">
                <a:solidFill>
                  <a:srgbClr val="000099"/>
                </a:solidFill>
              </a:rPr>
              <a:t>соответствующей комиссией</a:t>
            </a:r>
            <a:r>
              <a:rPr lang="ru-RU" sz="2400" dirty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4199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4969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rgbClr val="000099"/>
                </a:solidFill>
              </a:rPr>
              <a:t>Согласно </a:t>
            </a:r>
            <a:r>
              <a:rPr lang="ru-RU" sz="2800" b="1" dirty="0">
                <a:solidFill>
                  <a:srgbClr val="000099"/>
                </a:solidFill>
              </a:rPr>
              <a:t>п. 1 ст. 68 и </a:t>
            </a:r>
            <a:r>
              <a:rPr lang="ru-RU" sz="2800" b="1" dirty="0" err="1">
                <a:solidFill>
                  <a:srgbClr val="000099"/>
                </a:solidFill>
              </a:rPr>
              <a:t>пп</a:t>
            </a:r>
            <a:r>
              <a:rPr lang="ru-RU" sz="2800" b="1" dirty="0">
                <a:solidFill>
                  <a:srgbClr val="000099"/>
                </a:solidFill>
              </a:rPr>
              <a:t>. 1–3 ст. 30 Федерального закона № 67-ФЗ</a:t>
            </a:r>
            <a:r>
              <a:rPr lang="ru-RU" sz="2400" dirty="0">
                <a:solidFill>
                  <a:srgbClr val="000099"/>
                </a:solidFill>
              </a:rPr>
              <a:t>, подсчет голосов избирателей </a:t>
            </a:r>
            <a:r>
              <a:rPr lang="ru-RU" sz="2400" dirty="0" smtClean="0">
                <a:solidFill>
                  <a:srgbClr val="000099"/>
                </a:solidFill>
              </a:rPr>
              <a:t>осуществляется </a:t>
            </a:r>
            <a:r>
              <a:rPr lang="ru-RU" sz="2400" dirty="0">
                <a:solidFill>
                  <a:srgbClr val="000099"/>
                </a:solidFill>
              </a:rPr>
              <a:t>открыто и гласно, при подсчете голосов вправе присутствовать </a:t>
            </a:r>
            <a:r>
              <a:rPr lang="ru-RU" sz="2400" b="1" dirty="0">
                <a:solidFill>
                  <a:srgbClr val="000099"/>
                </a:solidFill>
              </a:rPr>
              <a:t>члены</a:t>
            </a:r>
            <a:r>
              <a:rPr lang="ru-RU" sz="2400" dirty="0">
                <a:solidFill>
                  <a:srgbClr val="000099"/>
                </a:solidFill>
              </a:rPr>
              <a:t> вышестоящих </a:t>
            </a:r>
            <a:r>
              <a:rPr lang="ru-RU" sz="2400" b="1" dirty="0">
                <a:solidFill>
                  <a:srgbClr val="000099"/>
                </a:solidFill>
              </a:rPr>
              <a:t>комиссий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и </a:t>
            </a:r>
            <a:r>
              <a:rPr lang="ru-RU" sz="2400" b="1" dirty="0" smtClean="0">
                <a:solidFill>
                  <a:srgbClr val="000099"/>
                </a:solidFill>
              </a:rPr>
              <a:t>работники </a:t>
            </a:r>
            <a:r>
              <a:rPr lang="ru-RU" sz="2400" b="1" dirty="0">
                <a:solidFill>
                  <a:srgbClr val="000099"/>
                </a:solidFill>
              </a:rPr>
              <a:t>их аппаратов</a:t>
            </a:r>
            <a:r>
              <a:rPr lang="ru-RU" sz="2400" dirty="0">
                <a:solidFill>
                  <a:srgbClr val="000099"/>
                </a:solidFill>
              </a:rPr>
              <a:t>, зарегистрированный </a:t>
            </a:r>
            <a:r>
              <a:rPr lang="ru-RU" sz="2400" b="1" dirty="0" smtClean="0">
                <a:solidFill>
                  <a:srgbClr val="000099"/>
                </a:solidFill>
              </a:rPr>
              <a:t>кандидат</a:t>
            </a:r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>
                <a:solidFill>
                  <a:srgbClr val="000099"/>
                </a:solidFill>
              </a:rPr>
              <a:t>(его </a:t>
            </a:r>
            <a:r>
              <a:rPr lang="ru-RU" sz="2400" b="1" dirty="0" smtClean="0">
                <a:solidFill>
                  <a:srgbClr val="000099"/>
                </a:solidFill>
              </a:rPr>
              <a:t>уполномоченный </a:t>
            </a:r>
            <a:r>
              <a:rPr lang="ru-RU" sz="2400" b="1" dirty="0">
                <a:solidFill>
                  <a:srgbClr val="000099"/>
                </a:solidFill>
              </a:rPr>
              <a:t>представитель</a:t>
            </a:r>
            <a:r>
              <a:rPr lang="ru-RU" sz="2400" dirty="0">
                <a:solidFill>
                  <a:srgbClr val="000099"/>
                </a:solidFill>
              </a:rPr>
              <a:t> или </a:t>
            </a:r>
            <a:r>
              <a:rPr lang="ru-RU" sz="2400" b="1" dirty="0">
                <a:solidFill>
                  <a:srgbClr val="000099"/>
                </a:solidFill>
              </a:rPr>
              <a:t>доверенное лицо</a:t>
            </a:r>
            <a:r>
              <a:rPr lang="ru-RU" sz="2400" dirty="0" smtClean="0">
                <a:solidFill>
                  <a:srgbClr val="000099"/>
                </a:solidFill>
              </a:rPr>
              <a:t>), </a:t>
            </a:r>
            <a:r>
              <a:rPr lang="ru-RU" sz="2400" b="1" dirty="0">
                <a:solidFill>
                  <a:srgbClr val="000099"/>
                </a:solidFill>
              </a:rPr>
              <a:t>представители </a:t>
            </a:r>
            <a:r>
              <a:rPr lang="ru-RU" sz="2400" b="1" dirty="0" smtClean="0">
                <a:solidFill>
                  <a:srgbClr val="000099"/>
                </a:solidFill>
              </a:rPr>
              <a:t>СМИ</a:t>
            </a:r>
            <a:r>
              <a:rPr lang="ru-RU" sz="2400" dirty="0" smtClean="0">
                <a:solidFill>
                  <a:srgbClr val="000099"/>
                </a:solidFill>
              </a:rPr>
              <a:t>, </a:t>
            </a:r>
            <a:r>
              <a:rPr lang="ru-RU" sz="2400" dirty="0">
                <a:solidFill>
                  <a:srgbClr val="000099"/>
                </a:solidFill>
              </a:rPr>
              <a:t>а также </a:t>
            </a:r>
            <a:r>
              <a:rPr lang="ru-RU" sz="2400" b="1" dirty="0" smtClean="0">
                <a:solidFill>
                  <a:srgbClr val="000099"/>
                </a:solidFill>
              </a:rPr>
              <a:t>наблюдатели</a:t>
            </a:r>
            <a:r>
              <a:rPr lang="ru-RU" sz="2400" dirty="0" smtClean="0">
                <a:solidFill>
                  <a:srgbClr val="000099"/>
                </a:solidFill>
              </a:rPr>
              <a:t>, иностранные </a:t>
            </a:r>
            <a:r>
              <a:rPr lang="ru-RU" sz="2400" dirty="0">
                <a:solidFill>
                  <a:srgbClr val="000099"/>
                </a:solidFill>
              </a:rPr>
              <a:t>(международные) наблюдатели.</a:t>
            </a:r>
          </a:p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        Лицам</a:t>
            </a:r>
            <a:r>
              <a:rPr lang="ru-RU" sz="2400" dirty="0">
                <a:solidFill>
                  <a:srgbClr val="000099"/>
                </a:solidFill>
              </a:rPr>
              <a:t>, указанным в </a:t>
            </a:r>
            <a:r>
              <a:rPr lang="ru-RU" sz="2400" b="1" dirty="0">
                <a:solidFill>
                  <a:srgbClr val="000099"/>
                </a:solidFill>
              </a:rPr>
              <a:t>п. 3 ст. 30 Федерального закона № 67-ФЗ</a:t>
            </a:r>
            <a:r>
              <a:rPr lang="ru-RU" sz="2400" dirty="0">
                <a:solidFill>
                  <a:srgbClr val="000099"/>
                </a:solidFill>
              </a:rPr>
              <a:t>, должна быть предоставлена </a:t>
            </a:r>
            <a:r>
              <a:rPr lang="ru-RU" sz="2400" dirty="0" smtClean="0">
                <a:solidFill>
                  <a:srgbClr val="000099"/>
                </a:solidFill>
              </a:rPr>
              <a:t>возможность присутствовать </a:t>
            </a:r>
            <a:r>
              <a:rPr lang="ru-RU" sz="2400" dirty="0">
                <a:solidFill>
                  <a:srgbClr val="000099"/>
                </a:solidFill>
              </a:rPr>
              <a:t>при подсчете голосов избирателей и наблюдать за подсчетом.</a:t>
            </a:r>
          </a:p>
        </p:txBody>
      </p:sp>
    </p:spTree>
    <p:extLst>
      <p:ext uri="{BB962C8B-B14F-4D97-AF65-F5344CB8AC3E}">
        <p14:creationId xmlns:p14="http://schemas.microsoft.com/office/powerpoint/2010/main" val="175414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97152"/>
            <a:ext cx="5976664" cy="1411982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76672"/>
            <a:ext cx="85689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   </a:t>
            </a:r>
            <a:r>
              <a:rPr lang="ru-RU" sz="3200" b="1" u="sng" dirty="0" smtClean="0">
                <a:solidFill>
                  <a:srgbClr val="000099"/>
                </a:solidFill>
              </a:rPr>
              <a:t>Правильное занесения </a:t>
            </a:r>
            <a:r>
              <a:rPr lang="ru-RU" sz="3200" b="1" u="sng" dirty="0">
                <a:solidFill>
                  <a:srgbClr val="000099"/>
                </a:solidFill>
              </a:rPr>
              <a:t>числа 36 (цифрами) в строку протокола об итогах голосования </a:t>
            </a:r>
            <a:r>
              <a:rPr lang="ru-RU" sz="3200" b="1" dirty="0" smtClean="0">
                <a:solidFill>
                  <a:srgbClr val="000099"/>
                </a:solidFill>
              </a:rPr>
              <a:t>является:</a:t>
            </a:r>
          </a:p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  В </a:t>
            </a:r>
            <a:r>
              <a:rPr lang="ru-RU" sz="2000" dirty="0">
                <a:solidFill>
                  <a:srgbClr val="000099"/>
                </a:solidFill>
              </a:rPr>
              <a:t>протокол об итогах голосования </a:t>
            </a:r>
            <a:r>
              <a:rPr lang="ru-RU" sz="2000" dirty="0" smtClean="0">
                <a:solidFill>
                  <a:srgbClr val="000099"/>
                </a:solidFill>
              </a:rPr>
              <a:t>цифры </a:t>
            </a:r>
            <a:r>
              <a:rPr lang="ru-RU" sz="2000" dirty="0">
                <a:solidFill>
                  <a:srgbClr val="000099"/>
                </a:solidFill>
              </a:rPr>
              <a:t>вносятся в предназначенные </a:t>
            </a:r>
            <a:r>
              <a:rPr lang="ru-RU" sz="2000" dirty="0" smtClean="0">
                <a:solidFill>
                  <a:srgbClr val="000099"/>
                </a:solidFill>
              </a:rPr>
              <a:t>для этих </a:t>
            </a:r>
            <a:r>
              <a:rPr lang="ru-RU" sz="2000" dirty="0">
                <a:solidFill>
                  <a:srgbClr val="000099"/>
                </a:solidFill>
              </a:rPr>
              <a:t>целей клетки.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endParaRPr lang="ru-RU" sz="1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 Все </a:t>
            </a:r>
            <a:r>
              <a:rPr lang="ru-RU" sz="2000" dirty="0">
                <a:solidFill>
                  <a:srgbClr val="000099"/>
                </a:solidFill>
              </a:rPr>
              <a:t>клетки </a:t>
            </a:r>
            <a:r>
              <a:rPr lang="ru-RU" sz="2000" dirty="0" smtClean="0">
                <a:solidFill>
                  <a:srgbClr val="000099"/>
                </a:solidFill>
              </a:rPr>
              <a:t>подлежат </a:t>
            </a:r>
            <a:r>
              <a:rPr lang="ru-RU" sz="2000" dirty="0">
                <a:solidFill>
                  <a:srgbClr val="000099"/>
                </a:solidFill>
              </a:rPr>
              <a:t>обязательному заполнению.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endParaRPr lang="ru-RU" sz="1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  Каждая цифра </a:t>
            </a:r>
            <a:r>
              <a:rPr lang="ru-RU" sz="2000" dirty="0">
                <a:solidFill>
                  <a:srgbClr val="000099"/>
                </a:solidFill>
              </a:rPr>
              <a:t>записывается в отдельную </a:t>
            </a:r>
            <a:r>
              <a:rPr lang="ru-RU" sz="2000" dirty="0" smtClean="0">
                <a:solidFill>
                  <a:srgbClr val="000099"/>
                </a:solidFill>
              </a:rPr>
              <a:t>клетку</a:t>
            </a:r>
            <a:r>
              <a:rPr lang="ru-RU" sz="2000" dirty="0">
                <a:solidFill>
                  <a:srgbClr val="000099"/>
                </a:solidFill>
              </a:rPr>
              <a:t>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endParaRPr lang="ru-RU" sz="1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  Число </a:t>
            </a:r>
            <a:r>
              <a:rPr lang="ru-RU" sz="2000" dirty="0">
                <a:solidFill>
                  <a:srgbClr val="000099"/>
                </a:solidFill>
              </a:rPr>
              <a:t>смещают вправо.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endParaRPr lang="ru-RU" sz="1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  Если слева от </a:t>
            </a:r>
            <a:r>
              <a:rPr lang="ru-RU" sz="2000" dirty="0">
                <a:solidFill>
                  <a:srgbClr val="000099"/>
                </a:solidFill>
              </a:rPr>
              <a:t>числа остаются пустые клетки, их </a:t>
            </a:r>
            <a:r>
              <a:rPr lang="ru-RU" sz="2000" dirty="0" smtClean="0">
                <a:solidFill>
                  <a:srgbClr val="000099"/>
                </a:solidFill>
              </a:rPr>
              <a:t>за</a:t>
            </a:r>
            <a:r>
              <a:rPr lang="ru-RU" sz="2000" dirty="0">
                <a:solidFill>
                  <a:srgbClr val="000099"/>
                </a:solidFill>
              </a:rPr>
              <a:t>полняют нулями</a:t>
            </a:r>
            <a:r>
              <a:rPr lang="ru-RU" sz="2000" dirty="0" smtClean="0">
                <a:solidFill>
                  <a:srgbClr val="000099"/>
                </a:solidFill>
              </a:rPr>
              <a:t>.</a:t>
            </a:r>
            <a:endParaRPr lang="ru-RU" sz="2000" dirty="0">
              <a:solidFill>
                <a:srgbClr val="000099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347864" y="4797152"/>
            <a:ext cx="0" cy="14119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1026" idx="0"/>
            <a:endCxn id="1026" idx="2"/>
          </p:cNvCxnSpPr>
          <p:nvPr/>
        </p:nvCxnSpPr>
        <p:spPr>
          <a:xfrm>
            <a:off x="4896036" y="4797152"/>
            <a:ext cx="0" cy="1411982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72200" y="4797152"/>
            <a:ext cx="0" cy="1411982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66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980728"/>
            <a:ext cx="5724535" cy="556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764704"/>
            <a:ext cx="3096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99"/>
                </a:solidFill>
              </a:rPr>
              <a:t>Работа УИК по мере установления итогов голосования должна быть организована следующим образом: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председатель УИК оглашает данные, заместитель председателя УИК заносит их в увеличенную форму </a:t>
            </a:r>
            <a:r>
              <a:rPr lang="ru-RU" dirty="0" smtClean="0">
                <a:solidFill>
                  <a:srgbClr val="000099"/>
                </a:solidFill>
              </a:rPr>
              <a:t>протокола </a:t>
            </a:r>
            <a:r>
              <a:rPr lang="ru-RU" dirty="0">
                <a:solidFill>
                  <a:srgbClr val="000099"/>
                </a:solidFill>
              </a:rPr>
              <a:t>об итогах голосования, а секретарь УИК — непосредственно в протокол об итогах голосования. </a:t>
            </a:r>
            <a:r>
              <a:rPr lang="ru-RU" dirty="0" smtClean="0">
                <a:solidFill>
                  <a:srgbClr val="000099"/>
                </a:solidFill>
              </a:rPr>
              <a:t>Согласно </a:t>
            </a:r>
            <a:r>
              <a:rPr lang="ru-RU" b="1" dirty="0">
                <a:solidFill>
                  <a:srgbClr val="000099"/>
                </a:solidFill>
              </a:rPr>
              <a:t>п. 22 ст. 29 Федерального закона № 67-ФЗ</a:t>
            </a:r>
            <a:r>
              <a:rPr lang="ru-RU" dirty="0">
                <a:solidFill>
                  <a:srgbClr val="000099"/>
                </a:solidFill>
              </a:rPr>
              <a:t>, член УИК с правом совещательного голоса не имеет </a:t>
            </a:r>
            <a:r>
              <a:rPr lang="ru-RU" dirty="0" smtClean="0">
                <a:solidFill>
                  <a:srgbClr val="000099"/>
                </a:solidFill>
              </a:rPr>
              <a:t>права составлять </a:t>
            </a:r>
            <a:r>
              <a:rPr lang="ru-RU" dirty="0">
                <a:solidFill>
                  <a:srgbClr val="000099"/>
                </a:solidFill>
              </a:rPr>
              <a:t>протокол УИК об итогах голосования.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5805264"/>
            <a:ext cx="2808312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Иванова П.П.  532 голоса</a:t>
            </a:r>
            <a:endParaRPr lang="ru-RU" sz="1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03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0648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293096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  Нарушение </a:t>
            </a:r>
            <a:r>
              <a:rPr lang="ru-RU" sz="2000" dirty="0">
                <a:solidFill>
                  <a:srgbClr val="000099"/>
                </a:solidFill>
              </a:rPr>
              <a:t>установленного порядка подсчета голосов избирателей влечет </a:t>
            </a:r>
            <a:r>
              <a:rPr lang="ru-RU" sz="2000" b="1" dirty="0">
                <a:solidFill>
                  <a:srgbClr val="000099"/>
                </a:solidFill>
              </a:rPr>
              <a:t>признание протокола об </a:t>
            </a:r>
            <a:r>
              <a:rPr lang="ru-RU" sz="2000" b="1" dirty="0" smtClean="0">
                <a:solidFill>
                  <a:srgbClr val="000099"/>
                </a:solidFill>
              </a:rPr>
              <a:t>итогах </a:t>
            </a:r>
            <a:r>
              <a:rPr lang="ru-RU" sz="2000" b="1" dirty="0">
                <a:solidFill>
                  <a:srgbClr val="000099"/>
                </a:solidFill>
              </a:rPr>
              <a:t>голосования недействительным</a:t>
            </a:r>
            <a:r>
              <a:rPr lang="ru-RU" sz="2000" dirty="0">
                <a:solidFill>
                  <a:srgbClr val="000099"/>
                </a:solidFill>
              </a:rPr>
              <a:t>. Согласно </a:t>
            </a:r>
            <a:r>
              <a:rPr lang="ru-RU" sz="2000" b="1" dirty="0">
                <a:solidFill>
                  <a:srgbClr val="000099"/>
                </a:solidFill>
              </a:rPr>
              <a:t>п. 1 ст. 5.24 КоАП РФ</a:t>
            </a:r>
            <a:r>
              <a:rPr lang="ru-RU" sz="2000" dirty="0">
                <a:solidFill>
                  <a:srgbClr val="000099"/>
                </a:solidFill>
              </a:rPr>
              <a:t>, нарушение председателем или </a:t>
            </a:r>
            <a:r>
              <a:rPr lang="ru-RU" sz="2000" dirty="0" smtClean="0">
                <a:solidFill>
                  <a:srgbClr val="000099"/>
                </a:solidFill>
              </a:rPr>
              <a:t>членом УИК </a:t>
            </a:r>
            <a:r>
              <a:rPr lang="ru-RU" sz="2000" dirty="0">
                <a:solidFill>
                  <a:srgbClr val="000099"/>
                </a:solidFill>
              </a:rPr>
              <a:t>установленного законом порядка подсчета голосов избирателей либо установленного законом </a:t>
            </a:r>
            <a:r>
              <a:rPr lang="ru-RU" sz="2000" dirty="0" smtClean="0">
                <a:solidFill>
                  <a:srgbClr val="000099"/>
                </a:solidFill>
              </a:rPr>
              <a:t>порядка обработки </a:t>
            </a:r>
            <a:r>
              <a:rPr lang="ru-RU" sz="2000" dirty="0">
                <a:solidFill>
                  <a:srgbClr val="000099"/>
                </a:solidFill>
              </a:rPr>
              <a:t>итогов голосования, определения результатов выборов влечет наложение </a:t>
            </a:r>
            <a:r>
              <a:rPr lang="ru-RU" sz="2000" dirty="0" smtClean="0">
                <a:solidFill>
                  <a:srgbClr val="000099"/>
                </a:solidFill>
              </a:rPr>
              <a:t>административного штрафа </a:t>
            </a:r>
            <a:r>
              <a:rPr lang="ru-RU" sz="2000" dirty="0">
                <a:solidFill>
                  <a:srgbClr val="000099"/>
                </a:solidFill>
              </a:rPr>
              <a:t>в размере от </a:t>
            </a:r>
            <a:r>
              <a:rPr lang="ru-RU" sz="2000" dirty="0" smtClean="0">
                <a:solidFill>
                  <a:srgbClr val="000099"/>
                </a:solidFill>
              </a:rPr>
              <a:t>500 </a:t>
            </a:r>
            <a:r>
              <a:rPr lang="ru-RU" sz="2000" dirty="0">
                <a:solidFill>
                  <a:srgbClr val="000099"/>
                </a:solidFill>
              </a:rPr>
              <a:t>до </a:t>
            </a:r>
            <a:r>
              <a:rPr lang="ru-RU" sz="2000" dirty="0" smtClean="0">
                <a:solidFill>
                  <a:srgbClr val="000099"/>
                </a:solidFill>
              </a:rPr>
              <a:t>1500 </a:t>
            </a:r>
            <a:r>
              <a:rPr lang="ru-RU" sz="2000" dirty="0">
                <a:solidFill>
                  <a:srgbClr val="000099"/>
                </a:solidFill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389189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99"/>
                </a:solidFill>
              </a:rPr>
              <a:t>    Согласно </a:t>
            </a:r>
            <a:r>
              <a:rPr lang="ru-RU" sz="3200" b="1" dirty="0">
                <a:solidFill>
                  <a:srgbClr val="FF0000"/>
                </a:solidFill>
              </a:rPr>
              <a:t>п. 3 ст. 68 Федерального закона № 67-ФЗ</a:t>
            </a:r>
            <a:r>
              <a:rPr lang="ru-RU" sz="2800" dirty="0">
                <a:solidFill>
                  <a:srgbClr val="000099"/>
                </a:solidFill>
              </a:rPr>
              <a:t>, </a:t>
            </a:r>
            <a:r>
              <a:rPr lang="ru-RU" sz="2800" b="1" dirty="0">
                <a:solidFill>
                  <a:srgbClr val="000099"/>
                </a:solidFill>
              </a:rPr>
              <a:t>после окончания </a:t>
            </a:r>
            <a:r>
              <a:rPr lang="ru-RU" sz="2800" b="1" dirty="0" smtClean="0">
                <a:solidFill>
                  <a:srgbClr val="000099"/>
                </a:solidFill>
              </a:rPr>
              <a:t>времени голосования </a:t>
            </a:r>
            <a:r>
              <a:rPr lang="ru-RU" sz="2800" dirty="0">
                <a:solidFill>
                  <a:srgbClr val="000099"/>
                </a:solidFill>
              </a:rPr>
              <a:t>члены УИК с </a:t>
            </a:r>
            <a:r>
              <a:rPr lang="ru-RU" sz="2800" dirty="0" smtClean="0">
                <a:solidFill>
                  <a:srgbClr val="000099"/>
                </a:solidFill>
              </a:rPr>
              <a:t>правом </a:t>
            </a:r>
            <a:r>
              <a:rPr lang="ru-RU" sz="2800" dirty="0">
                <a:solidFill>
                  <a:srgbClr val="000099"/>
                </a:solidFill>
              </a:rPr>
              <a:t>решающего голоса в присутствии наблюдателей и иных лиц </a:t>
            </a:r>
            <a:r>
              <a:rPr lang="ru-RU" sz="2800" b="1" dirty="0">
                <a:solidFill>
                  <a:srgbClr val="000099"/>
                </a:solidFill>
              </a:rPr>
              <a:t>подсчитывают и погашают, отрезая </a:t>
            </a:r>
            <a:r>
              <a:rPr lang="ru-RU" sz="2800" b="1" dirty="0" smtClean="0">
                <a:solidFill>
                  <a:srgbClr val="000099"/>
                </a:solidFill>
              </a:rPr>
              <a:t>левый нижний </a:t>
            </a:r>
            <a:r>
              <a:rPr lang="ru-RU" sz="2800" b="1" dirty="0">
                <a:solidFill>
                  <a:srgbClr val="000099"/>
                </a:solidFill>
              </a:rPr>
              <a:t>угол, неиспользованные бюллетени</a:t>
            </a:r>
            <a:r>
              <a:rPr lang="ru-RU" sz="2800" dirty="0">
                <a:solidFill>
                  <a:srgbClr val="000099"/>
                </a:solidFill>
              </a:rPr>
              <a:t>, затем </a:t>
            </a:r>
            <a:r>
              <a:rPr lang="ru-RU" sz="2800" b="1" i="1" dirty="0">
                <a:solidFill>
                  <a:srgbClr val="000099"/>
                </a:solidFill>
              </a:rPr>
              <a:t>оглашают</a:t>
            </a:r>
            <a:r>
              <a:rPr lang="ru-RU" sz="2800" dirty="0">
                <a:solidFill>
                  <a:srgbClr val="000099"/>
                </a:solidFill>
              </a:rPr>
              <a:t> и вносят число погашенных </a:t>
            </a:r>
            <a:r>
              <a:rPr lang="ru-RU" sz="2800" dirty="0" smtClean="0">
                <a:solidFill>
                  <a:srgbClr val="000099"/>
                </a:solidFill>
              </a:rPr>
              <a:t>неиспользованных бюллетеней</a:t>
            </a:r>
            <a:r>
              <a:rPr lang="ru-RU" sz="2800" dirty="0">
                <a:solidFill>
                  <a:srgbClr val="000099"/>
                </a:solidFill>
              </a:rPr>
              <a:t>, а также бюллетеней, испорченных избирателями при проведении голосования, в протокол </a:t>
            </a:r>
            <a:r>
              <a:rPr lang="ru-RU" sz="2800" dirty="0" smtClean="0">
                <a:solidFill>
                  <a:srgbClr val="000099"/>
                </a:solidFill>
              </a:rPr>
              <a:t>об итогах </a:t>
            </a:r>
            <a:r>
              <a:rPr lang="ru-RU" sz="2800" dirty="0">
                <a:solidFill>
                  <a:srgbClr val="000099"/>
                </a:solidFill>
              </a:rPr>
              <a:t>голосования и в его увеличенную форму, находящуюся в помещении для голосования.</a:t>
            </a:r>
          </a:p>
        </p:txBody>
      </p:sp>
    </p:spTree>
    <p:extLst>
      <p:ext uri="{BB962C8B-B14F-4D97-AF65-F5344CB8AC3E}">
        <p14:creationId xmlns:p14="http://schemas.microsoft.com/office/powerpoint/2010/main" val="2229588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99"/>
                </a:solidFill>
              </a:rPr>
              <a:t>Согласно </a:t>
            </a:r>
            <a:r>
              <a:rPr lang="ru-RU" sz="3200" b="1" dirty="0" err="1">
                <a:solidFill>
                  <a:srgbClr val="FF0000"/>
                </a:solidFill>
              </a:rPr>
              <a:t>пп</a:t>
            </a:r>
            <a:r>
              <a:rPr lang="ru-RU" sz="3200" b="1" dirty="0">
                <a:solidFill>
                  <a:srgbClr val="FF0000"/>
                </a:solidFill>
              </a:rPr>
              <a:t>. 12–13 ст. 68 </a:t>
            </a:r>
            <a:r>
              <a:rPr lang="ru-RU" sz="3200" b="1" dirty="0" smtClean="0">
                <a:solidFill>
                  <a:srgbClr val="FF0000"/>
                </a:solidFill>
              </a:rPr>
              <a:t>Федерального закона </a:t>
            </a:r>
            <a:r>
              <a:rPr lang="ru-RU" sz="3200" b="1" dirty="0">
                <a:solidFill>
                  <a:srgbClr val="FF0000"/>
                </a:solidFill>
              </a:rPr>
              <a:t>№ 67-ФЗ</a:t>
            </a:r>
            <a:r>
              <a:rPr lang="ru-RU" sz="3200" dirty="0">
                <a:solidFill>
                  <a:srgbClr val="000099"/>
                </a:solidFill>
              </a:rPr>
              <a:t>, перед </a:t>
            </a:r>
            <a:r>
              <a:rPr lang="ru-RU" sz="3200" b="1" dirty="0">
                <a:solidFill>
                  <a:srgbClr val="000099"/>
                </a:solidFill>
              </a:rPr>
              <a:t>началом </a:t>
            </a:r>
            <a:r>
              <a:rPr lang="ru-RU" sz="3200" dirty="0" smtClean="0">
                <a:solidFill>
                  <a:srgbClr val="000099"/>
                </a:solidFill>
              </a:rPr>
              <a:t>непосредственного </a:t>
            </a:r>
            <a:r>
              <a:rPr lang="ru-RU" sz="3200" b="1" dirty="0">
                <a:solidFill>
                  <a:srgbClr val="000099"/>
                </a:solidFill>
              </a:rPr>
              <a:t>подсчета голосов </a:t>
            </a:r>
            <a:r>
              <a:rPr lang="ru-RU" sz="3200" dirty="0" smtClean="0">
                <a:solidFill>
                  <a:srgbClr val="000099"/>
                </a:solidFill>
              </a:rPr>
              <a:t>избирателей </a:t>
            </a:r>
            <a:r>
              <a:rPr lang="ru-RU" sz="3200" b="1" dirty="0">
                <a:solidFill>
                  <a:srgbClr val="000099"/>
                </a:solidFill>
              </a:rPr>
              <a:t>председатель УИК </a:t>
            </a:r>
            <a:r>
              <a:rPr lang="ru-RU" sz="3200" b="1" dirty="0" smtClean="0">
                <a:solidFill>
                  <a:srgbClr val="000099"/>
                </a:solidFill>
              </a:rPr>
              <a:t>предъявляет</a:t>
            </a:r>
            <a:r>
              <a:rPr lang="ru-RU" sz="3200" dirty="0" smtClean="0">
                <a:solidFill>
                  <a:srgbClr val="000099"/>
                </a:solidFill>
              </a:rPr>
              <a:t> присутствующим </a:t>
            </a:r>
            <a:r>
              <a:rPr lang="ru-RU" sz="3200" b="1" dirty="0">
                <a:solidFill>
                  <a:srgbClr val="000099"/>
                </a:solidFill>
              </a:rPr>
              <a:t>пломбы</a:t>
            </a:r>
            <a:r>
              <a:rPr lang="ru-RU" sz="3200" dirty="0">
                <a:solidFill>
                  <a:srgbClr val="000099"/>
                </a:solidFill>
              </a:rPr>
              <a:t> на </a:t>
            </a:r>
            <a:r>
              <a:rPr lang="ru-RU" sz="3200" b="1" dirty="0" smtClean="0">
                <a:solidFill>
                  <a:srgbClr val="000099"/>
                </a:solidFill>
              </a:rPr>
              <a:t>переносных ящиках</a:t>
            </a:r>
            <a:r>
              <a:rPr lang="ru-RU" sz="3200" dirty="0" smtClean="0">
                <a:solidFill>
                  <a:srgbClr val="000099"/>
                </a:solidFill>
              </a:rPr>
              <a:t> </a:t>
            </a:r>
            <a:r>
              <a:rPr lang="ru-RU" sz="3200" dirty="0">
                <a:solidFill>
                  <a:srgbClr val="000099"/>
                </a:solidFill>
              </a:rPr>
              <a:t>для голосования и организует </a:t>
            </a:r>
            <a:r>
              <a:rPr lang="ru-RU" sz="3200" dirty="0" smtClean="0">
                <a:solidFill>
                  <a:srgbClr val="000099"/>
                </a:solidFill>
              </a:rPr>
              <a:t>их  вскрытие</a:t>
            </a:r>
            <a:r>
              <a:rPr lang="ru-RU" sz="3200" dirty="0">
                <a:solidFill>
                  <a:srgbClr val="000099"/>
                </a:solidFill>
              </a:rPr>
              <a:t>. После подсчета </a:t>
            </a:r>
            <a:r>
              <a:rPr lang="ru-RU" sz="3200" dirty="0" smtClean="0">
                <a:solidFill>
                  <a:srgbClr val="000099"/>
                </a:solidFill>
              </a:rPr>
              <a:t>бюллетеней из </a:t>
            </a:r>
            <a:r>
              <a:rPr lang="ru-RU" sz="3200" dirty="0">
                <a:solidFill>
                  <a:srgbClr val="000099"/>
                </a:solidFill>
              </a:rPr>
              <a:t>переносных ящиков – </a:t>
            </a:r>
            <a:r>
              <a:rPr lang="ru-RU" sz="3200" dirty="0" smtClean="0">
                <a:solidFill>
                  <a:srgbClr val="000099"/>
                </a:solidFill>
              </a:rPr>
              <a:t>предъявляет </a:t>
            </a:r>
            <a:r>
              <a:rPr lang="ru-RU" sz="3200" b="1" dirty="0" smtClean="0">
                <a:solidFill>
                  <a:srgbClr val="000099"/>
                </a:solidFill>
              </a:rPr>
              <a:t>пломбы </a:t>
            </a:r>
            <a:r>
              <a:rPr lang="ru-RU" sz="3200" b="1" dirty="0">
                <a:solidFill>
                  <a:srgbClr val="000099"/>
                </a:solidFill>
              </a:rPr>
              <a:t>на стационарных ящиках</a:t>
            </a:r>
            <a:r>
              <a:rPr lang="ru-RU" sz="3200" dirty="0">
                <a:solidFill>
                  <a:srgbClr val="000099"/>
                </a:solidFill>
              </a:rPr>
              <a:t> и </a:t>
            </a:r>
            <a:r>
              <a:rPr lang="ru-RU" sz="3200" dirty="0" smtClean="0">
                <a:solidFill>
                  <a:srgbClr val="000099"/>
                </a:solidFill>
              </a:rPr>
              <a:t>ор</a:t>
            </a:r>
            <a:r>
              <a:rPr lang="ru-RU" sz="3200" dirty="0">
                <a:solidFill>
                  <a:srgbClr val="000099"/>
                </a:solidFill>
              </a:rPr>
              <a:t>ганизует их вскрытие.</a:t>
            </a:r>
          </a:p>
        </p:txBody>
      </p:sp>
    </p:spTree>
    <p:extLst>
      <p:ext uri="{BB962C8B-B14F-4D97-AF65-F5344CB8AC3E}">
        <p14:creationId xmlns:p14="http://schemas.microsoft.com/office/powerpoint/2010/main" val="1404263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06" y="4473699"/>
            <a:ext cx="87129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    Согласно </a:t>
            </a:r>
            <a:r>
              <a:rPr lang="ru-RU" sz="2400" b="1" dirty="0" err="1" smtClean="0">
                <a:solidFill>
                  <a:srgbClr val="FF0000"/>
                </a:solidFill>
              </a:rPr>
              <a:t>пп</a:t>
            </a:r>
            <a:r>
              <a:rPr lang="ru-RU" sz="2400" b="1" dirty="0" smtClean="0">
                <a:solidFill>
                  <a:srgbClr val="FF0000"/>
                </a:solidFill>
              </a:rPr>
              <a:t>. 20–21 ст. 68 Федерального закона № 67-ФЗ</a:t>
            </a:r>
            <a:r>
              <a:rPr lang="ru-RU" sz="2000" dirty="0" smtClean="0">
                <a:solidFill>
                  <a:srgbClr val="000099"/>
                </a:solidFill>
              </a:rPr>
              <a:t>, после подсчета числа бюллетеней установленной формы, находящихся в стационарных ящиках для голосования, оглашения и внесения в протокол результатов подсчета голосов избирателей </a:t>
            </a:r>
            <a:r>
              <a:rPr lang="ru-RU" sz="2000" b="1" dirty="0" smtClean="0">
                <a:solidFill>
                  <a:srgbClr val="000099"/>
                </a:solidFill>
              </a:rPr>
              <a:t>наблюдатели вправе визуально </a:t>
            </a:r>
            <a:r>
              <a:rPr lang="ru-RU" sz="2000" dirty="0" smtClean="0">
                <a:solidFill>
                  <a:srgbClr val="000099"/>
                </a:solidFill>
              </a:rPr>
              <a:t>ознакомиться </a:t>
            </a:r>
            <a:r>
              <a:rPr lang="ru-RU" sz="2000" b="1" dirty="0" smtClean="0">
                <a:solidFill>
                  <a:srgbClr val="000099"/>
                </a:solidFill>
              </a:rPr>
              <a:t>с</a:t>
            </a:r>
            <a:r>
              <a:rPr lang="ru-RU" sz="2000" dirty="0" smtClean="0">
                <a:solidFill>
                  <a:srgbClr val="000099"/>
                </a:solidFill>
              </a:rPr>
              <a:t> рассортированными </a:t>
            </a:r>
            <a:r>
              <a:rPr lang="ru-RU" sz="2000" b="1" dirty="0" smtClean="0">
                <a:solidFill>
                  <a:srgbClr val="000099"/>
                </a:solidFill>
              </a:rPr>
              <a:t>бюллетенями под контролем членов УИК</a:t>
            </a:r>
            <a:r>
              <a:rPr lang="ru-RU" sz="2000" dirty="0" smtClean="0">
                <a:solidFill>
                  <a:srgbClr val="000099"/>
                </a:solidFill>
              </a:rPr>
              <a:t> с правом решающего голоса.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36912"/>
            <a:ext cx="85689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  Согласно </a:t>
            </a:r>
            <a:r>
              <a:rPr lang="ru-RU" sz="2400" b="1" dirty="0">
                <a:solidFill>
                  <a:srgbClr val="FF0000"/>
                </a:solidFill>
              </a:rPr>
              <a:t>п. 18 ст. 68 Федерального закона № 67-ФЗ</a:t>
            </a:r>
            <a:r>
              <a:rPr lang="ru-RU" sz="2000" dirty="0">
                <a:solidFill>
                  <a:srgbClr val="000099"/>
                </a:solidFill>
              </a:rPr>
              <a:t>, бюллетени подсчитываются путем перекладывания </a:t>
            </a:r>
            <a:r>
              <a:rPr lang="ru-RU" sz="2000" dirty="0" smtClean="0">
                <a:solidFill>
                  <a:srgbClr val="000099"/>
                </a:solidFill>
              </a:rPr>
              <a:t>их по </a:t>
            </a:r>
            <a:r>
              <a:rPr lang="ru-RU" sz="2000" dirty="0">
                <a:solidFill>
                  <a:srgbClr val="000099"/>
                </a:solidFill>
              </a:rPr>
              <a:t>одному из одной части пачки в другую таким образом, чтобы </a:t>
            </a:r>
            <a:r>
              <a:rPr lang="ru-RU" sz="2000" b="1" dirty="0">
                <a:solidFill>
                  <a:srgbClr val="000099"/>
                </a:solidFill>
              </a:rPr>
              <a:t>лица, присутствующие </a:t>
            </a:r>
            <a:r>
              <a:rPr lang="ru-RU" sz="2000" dirty="0">
                <a:solidFill>
                  <a:srgbClr val="000099"/>
                </a:solidFill>
              </a:rPr>
              <a:t>при подсчете, </a:t>
            </a:r>
            <a:r>
              <a:rPr lang="ru-RU" sz="2000" b="1" dirty="0" smtClean="0">
                <a:solidFill>
                  <a:srgbClr val="000099"/>
                </a:solidFill>
              </a:rPr>
              <a:t>могли увидеть </a:t>
            </a:r>
            <a:r>
              <a:rPr lang="ru-RU" sz="2000" b="1" dirty="0">
                <a:solidFill>
                  <a:srgbClr val="000099"/>
                </a:solidFill>
              </a:rPr>
              <a:t>отметку избирателя</a:t>
            </a:r>
            <a:r>
              <a:rPr lang="ru-RU" sz="2000" dirty="0">
                <a:solidFill>
                  <a:srgbClr val="000099"/>
                </a:solidFill>
              </a:rPr>
              <a:t>, участника референдума </a:t>
            </a:r>
            <a:r>
              <a:rPr lang="ru-RU" sz="2000" b="1" dirty="0">
                <a:solidFill>
                  <a:srgbClr val="000099"/>
                </a:solidFill>
              </a:rPr>
              <a:t>в каждом бюллетене.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3050" y="836712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 Согласно </a:t>
            </a:r>
            <a:r>
              <a:rPr lang="ru-RU" sz="2400" b="1" dirty="0" smtClean="0">
                <a:solidFill>
                  <a:srgbClr val="FF0000"/>
                </a:solidFill>
              </a:rPr>
              <a:t>п. 17 ст. 68 Федерального закона № 67-ФЗ</a:t>
            </a:r>
            <a:r>
              <a:rPr lang="ru-RU" sz="2000" dirty="0" smtClean="0">
                <a:solidFill>
                  <a:srgbClr val="000099"/>
                </a:solidFill>
              </a:rPr>
              <a:t>, по окончании сортировки УИК решает вопрос о действительности всех сомнительных бюллетеней путем голосования, при этом </a:t>
            </a:r>
            <a:r>
              <a:rPr lang="ru-RU" sz="2000" b="1" dirty="0" smtClean="0">
                <a:solidFill>
                  <a:srgbClr val="000099"/>
                </a:solidFill>
              </a:rPr>
              <a:t>на оборотной стороне бюллетеня указываются причины признания его действительным или недействительным.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01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84887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58112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     Согласно </a:t>
            </a:r>
            <a:r>
              <a:rPr lang="ru-RU" sz="2400" b="1" dirty="0">
                <a:solidFill>
                  <a:srgbClr val="FF0000"/>
                </a:solidFill>
              </a:rPr>
              <a:t>п. 10 ст. 68 Федерального закона № 67-ФЗ</a:t>
            </a:r>
            <a:r>
              <a:rPr lang="ru-RU" sz="2400" dirty="0">
                <a:solidFill>
                  <a:srgbClr val="000099"/>
                </a:solidFill>
              </a:rPr>
              <a:t>, </a:t>
            </a:r>
            <a:r>
              <a:rPr lang="ru-RU" sz="2400" b="1" dirty="0">
                <a:solidFill>
                  <a:srgbClr val="000099"/>
                </a:solidFill>
              </a:rPr>
              <a:t>членам</a:t>
            </a:r>
            <a:r>
              <a:rPr lang="ru-RU" sz="2400" dirty="0">
                <a:solidFill>
                  <a:srgbClr val="000099"/>
                </a:solidFill>
              </a:rPr>
              <a:t> комиссии с правом решающего голоса, </a:t>
            </a:r>
            <a:r>
              <a:rPr lang="ru-RU" sz="2400" dirty="0" smtClean="0">
                <a:solidFill>
                  <a:srgbClr val="000099"/>
                </a:solidFill>
              </a:rPr>
              <a:t>кроме председателя </a:t>
            </a:r>
            <a:r>
              <a:rPr lang="ru-RU" sz="2400" dirty="0">
                <a:solidFill>
                  <a:srgbClr val="000099"/>
                </a:solidFill>
              </a:rPr>
              <a:t>(заместителя председателя) </a:t>
            </a:r>
            <a:r>
              <a:rPr lang="ru-RU" sz="2400" dirty="0" smtClean="0">
                <a:solidFill>
                  <a:srgbClr val="000099"/>
                </a:solidFill>
              </a:rPr>
              <a:t>и секретаря </a:t>
            </a:r>
            <a:r>
              <a:rPr lang="ru-RU" sz="2400" dirty="0">
                <a:solidFill>
                  <a:srgbClr val="000099"/>
                </a:solidFill>
              </a:rPr>
              <a:t>комиссии, </a:t>
            </a:r>
            <a:r>
              <a:rPr lang="ru-RU" sz="2400" b="1" dirty="0">
                <a:solidFill>
                  <a:srgbClr val="000099"/>
                </a:solidFill>
              </a:rPr>
              <a:t>запрещается</a:t>
            </a:r>
            <a:r>
              <a:rPr lang="ru-RU" sz="2400" dirty="0">
                <a:solidFill>
                  <a:srgbClr val="000099"/>
                </a:solidFill>
              </a:rPr>
              <a:t> при непосредственном </a:t>
            </a:r>
            <a:r>
              <a:rPr lang="ru-RU" sz="2400" dirty="0" smtClean="0">
                <a:solidFill>
                  <a:srgbClr val="000099"/>
                </a:solidFill>
              </a:rPr>
              <a:t>подсчете </a:t>
            </a:r>
            <a:r>
              <a:rPr lang="ru-RU" sz="2400" dirty="0">
                <a:solidFill>
                  <a:srgbClr val="000099"/>
                </a:solidFill>
              </a:rPr>
              <a:t>голосов избирателей </a:t>
            </a:r>
            <a:r>
              <a:rPr lang="ru-RU" sz="2400" b="1" dirty="0">
                <a:solidFill>
                  <a:srgbClr val="000099"/>
                </a:solidFill>
              </a:rPr>
              <a:t>пользоваться письменными принадлежностями</a:t>
            </a:r>
            <a:r>
              <a:rPr lang="ru-RU" sz="2400" dirty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196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99"/>
                </a:solidFill>
              </a:rPr>
              <a:t>Согласно </a:t>
            </a:r>
            <a:r>
              <a:rPr lang="ru-RU" sz="2800" b="1" dirty="0" err="1">
                <a:solidFill>
                  <a:srgbClr val="FF0000"/>
                </a:solidFill>
              </a:rPr>
              <a:t>пп</a:t>
            </a:r>
            <a:r>
              <a:rPr lang="ru-RU" sz="2800" b="1" dirty="0">
                <a:solidFill>
                  <a:srgbClr val="FF0000"/>
                </a:solidFill>
              </a:rPr>
              <a:t>. 11, 12, 17 ст. 68 Федерального закона № 67-ФЗ</a:t>
            </a:r>
            <a:r>
              <a:rPr lang="ru-RU" sz="2800" dirty="0">
                <a:solidFill>
                  <a:srgbClr val="000099"/>
                </a:solidFill>
              </a:rPr>
              <a:t>, бюллетени неустановленной формы, </a:t>
            </a:r>
            <a:r>
              <a:rPr lang="ru-RU" sz="2800" dirty="0" smtClean="0">
                <a:solidFill>
                  <a:srgbClr val="000099"/>
                </a:solidFill>
              </a:rPr>
              <a:t>бюллетени, извлеченные </a:t>
            </a:r>
            <a:r>
              <a:rPr lang="ru-RU" sz="2800" dirty="0">
                <a:solidFill>
                  <a:srgbClr val="000099"/>
                </a:solidFill>
              </a:rPr>
              <a:t>из переносных ящиков для голосования и признанные недействительными (по причине </a:t>
            </a:r>
            <a:r>
              <a:rPr lang="ru-RU" sz="2800" dirty="0" smtClean="0">
                <a:solidFill>
                  <a:srgbClr val="000099"/>
                </a:solidFill>
              </a:rPr>
              <a:t>расхождения </a:t>
            </a:r>
            <a:r>
              <a:rPr lang="ru-RU" sz="2800" dirty="0">
                <a:solidFill>
                  <a:srgbClr val="000099"/>
                </a:solidFill>
              </a:rPr>
              <a:t>их количества с количеством заявлений на голосование вне помещения), бюллетени, </a:t>
            </a:r>
            <a:r>
              <a:rPr lang="ru-RU" sz="2800" dirty="0" smtClean="0">
                <a:solidFill>
                  <a:srgbClr val="000099"/>
                </a:solidFill>
              </a:rPr>
              <a:t>признанные недействительными </a:t>
            </a:r>
            <a:r>
              <a:rPr lang="ru-RU" sz="2800" dirty="0">
                <a:solidFill>
                  <a:srgbClr val="000099"/>
                </a:solidFill>
              </a:rPr>
              <a:t>по другим причинам (не содержащие отметок волеизъявления, вызывающие </a:t>
            </a:r>
            <a:r>
              <a:rPr lang="ru-RU" sz="2800" dirty="0" smtClean="0">
                <a:solidFill>
                  <a:srgbClr val="000099"/>
                </a:solidFill>
              </a:rPr>
              <a:t>сомнения в </a:t>
            </a:r>
            <a:r>
              <a:rPr lang="ru-RU" sz="2800" dirty="0">
                <a:solidFill>
                  <a:srgbClr val="000099"/>
                </a:solidFill>
              </a:rPr>
              <a:t>определении волеизъявления), </a:t>
            </a:r>
            <a:r>
              <a:rPr lang="ru-RU" sz="2800" b="1" dirty="0">
                <a:solidFill>
                  <a:srgbClr val="000099"/>
                </a:solidFill>
              </a:rPr>
              <a:t>при</a:t>
            </a:r>
            <a:r>
              <a:rPr lang="ru-RU" sz="2800" dirty="0">
                <a:solidFill>
                  <a:srgbClr val="000099"/>
                </a:solidFill>
              </a:rPr>
              <a:t> непосредственном </a:t>
            </a:r>
            <a:r>
              <a:rPr lang="ru-RU" sz="2800" b="1" u="sng" dirty="0">
                <a:solidFill>
                  <a:srgbClr val="000099"/>
                </a:solidFill>
              </a:rPr>
              <a:t>подсчете голосов не учитываются, </a:t>
            </a:r>
            <a:r>
              <a:rPr lang="ru-RU" sz="2800" b="1" u="sng" dirty="0" smtClean="0">
                <a:solidFill>
                  <a:srgbClr val="000099"/>
                </a:solidFill>
              </a:rPr>
              <a:t>упаковываются отдельно и опечатываются. </a:t>
            </a:r>
            <a:endParaRPr lang="ru-RU" sz="2800" b="1" u="sng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57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208412" cy="4680520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836712"/>
            <a:ext cx="41044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Согласно </a:t>
            </a:r>
            <a:r>
              <a:rPr lang="ru-RU" sz="2400" b="1" dirty="0">
                <a:solidFill>
                  <a:srgbClr val="FF0000"/>
                </a:solidFill>
              </a:rPr>
              <a:t>п. 2 ст. 5.6 КоАП РФ</a:t>
            </a:r>
            <a:r>
              <a:rPr lang="ru-RU" sz="2000" dirty="0">
                <a:solidFill>
                  <a:srgbClr val="000099"/>
                </a:solidFill>
              </a:rPr>
              <a:t>, выдача председателем, </a:t>
            </a:r>
            <a:r>
              <a:rPr lang="ru-RU" sz="2000" dirty="0" smtClean="0">
                <a:solidFill>
                  <a:srgbClr val="000099"/>
                </a:solidFill>
              </a:rPr>
              <a:t>зампредседателя</a:t>
            </a:r>
            <a:r>
              <a:rPr lang="ru-RU" sz="2000" dirty="0">
                <a:solidFill>
                  <a:srgbClr val="000099"/>
                </a:solidFill>
              </a:rPr>
              <a:t>, секретарем </a:t>
            </a:r>
            <a:r>
              <a:rPr lang="ru-RU" sz="2000" dirty="0" smtClean="0">
                <a:solidFill>
                  <a:srgbClr val="000099"/>
                </a:solidFill>
              </a:rPr>
              <a:t>заверенной копии протокола </a:t>
            </a:r>
            <a:r>
              <a:rPr lang="ru-RU" sz="2000" dirty="0">
                <a:solidFill>
                  <a:srgbClr val="000099"/>
                </a:solidFill>
              </a:rPr>
              <a:t>избирательной комиссии, </a:t>
            </a:r>
            <a:r>
              <a:rPr lang="ru-RU" sz="2000" dirty="0" smtClean="0">
                <a:solidFill>
                  <a:srgbClr val="000099"/>
                </a:solidFill>
              </a:rPr>
              <a:t>об </a:t>
            </a:r>
            <a:r>
              <a:rPr lang="ru-RU" sz="2000" dirty="0">
                <a:solidFill>
                  <a:srgbClr val="000099"/>
                </a:solidFill>
              </a:rPr>
              <a:t>итогах голосования</a:t>
            </a:r>
            <a:r>
              <a:rPr lang="ru-RU" sz="2000" dirty="0" smtClean="0">
                <a:solidFill>
                  <a:srgbClr val="000099"/>
                </a:solidFill>
              </a:rPr>
              <a:t>, </a:t>
            </a:r>
            <a:r>
              <a:rPr lang="ru-RU" sz="2000" dirty="0">
                <a:solidFill>
                  <a:srgbClr val="000099"/>
                </a:solidFill>
              </a:rPr>
              <a:t>содержащей данные, которые не соответствуют данным, содержащимся в </a:t>
            </a:r>
            <a:r>
              <a:rPr lang="ru-RU" sz="2000" dirty="0" smtClean="0">
                <a:solidFill>
                  <a:srgbClr val="000099"/>
                </a:solidFill>
              </a:rPr>
              <a:t>1 экземпляре </a:t>
            </a:r>
            <a:r>
              <a:rPr lang="ru-RU" sz="2000" dirty="0">
                <a:solidFill>
                  <a:srgbClr val="000099"/>
                </a:solidFill>
              </a:rPr>
              <a:t>соответствующего протокола, </a:t>
            </a:r>
            <a:r>
              <a:rPr lang="ru-RU" sz="2000" dirty="0" smtClean="0">
                <a:solidFill>
                  <a:srgbClr val="000099"/>
                </a:solidFill>
              </a:rPr>
              <a:t>либо заверение </a:t>
            </a:r>
            <a:r>
              <a:rPr lang="ru-RU" sz="2000" dirty="0">
                <a:solidFill>
                  <a:srgbClr val="000099"/>
                </a:solidFill>
              </a:rPr>
              <a:t>председателем, </a:t>
            </a:r>
            <a:r>
              <a:rPr lang="ru-RU" sz="2000" dirty="0" smtClean="0">
                <a:solidFill>
                  <a:srgbClr val="000099"/>
                </a:solidFill>
              </a:rPr>
              <a:t>зампредседателя</a:t>
            </a:r>
            <a:r>
              <a:rPr lang="ru-RU" sz="2000" dirty="0">
                <a:solidFill>
                  <a:srgbClr val="000099"/>
                </a:solidFill>
              </a:rPr>
              <a:t>, </a:t>
            </a:r>
            <a:r>
              <a:rPr lang="ru-RU" sz="2000" dirty="0" smtClean="0">
                <a:solidFill>
                  <a:srgbClr val="000099"/>
                </a:solidFill>
              </a:rPr>
              <a:t>секретарем копии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протокола </a:t>
            </a:r>
            <a:r>
              <a:rPr lang="ru-RU" sz="2000" dirty="0">
                <a:solidFill>
                  <a:srgbClr val="000099"/>
                </a:solidFill>
              </a:rPr>
              <a:t>с нарушением требований, предусмотренных законом, влечет наложение </a:t>
            </a:r>
            <a:r>
              <a:rPr lang="ru-RU" sz="2000" dirty="0" smtClean="0">
                <a:solidFill>
                  <a:srgbClr val="000099"/>
                </a:solidFill>
              </a:rPr>
              <a:t>административного штрафа </a:t>
            </a:r>
            <a:r>
              <a:rPr lang="ru-RU" sz="2000" dirty="0">
                <a:solidFill>
                  <a:srgbClr val="000099"/>
                </a:solidFill>
              </a:rPr>
              <a:t>в размере от </a:t>
            </a:r>
            <a:r>
              <a:rPr lang="ru-RU" sz="2000" dirty="0" smtClean="0">
                <a:solidFill>
                  <a:srgbClr val="000099"/>
                </a:solidFill>
              </a:rPr>
              <a:t>1,5 тысяч до 2000 </a:t>
            </a:r>
            <a:r>
              <a:rPr lang="ru-RU" sz="2000" dirty="0">
                <a:solidFill>
                  <a:srgbClr val="000099"/>
                </a:solidFill>
              </a:rPr>
              <a:t>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254304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99"/>
                </a:solidFill>
              </a:rPr>
              <a:t>  Идет </a:t>
            </a:r>
            <a:r>
              <a:rPr lang="ru-RU" sz="2800" dirty="0">
                <a:solidFill>
                  <a:srgbClr val="000099"/>
                </a:solidFill>
              </a:rPr>
              <a:t>подсчет </a:t>
            </a:r>
            <a:r>
              <a:rPr lang="ru-RU" sz="2800" dirty="0" smtClean="0">
                <a:solidFill>
                  <a:srgbClr val="000099"/>
                </a:solidFill>
              </a:rPr>
              <a:t>бюллетеней, отсортированных </a:t>
            </a:r>
            <a:r>
              <a:rPr lang="ru-RU" sz="2800" dirty="0">
                <a:solidFill>
                  <a:srgbClr val="000099"/>
                </a:solidFill>
              </a:rPr>
              <a:t>по отдельным пачкам за каждого кандидата. Подсчет </a:t>
            </a:r>
            <a:r>
              <a:rPr lang="ru-RU" sz="2800" dirty="0" smtClean="0">
                <a:solidFill>
                  <a:srgbClr val="000099"/>
                </a:solidFill>
              </a:rPr>
              <a:t>ведут </a:t>
            </a:r>
            <a:r>
              <a:rPr lang="ru-RU" sz="2800" dirty="0">
                <a:solidFill>
                  <a:srgbClr val="000099"/>
                </a:solidFill>
              </a:rPr>
              <a:t>члены УИК с правом решающего голоса. Наблюдают присутствующие при подсчете </a:t>
            </a:r>
            <a:r>
              <a:rPr lang="ru-RU" sz="2800" dirty="0" smtClean="0">
                <a:solidFill>
                  <a:srgbClr val="000099"/>
                </a:solidFill>
              </a:rPr>
              <a:t>лица.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344" y="3284984"/>
            <a:ext cx="8389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00099"/>
                </a:solidFill>
              </a:rPr>
              <a:t>    Согласно </a:t>
            </a:r>
            <a:r>
              <a:rPr lang="ru-RU" sz="3600" b="1" dirty="0">
                <a:solidFill>
                  <a:srgbClr val="000099"/>
                </a:solidFill>
              </a:rPr>
              <a:t>п. 18 ст. 68 Федерального закона № 67-ФЗ,</a:t>
            </a:r>
            <a:r>
              <a:rPr lang="ru-RU" sz="3600" dirty="0">
                <a:solidFill>
                  <a:srgbClr val="000099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одновременный подсчет бюллетеней из разных </a:t>
            </a:r>
            <a:r>
              <a:rPr lang="ru-RU" sz="3600" b="1" dirty="0" smtClean="0">
                <a:solidFill>
                  <a:srgbClr val="FF0000"/>
                </a:solidFill>
              </a:rPr>
              <a:t>пачек не </a:t>
            </a:r>
            <a:r>
              <a:rPr lang="ru-RU" sz="3600" b="1" dirty="0">
                <a:solidFill>
                  <a:srgbClr val="FF0000"/>
                </a:solidFill>
              </a:rPr>
              <a:t>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2535205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628800"/>
            <a:ext cx="4139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000099"/>
                </a:solidFill>
              </a:rPr>
              <a:t>Каждый </a:t>
            </a:r>
            <a:r>
              <a:rPr lang="ru-RU" sz="2400" dirty="0">
                <a:solidFill>
                  <a:srgbClr val="000099"/>
                </a:solidFill>
              </a:rPr>
              <a:t>протокол УИК об итогах голосования с машиночитаемым кодом печатается на бумажном </a:t>
            </a:r>
            <a:r>
              <a:rPr lang="ru-RU" sz="2400" dirty="0" smtClean="0">
                <a:solidFill>
                  <a:srgbClr val="000099"/>
                </a:solidFill>
              </a:rPr>
              <a:t>носителе формата </a:t>
            </a:r>
            <a:r>
              <a:rPr lang="ru-RU" sz="2400" dirty="0">
                <a:solidFill>
                  <a:srgbClr val="000099"/>
                </a:solidFill>
              </a:rPr>
              <a:t>А4 в двух </a:t>
            </a:r>
            <a:r>
              <a:rPr lang="ru-RU" sz="2400" dirty="0" smtClean="0">
                <a:solidFill>
                  <a:srgbClr val="000099"/>
                </a:solidFill>
              </a:rPr>
              <a:t>экземплярах, подписывается </a:t>
            </a:r>
            <a:r>
              <a:rPr lang="ru-RU" sz="2400" dirty="0">
                <a:solidFill>
                  <a:srgbClr val="000099"/>
                </a:solidFill>
              </a:rPr>
              <a:t>в </a:t>
            </a:r>
            <a:r>
              <a:rPr lang="ru-RU" sz="2400" dirty="0" smtClean="0">
                <a:solidFill>
                  <a:srgbClr val="000099"/>
                </a:solidFill>
              </a:rPr>
              <a:t>установленном Федеральным </a:t>
            </a:r>
            <a:r>
              <a:rPr lang="ru-RU" sz="2400" dirty="0">
                <a:solidFill>
                  <a:srgbClr val="000099"/>
                </a:solidFill>
              </a:rPr>
              <a:t>законом № 67-ФЗ порядке.</a:t>
            </a:r>
          </a:p>
          <a:p>
            <a:pPr algn="just"/>
            <a:r>
              <a:rPr lang="ru-RU" sz="2400" b="1" dirty="0" smtClean="0">
                <a:solidFill>
                  <a:srgbClr val="000099"/>
                </a:solidFill>
              </a:rPr>
              <a:t>     Проставление </a:t>
            </a:r>
            <a:r>
              <a:rPr lang="ru-RU" sz="2400" b="1" dirty="0">
                <a:solidFill>
                  <a:srgbClr val="000099"/>
                </a:solidFill>
              </a:rPr>
              <a:t>печати на машиночитаемый код не допускается.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176464" cy="5904656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08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 smtClean="0">
                <a:solidFill>
                  <a:srgbClr val="000099"/>
                </a:solidFill>
              </a:rPr>
              <a:t>Правильное занесение </a:t>
            </a:r>
            <a:r>
              <a:rPr lang="ru-RU" sz="3200" b="1" u="sng" dirty="0">
                <a:solidFill>
                  <a:srgbClr val="000099"/>
                </a:solidFill>
              </a:rPr>
              <a:t>числа </a:t>
            </a:r>
            <a:r>
              <a:rPr lang="ru-RU" sz="4000" b="1" u="sng" dirty="0">
                <a:solidFill>
                  <a:srgbClr val="000099"/>
                </a:solidFill>
              </a:rPr>
              <a:t>0</a:t>
            </a:r>
            <a:r>
              <a:rPr lang="ru-RU" sz="3200" b="1" u="sng" dirty="0">
                <a:solidFill>
                  <a:srgbClr val="000099"/>
                </a:solidFill>
              </a:rPr>
              <a:t> (цифрами) в строку протокола об итогах голосования </a:t>
            </a:r>
            <a:r>
              <a:rPr lang="ru-RU" sz="3200" b="1" dirty="0" smtClean="0">
                <a:solidFill>
                  <a:srgbClr val="000099"/>
                </a:solidFill>
              </a:rPr>
              <a:t>является</a:t>
            </a:r>
          </a:p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В </a:t>
            </a:r>
            <a:r>
              <a:rPr lang="ru-RU" sz="2000" dirty="0">
                <a:solidFill>
                  <a:srgbClr val="000099"/>
                </a:solidFill>
              </a:rPr>
              <a:t>протокол об итогах голосования </a:t>
            </a:r>
            <a:r>
              <a:rPr lang="ru-RU" sz="2000" dirty="0" smtClean="0">
                <a:solidFill>
                  <a:srgbClr val="000099"/>
                </a:solidFill>
              </a:rPr>
              <a:t>цифры </a:t>
            </a:r>
            <a:r>
              <a:rPr lang="ru-RU" sz="2000" dirty="0">
                <a:solidFill>
                  <a:srgbClr val="000099"/>
                </a:solidFill>
              </a:rPr>
              <a:t>вносятся в предназначенные </a:t>
            </a:r>
            <a:r>
              <a:rPr lang="ru-RU" sz="2000" dirty="0" smtClean="0">
                <a:solidFill>
                  <a:srgbClr val="000099"/>
                </a:solidFill>
              </a:rPr>
              <a:t>для этих </a:t>
            </a:r>
            <a:r>
              <a:rPr lang="ru-RU" sz="2000" dirty="0">
                <a:solidFill>
                  <a:srgbClr val="000099"/>
                </a:solidFill>
              </a:rPr>
              <a:t>целей клетки.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Все </a:t>
            </a:r>
            <a:r>
              <a:rPr lang="ru-RU" sz="2000" dirty="0">
                <a:solidFill>
                  <a:srgbClr val="000099"/>
                </a:solidFill>
              </a:rPr>
              <a:t>клетки </a:t>
            </a:r>
            <a:r>
              <a:rPr lang="ru-RU" sz="2000" dirty="0" smtClean="0">
                <a:solidFill>
                  <a:srgbClr val="000099"/>
                </a:solidFill>
              </a:rPr>
              <a:t>подлежат </a:t>
            </a:r>
            <a:r>
              <a:rPr lang="ru-RU" sz="2000" dirty="0">
                <a:solidFill>
                  <a:srgbClr val="000099"/>
                </a:solidFill>
              </a:rPr>
              <a:t>обязательному заполнению.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Каждая цифра </a:t>
            </a:r>
            <a:r>
              <a:rPr lang="ru-RU" sz="2000" dirty="0">
                <a:solidFill>
                  <a:srgbClr val="000099"/>
                </a:solidFill>
              </a:rPr>
              <a:t>записывается в отдельную </a:t>
            </a:r>
            <a:r>
              <a:rPr lang="ru-RU" sz="2000" dirty="0" smtClean="0">
                <a:solidFill>
                  <a:srgbClr val="000099"/>
                </a:solidFill>
              </a:rPr>
              <a:t>клетку</a:t>
            </a:r>
            <a:r>
              <a:rPr lang="ru-RU" sz="2000" dirty="0">
                <a:solidFill>
                  <a:srgbClr val="000099"/>
                </a:solidFill>
              </a:rPr>
              <a:t>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Число </a:t>
            </a:r>
            <a:r>
              <a:rPr lang="ru-RU" sz="2000" dirty="0">
                <a:solidFill>
                  <a:srgbClr val="000099"/>
                </a:solidFill>
              </a:rPr>
              <a:t>смещают вправо.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Если </a:t>
            </a:r>
            <a:r>
              <a:rPr lang="ru-RU" sz="2000" dirty="0">
                <a:solidFill>
                  <a:srgbClr val="000099"/>
                </a:solidFill>
              </a:rPr>
              <a:t>слева </a:t>
            </a:r>
            <a:r>
              <a:rPr lang="ru-RU" sz="2000" dirty="0" smtClean="0">
                <a:solidFill>
                  <a:srgbClr val="000099"/>
                </a:solidFill>
              </a:rPr>
              <a:t>от числа </a:t>
            </a:r>
            <a:r>
              <a:rPr lang="ru-RU" sz="2000" dirty="0">
                <a:solidFill>
                  <a:srgbClr val="000099"/>
                </a:solidFill>
              </a:rPr>
              <a:t>остаются пустые клетки, их </a:t>
            </a:r>
            <a:r>
              <a:rPr lang="ru-RU" sz="2000" dirty="0" smtClean="0">
                <a:solidFill>
                  <a:srgbClr val="000099"/>
                </a:solidFill>
              </a:rPr>
              <a:t>заполняют </a:t>
            </a:r>
            <a:r>
              <a:rPr lang="ru-RU" sz="2000" dirty="0">
                <a:solidFill>
                  <a:srgbClr val="000099"/>
                </a:solidFill>
              </a:rPr>
              <a:t>нулями.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b="1" u="sng" dirty="0" smtClean="0">
                <a:solidFill>
                  <a:srgbClr val="000099"/>
                </a:solidFill>
              </a:rPr>
              <a:t>Для </a:t>
            </a:r>
            <a:r>
              <a:rPr lang="ru-RU" sz="2000" b="1" u="sng" dirty="0">
                <a:solidFill>
                  <a:srgbClr val="000099"/>
                </a:solidFill>
              </a:rPr>
              <a:t>записи числа </a:t>
            </a:r>
            <a:r>
              <a:rPr lang="ru-RU" sz="3200" b="1" u="sng" dirty="0">
                <a:solidFill>
                  <a:srgbClr val="000099"/>
                </a:solidFill>
              </a:rPr>
              <a:t>0 </a:t>
            </a:r>
            <a:r>
              <a:rPr lang="ru-RU" sz="2000" b="1" u="sng" dirty="0">
                <a:solidFill>
                  <a:srgbClr val="000099"/>
                </a:solidFill>
              </a:rPr>
              <a:t>(</a:t>
            </a:r>
            <a:r>
              <a:rPr lang="ru-RU" sz="2000" b="1" u="sng" dirty="0" smtClean="0">
                <a:solidFill>
                  <a:srgbClr val="000099"/>
                </a:solidFill>
              </a:rPr>
              <a:t>нуль) все </a:t>
            </a:r>
            <a:r>
              <a:rPr lang="ru-RU" sz="2000" b="1" u="sng" dirty="0">
                <a:solidFill>
                  <a:srgbClr val="000099"/>
                </a:solidFill>
              </a:rPr>
              <a:t>клетки заполняют нулями.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53136"/>
            <a:ext cx="5424252" cy="1656184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383868" y="4653136"/>
            <a:ext cx="0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050" idx="0"/>
            <a:endCxn id="2050" idx="2"/>
          </p:cNvCxnSpPr>
          <p:nvPr/>
        </p:nvCxnSpPr>
        <p:spPr>
          <a:xfrm>
            <a:off x="4763846" y="4653136"/>
            <a:ext cx="0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84168" y="4653136"/>
            <a:ext cx="0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95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532859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16252" y="365433"/>
            <a:ext cx="309634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В </a:t>
            </a:r>
            <a:r>
              <a:rPr lang="ru-RU" sz="2000" dirty="0">
                <a:solidFill>
                  <a:srgbClr val="000099"/>
                </a:solidFill>
              </a:rPr>
              <a:t>соответствии со </a:t>
            </a:r>
            <a:r>
              <a:rPr lang="ru-RU" sz="2000" b="1" dirty="0">
                <a:solidFill>
                  <a:srgbClr val="000099"/>
                </a:solidFill>
              </a:rPr>
              <a:t>ст. 142.1 УК РФ</a:t>
            </a:r>
            <a:r>
              <a:rPr lang="ru-RU" sz="2000" dirty="0">
                <a:solidFill>
                  <a:srgbClr val="000099"/>
                </a:solidFill>
              </a:rPr>
              <a:t>, подписание членами УИК протокола об итогах голосования до подсчета </a:t>
            </a:r>
            <a:r>
              <a:rPr lang="ru-RU" sz="2000" dirty="0" smtClean="0">
                <a:solidFill>
                  <a:srgbClr val="000099"/>
                </a:solidFill>
              </a:rPr>
              <a:t>голосов </a:t>
            </a:r>
            <a:r>
              <a:rPr lang="ru-RU" sz="2000" dirty="0">
                <a:solidFill>
                  <a:srgbClr val="000099"/>
                </a:solidFill>
              </a:rPr>
              <a:t>избирателей </a:t>
            </a:r>
            <a:r>
              <a:rPr lang="ru-RU" sz="2000" b="1" dirty="0">
                <a:solidFill>
                  <a:srgbClr val="000099"/>
                </a:solidFill>
              </a:rPr>
              <a:t>наказывается штрафом в размере от </a:t>
            </a:r>
            <a:r>
              <a:rPr lang="ru-RU" sz="2000" b="1" dirty="0" smtClean="0">
                <a:solidFill>
                  <a:srgbClr val="000099"/>
                </a:solidFill>
              </a:rPr>
              <a:t>200 </a:t>
            </a:r>
            <a:r>
              <a:rPr lang="ru-RU" sz="2000" b="1" dirty="0">
                <a:solidFill>
                  <a:srgbClr val="000099"/>
                </a:solidFill>
              </a:rPr>
              <a:t>тысяч до </a:t>
            </a:r>
            <a:r>
              <a:rPr lang="ru-RU" sz="2000" b="1" dirty="0" smtClean="0">
                <a:solidFill>
                  <a:srgbClr val="000099"/>
                </a:solidFill>
              </a:rPr>
              <a:t>500 </a:t>
            </a:r>
            <a:r>
              <a:rPr lang="ru-RU" sz="2000" b="1" dirty="0">
                <a:solidFill>
                  <a:srgbClr val="000099"/>
                </a:solidFill>
              </a:rPr>
              <a:t>тысяч рублей или в </a:t>
            </a:r>
            <a:r>
              <a:rPr lang="ru-RU" sz="2000" b="1" dirty="0" smtClean="0">
                <a:solidFill>
                  <a:srgbClr val="000099"/>
                </a:solidFill>
              </a:rPr>
              <a:t>размере заработной </a:t>
            </a:r>
            <a:r>
              <a:rPr lang="ru-RU" sz="2000" b="1" dirty="0">
                <a:solidFill>
                  <a:srgbClr val="000099"/>
                </a:solidFill>
              </a:rPr>
              <a:t>платы </a:t>
            </a:r>
            <a:r>
              <a:rPr lang="ru-RU" sz="2000" dirty="0">
                <a:solidFill>
                  <a:srgbClr val="000099"/>
                </a:solidFill>
              </a:rPr>
              <a:t>или иного дохода осужденного за период от одного года до трех лет, </a:t>
            </a:r>
            <a:r>
              <a:rPr lang="ru-RU" sz="2000" b="1" dirty="0">
                <a:solidFill>
                  <a:srgbClr val="000099"/>
                </a:solidFill>
              </a:rPr>
              <a:t>либо </a:t>
            </a:r>
            <a:r>
              <a:rPr lang="ru-RU" sz="2000" b="1" dirty="0" smtClean="0">
                <a:solidFill>
                  <a:srgbClr val="000099"/>
                </a:solidFill>
              </a:rPr>
              <a:t>принудительными работами </a:t>
            </a:r>
            <a:r>
              <a:rPr lang="ru-RU" sz="2000" b="1" dirty="0">
                <a:solidFill>
                  <a:srgbClr val="000099"/>
                </a:solidFill>
              </a:rPr>
              <a:t>на срок до четырех лет, либо лишением свободы на тот же срок</a:t>
            </a:r>
            <a:r>
              <a:rPr lang="ru-RU" sz="2000" dirty="0">
                <a:solidFill>
                  <a:srgbClr val="000099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286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156" y="1412776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000099"/>
                </a:solidFill>
              </a:rPr>
              <a:t>Согласно </a:t>
            </a:r>
            <a:r>
              <a:rPr lang="ru-RU" sz="2800" b="1" dirty="0">
                <a:solidFill>
                  <a:srgbClr val="FF0000"/>
                </a:solidFill>
              </a:rPr>
              <a:t>п. 2 ст. 69 Федерального закона № 67-ФЗ</a:t>
            </a:r>
            <a:r>
              <a:rPr lang="ru-RU" sz="2800" dirty="0">
                <a:solidFill>
                  <a:srgbClr val="000099"/>
                </a:solidFill>
              </a:rPr>
              <a:t>, прием протоколов </a:t>
            </a:r>
            <a:r>
              <a:rPr lang="ru-RU" sz="2800" dirty="0" smtClean="0">
                <a:solidFill>
                  <a:srgbClr val="000099"/>
                </a:solidFill>
              </a:rPr>
              <a:t>участковых </a:t>
            </a:r>
            <a:r>
              <a:rPr lang="ru-RU" sz="2800" dirty="0">
                <a:solidFill>
                  <a:srgbClr val="000099"/>
                </a:solidFill>
              </a:rPr>
              <a:t>комиссий </a:t>
            </a:r>
            <a:r>
              <a:rPr lang="ru-RU" sz="2800" dirty="0" smtClean="0">
                <a:solidFill>
                  <a:srgbClr val="000099"/>
                </a:solidFill>
              </a:rPr>
              <a:t>осуществляется </a:t>
            </a:r>
            <a:r>
              <a:rPr lang="ru-RU" sz="2800" dirty="0">
                <a:solidFill>
                  <a:srgbClr val="000099"/>
                </a:solidFill>
              </a:rPr>
              <a:t>в помещении, где должна находиться увеличенная форма сводной таблицы по </a:t>
            </a:r>
            <a:r>
              <a:rPr lang="ru-RU" sz="2800" dirty="0" smtClean="0">
                <a:solidFill>
                  <a:srgbClr val="000099"/>
                </a:solidFill>
              </a:rPr>
              <a:t>соответствующей территории</a:t>
            </a:r>
            <a:r>
              <a:rPr lang="ru-RU" sz="2800" dirty="0">
                <a:solidFill>
                  <a:srgbClr val="000099"/>
                </a:solidFill>
              </a:rPr>
              <a:t>, в которую немедленно после прибытия председателя, секретаря </a:t>
            </a:r>
            <a:r>
              <a:rPr lang="ru-RU" sz="2800" dirty="0" smtClean="0">
                <a:solidFill>
                  <a:srgbClr val="000099"/>
                </a:solidFill>
              </a:rPr>
              <a:t>с </a:t>
            </a:r>
            <a:r>
              <a:rPr lang="ru-RU" sz="2800" dirty="0">
                <a:solidFill>
                  <a:srgbClr val="000099"/>
                </a:solidFill>
              </a:rPr>
              <a:t>первым экземпляром протокола об итогах голосования </a:t>
            </a:r>
            <a:r>
              <a:rPr lang="ru-RU" sz="2800" dirty="0" smtClean="0">
                <a:solidFill>
                  <a:srgbClr val="000099"/>
                </a:solidFill>
              </a:rPr>
              <a:t>заносятся данные </a:t>
            </a:r>
            <a:r>
              <a:rPr lang="ru-RU" sz="2800" dirty="0">
                <a:solidFill>
                  <a:srgbClr val="000099"/>
                </a:solidFill>
              </a:rPr>
              <a:t>этого протокола с указанием времени их внесения.</a:t>
            </a:r>
          </a:p>
          <a:p>
            <a:pPr algn="just"/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00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</a:rPr>
              <a:t>      </a:t>
            </a:r>
            <a:r>
              <a:rPr lang="ru-RU" sz="2400" dirty="0" smtClean="0">
                <a:solidFill>
                  <a:srgbClr val="000099"/>
                </a:solidFill>
              </a:rPr>
              <a:t>Копия </a:t>
            </a:r>
            <a:r>
              <a:rPr lang="ru-RU" sz="2400" dirty="0">
                <a:solidFill>
                  <a:srgbClr val="000099"/>
                </a:solidFill>
              </a:rPr>
              <a:t>протокола УИК об итогах голосования</a:t>
            </a:r>
            <a:r>
              <a:rPr lang="ru-RU" sz="2400" dirty="0" smtClean="0">
                <a:solidFill>
                  <a:srgbClr val="000099"/>
                </a:solidFill>
              </a:rPr>
              <a:t>, считается </a:t>
            </a:r>
            <a:r>
              <a:rPr lang="ru-RU" sz="2400" dirty="0">
                <a:solidFill>
                  <a:srgbClr val="000099"/>
                </a:solidFill>
              </a:rPr>
              <a:t>надлежаще заверенной после проставления на ней </a:t>
            </a:r>
            <a:r>
              <a:rPr lang="ru-RU" sz="2400" dirty="0" err="1">
                <a:solidFill>
                  <a:srgbClr val="000099"/>
                </a:solidFill>
              </a:rPr>
              <a:t>заверительной</a:t>
            </a:r>
            <a:r>
              <a:rPr lang="ru-RU" sz="2400" dirty="0">
                <a:solidFill>
                  <a:srgbClr val="000099"/>
                </a:solidFill>
              </a:rPr>
              <a:t> записи, предусмотренной </a:t>
            </a:r>
            <a:r>
              <a:rPr lang="ru-RU" sz="2400" b="1" dirty="0">
                <a:solidFill>
                  <a:srgbClr val="FF0000"/>
                </a:solidFill>
              </a:rPr>
              <a:t>п. 12 ст. </a:t>
            </a:r>
            <a:r>
              <a:rPr lang="ru-RU" sz="2400" b="1" dirty="0" smtClean="0">
                <a:solidFill>
                  <a:srgbClr val="FF0000"/>
                </a:solidFill>
              </a:rPr>
              <a:t>30  Федерального </a:t>
            </a:r>
            <a:r>
              <a:rPr lang="ru-RU" sz="2400" b="1" dirty="0">
                <a:solidFill>
                  <a:srgbClr val="FF0000"/>
                </a:solidFill>
              </a:rPr>
              <a:t>закона № 67-ФЗ</a:t>
            </a:r>
            <a:r>
              <a:rPr lang="ru-RU" sz="2400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надписи «Копия №_» с номером, соответствующим номеру в реестре выдачи копий;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заверяющей надписи («Верно» или «Копия верна»);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подписи заверяющего;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ее расшифровки;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даты выдачи копии;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времени выдачи копии (часы и минуты; не путать со временем подписания протокола);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печати УИК</a:t>
            </a:r>
            <a:r>
              <a:rPr lang="ru-RU" sz="2400" dirty="0" smtClean="0">
                <a:solidFill>
                  <a:srgbClr val="000099"/>
                </a:solidFill>
              </a:rPr>
              <a:t>.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77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240" y="764704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Согласно</a:t>
            </a:r>
            <a:r>
              <a:rPr lang="ru-RU" sz="2400" dirty="0" smtClean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п. 29 ст. 68 Федерального закона № 67-ФЗ</a:t>
            </a:r>
            <a:r>
              <a:rPr lang="ru-RU" sz="2400" dirty="0">
                <a:solidFill>
                  <a:srgbClr val="000099"/>
                </a:solidFill>
              </a:rPr>
              <a:t>, по требованию члена УИК, наблюдателя, иных лиц, </a:t>
            </a:r>
            <a:r>
              <a:rPr lang="ru-RU" sz="2400" dirty="0" smtClean="0">
                <a:solidFill>
                  <a:srgbClr val="000099"/>
                </a:solidFill>
              </a:rPr>
              <a:t>указанных </a:t>
            </a:r>
            <a:r>
              <a:rPr lang="ru-RU" sz="2400" dirty="0">
                <a:solidFill>
                  <a:srgbClr val="000099"/>
                </a:solidFill>
              </a:rPr>
              <a:t>в </a:t>
            </a:r>
            <a:r>
              <a:rPr lang="ru-RU" sz="2400" b="1" dirty="0">
                <a:solidFill>
                  <a:srgbClr val="FF0000"/>
                </a:solidFill>
              </a:rPr>
              <a:t>п. 3 ст. 30 Федерального закона № 67-ФЗ</a:t>
            </a:r>
            <a:r>
              <a:rPr lang="ru-RU" sz="2400" dirty="0">
                <a:solidFill>
                  <a:srgbClr val="000099"/>
                </a:solidFill>
              </a:rPr>
              <a:t>, УИК немедленно после подписания протокола об </a:t>
            </a:r>
            <a:r>
              <a:rPr lang="ru-RU" sz="2400" dirty="0" smtClean="0">
                <a:solidFill>
                  <a:srgbClr val="000099"/>
                </a:solidFill>
              </a:rPr>
              <a:t>итогах голосования </a:t>
            </a:r>
            <a:r>
              <a:rPr lang="ru-RU" sz="2400" dirty="0">
                <a:solidFill>
                  <a:srgbClr val="000099"/>
                </a:solidFill>
              </a:rPr>
              <a:t>(в том числе составленного повторно) обязана выдать указанным лицам заверенную </a:t>
            </a:r>
            <a:r>
              <a:rPr lang="ru-RU" sz="2400" dirty="0" smtClean="0">
                <a:solidFill>
                  <a:srgbClr val="000099"/>
                </a:solidFill>
              </a:rPr>
              <a:t>копию протокола </a:t>
            </a:r>
            <a:r>
              <a:rPr lang="ru-RU" sz="2400" dirty="0">
                <a:solidFill>
                  <a:srgbClr val="000099"/>
                </a:solidFill>
              </a:rPr>
              <a:t>об итогах голосования. Если протокол составлен в электронном виде, его копия </a:t>
            </a:r>
            <a:r>
              <a:rPr lang="ru-RU" sz="2400" dirty="0" smtClean="0">
                <a:solidFill>
                  <a:srgbClr val="000099"/>
                </a:solidFill>
              </a:rPr>
              <a:t>изготавливается </a:t>
            </a:r>
            <a:r>
              <a:rPr lang="ru-RU" sz="2400" dirty="0">
                <a:solidFill>
                  <a:srgbClr val="000099"/>
                </a:solidFill>
              </a:rPr>
              <a:t>путем распечатки протокола на бумажном носителе и заверяется в порядке, установленном </a:t>
            </a:r>
            <a:r>
              <a:rPr lang="ru-RU" sz="2400" dirty="0" smtClean="0">
                <a:solidFill>
                  <a:srgbClr val="000099"/>
                </a:solidFill>
              </a:rPr>
              <a:t>Федеральным </a:t>
            </a:r>
            <a:r>
              <a:rPr lang="ru-RU" sz="2400" dirty="0">
                <a:solidFill>
                  <a:srgbClr val="000099"/>
                </a:solidFill>
              </a:rPr>
              <a:t>законом. Выдаваемые заверенные копии протоколов нумеруются. УИК отмечает факт </a:t>
            </a:r>
            <a:r>
              <a:rPr lang="ru-RU" sz="2400" dirty="0" smtClean="0">
                <a:solidFill>
                  <a:srgbClr val="000099"/>
                </a:solidFill>
              </a:rPr>
              <a:t>выдачи заверенной </a:t>
            </a:r>
            <a:r>
              <a:rPr lang="ru-RU" sz="2400" dirty="0">
                <a:solidFill>
                  <a:srgbClr val="000099"/>
                </a:solidFill>
              </a:rPr>
              <a:t>копии в соответствующем реестре. Лицо, получившее заверенную копию, расписывается в </a:t>
            </a:r>
            <a:r>
              <a:rPr lang="ru-RU" sz="2400" dirty="0" smtClean="0">
                <a:solidFill>
                  <a:srgbClr val="000099"/>
                </a:solidFill>
              </a:rPr>
              <a:t>указанном </a:t>
            </a:r>
            <a:r>
              <a:rPr lang="ru-RU" sz="2400" dirty="0">
                <a:solidFill>
                  <a:srgbClr val="000099"/>
                </a:solidFill>
              </a:rPr>
              <a:t>реестре.</a:t>
            </a:r>
          </a:p>
        </p:txBody>
      </p:sp>
    </p:spTree>
    <p:extLst>
      <p:ext uri="{BB962C8B-B14F-4D97-AF65-F5344CB8AC3E}">
        <p14:creationId xmlns:p14="http://schemas.microsoft.com/office/powerpoint/2010/main" val="4232663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06896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Благодарю за внимание 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6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171271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0099"/>
                </a:solidFill>
              </a:rPr>
              <a:t>Правильно погашенный неиспользованный бюллетень</a:t>
            </a: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295775" cy="5486400"/>
          </a:xfrm>
          <a:prstGeom prst="rect">
            <a:avLst/>
          </a:prstGeom>
          <a:noFill/>
          <a:ln w="1905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194" y="1700808"/>
            <a:ext cx="3432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</a:rPr>
              <a:t>В соответствии с п. 3 ст. 68 Федерального закона № 67-ФЗ, неиспользованные 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</a:p>
          <a:p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       бюллетени </a:t>
            </a:r>
            <a:r>
              <a:rPr lang="ru-RU" sz="2800" dirty="0">
                <a:solidFill>
                  <a:srgbClr val="000099"/>
                </a:solidFill>
              </a:rPr>
              <a:t>погашаются </a:t>
            </a:r>
            <a:r>
              <a:rPr lang="ru-RU" sz="2800" dirty="0" smtClean="0">
                <a:solidFill>
                  <a:srgbClr val="000099"/>
                </a:solidFill>
              </a:rPr>
              <a:t>путем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     отрезания </a:t>
            </a:r>
            <a:r>
              <a:rPr lang="ru-RU" sz="2800" dirty="0">
                <a:solidFill>
                  <a:srgbClr val="000099"/>
                </a:solidFill>
              </a:rPr>
              <a:t>их 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</a:p>
          <a:p>
            <a:r>
              <a:rPr lang="ru-RU" sz="2800" b="1" dirty="0">
                <a:solidFill>
                  <a:srgbClr val="000099"/>
                </a:solidFill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</a:rPr>
              <a:t>         нижнего 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      левого </a:t>
            </a:r>
            <a:r>
              <a:rPr lang="ru-RU" sz="2800" b="1" dirty="0">
                <a:solidFill>
                  <a:srgbClr val="000099"/>
                </a:solidFill>
              </a:rPr>
              <a:t>угла</a:t>
            </a:r>
            <a:r>
              <a:rPr lang="ru-RU" sz="2800" b="1" dirty="0" smtClean="0">
                <a:solidFill>
                  <a:srgbClr val="000099"/>
                </a:solidFill>
              </a:rPr>
              <a:t>.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2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896544" cy="597666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1628800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</a:rPr>
              <a:t>Данный бюллетень из-за отсутствия второй подписи члена комиссии признан бюллетенем неустановленной формы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3939" y="3789040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0099"/>
                </a:solidFill>
              </a:rPr>
              <a:t>Согласно п. 16 ст. 63 Федерального закона № 67-ФЗ</a:t>
            </a:r>
            <a:r>
              <a:rPr lang="ru-RU" b="1" dirty="0" smtClean="0">
                <a:solidFill>
                  <a:srgbClr val="000099"/>
                </a:solidFill>
              </a:rPr>
              <a:t>,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u="sng" dirty="0">
                <a:solidFill>
                  <a:srgbClr val="000099"/>
                </a:solidFill>
              </a:rPr>
              <a:t>на бюллетене</a:t>
            </a:r>
            <a:r>
              <a:rPr lang="ru-RU" b="1" dirty="0" smtClean="0">
                <a:solidFill>
                  <a:srgbClr val="000099"/>
                </a:solidFill>
              </a:rPr>
              <a:t>,</a:t>
            </a:r>
            <a:r>
              <a:rPr lang="ru-RU" b="1" dirty="0">
                <a:solidFill>
                  <a:srgbClr val="000099"/>
                </a:solidFill>
              </a:rPr>
              <a:t> выдаваемом</a:t>
            </a:r>
          </a:p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избирателю</a:t>
            </a:r>
            <a:r>
              <a:rPr lang="ru-RU" b="1" dirty="0">
                <a:solidFill>
                  <a:srgbClr val="000099"/>
                </a:solidFill>
              </a:rPr>
              <a:t>, </a:t>
            </a:r>
            <a:r>
              <a:rPr lang="ru-RU" b="1" u="sng" dirty="0" smtClean="0">
                <a:solidFill>
                  <a:srgbClr val="000099"/>
                </a:solidFill>
              </a:rPr>
              <a:t>должны быть подписи  </a:t>
            </a:r>
            <a:r>
              <a:rPr lang="ru-RU" b="1" u="sng" dirty="0">
                <a:solidFill>
                  <a:srgbClr val="000099"/>
                </a:solidFill>
              </a:rPr>
              <a:t>двух </a:t>
            </a:r>
            <a:r>
              <a:rPr lang="ru-RU" b="1" u="sng" dirty="0" smtClean="0">
                <a:solidFill>
                  <a:srgbClr val="000099"/>
                </a:solidFill>
              </a:rPr>
              <a:t> членов   УИК</a:t>
            </a:r>
            <a:endParaRPr lang="ru-RU" b="1" u="sng" dirty="0">
              <a:solidFill>
                <a:srgbClr val="000099"/>
              </a:solidFill>
            </a:endParaRPr>
          </a:p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с </a:t>
            </a:r>
            <a:r>
              <a:rPr lang="ru-RU" b="1" dirty="0">
                <a:solidFill>
                  <a:srgbClr val="000099"/>
                </a:solidFill>
              </a:rPr>
              <a:t>правом </a:t>
            </a:r>
            <a:r>
              <a:rPr lang="ru-RU" b="1" dirty="0" smtClean="0">
                <a:solidFill>
                  <a:srgbClr val="000099"/>
                </a:solidFill>
              </a:rPr>
              <a:t>решающего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голоса</a:t>
            </a:r>
            <a:r>
              <a:rPr lang="ru-RU" b="1" dirty="0">
                <a:solidFill>
                  <a:srgbClr val="000099"/>
                </a:solidFill>
              </a:rPr>
              <a:t>, заверенные печатью УИК.</a:t>
            </a:r>
          </a:p>
        </p:txBody>
      </p:sp>
    </p:spTree>
    <p:extLst>
      <p:ext uri="{BB962C8B-B14F-4D97-AF65-F5344CB8AC3E}">
        <p14:creationId xmlns:p14="http://schemas.microsoft.com/office/powerpoint/2010/main" val="220246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857" y="62068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0099"/>
                </a:solidFill>
              </a:rPr>
              <a:t>При подсчете голосов избирателей решением УИК бюллетень, вызвавший сомнение, был </a:t>
            </a:r>
            <a:r>
              <a:rPr lang="ru-RU" sz="2000" b="1" dirty="0" smtClean="0">
                <a:solidFill>
                  <a:srgbClr val="000099"/>
                </a:solidFill>
              </a:rPr>
              <a:t>признан действительным</a:t>
            </a:r>
            <a:r>
              <a:rPr lang="ru-RU" sz="2000" b="1" dirty="0">
                <a:solidFill>
                  <a:srgbClr val="000099"/>
                </a:solidFill>
              </a:rPr>
              <a:t>. 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0757"/>
            <a:ext cx="5544616" cy="35086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2492896"/>
            <a:ext cx="2995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1) причина </a:t>
            </a:r>
            <a:r>
              <a:rPr lang="ru-RU" dirty="0">
                <a:solidFill>
                  <a:srgbClr val="000099"/>
                </a:solidFill>
              </a:rPr>
              <a:t>признания</a:t>
            </a:r>
          </a:p>
          <a:p>
            <a:r>
              <a:rPr lang="ru-RU" dirty="0">
                <a:solidFill>
                  <a:srgbClr val="000099"/>
                </a:solidFill>
              </a:rPr>
              <a:t>бюллетеня действительным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2) </a:t>
            </a:r>
            <a:r>
              <a:rPr lang="ru-RU" dirty="0">
                <a:solidFill>
                  <a:srgbClr val="000099"/>
                </a:solidFill>
              </a:rPr>
              <a:t>подпись второго члена УИК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3) </a:t>
            </a:r>
            <a:r>
              <a:rPr lang="ru-RU" dirty="0">
                <a:solidFill>
                  <a:srgbClr val="000099"/>
                </a:solidFill>
              </a:rPr>
              <a:t>печать </a:t>
            </a:r>
            <a:r>
              <a:rPr lang="ru-RU" dirty="0" smtClean="0">
                <a:solidFill>
                  <a:srgbClr val="000099"/>
                </a:solidFill>
              </a:rPr>
              <a:t>УИК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033" y="4797152"/>
            <a:ext cx="6912768" cy="1477328"/>
          </a:xfrm>
          <a:prstGeom prst="rect">
            <a:avLst/>
          </a:prstGeom>
          <a:noFill/>
          <a:ln w="19050"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>
                <a:solidFill>
                  <a:srgbClr val="FF0000"/>
                </a:solidFill>
              </a:rPr>
              <a:t>Согласно п. 17 ст. 68 Федерального </a:t>
            </a:r>
            <a:r>
              <a:rPr lang="ru-RU" b="1" u="sng" dirty="0" smtClean="0">
                <a:solidFill>
                  <a:srgbClr val="FF0000"/>
                </a:solidFill>
              </a:rPr>
              <a:t>закона </a:t>
            </a:r>
            <a:r>
              <a:rPr lang="ru-RU" b="1" u="sng" dirty="0">
                <a:solidFill>
                  <a:srgbClr val="FF0000"/>
                </a:solidFill>
              </a:rPr>
              <a:t>№ 67-ФЗ</a:t>
            </a:r>
            <a:r>
              <a:rPr lang="ru-RU" b="1" dirty="0">
                <a:solidFill>
                  <a:srgbClr val="000099"/>
                </a:solidFill>
              </a:rPr>
              <a:t>, на оборотной стороне бюллетеня указываются </a:t>
            </a:r>
            <a:r>
              <a:rPr lang="ru-RU" b="1" u="sng" dirty="0" smtClean="0">
                <a:solidFill>
                  <a:srgbClr val="000099"/>
                </a:solidFill>
              </a:rPr>
              <a:t>причины </a:t>
            </a:r>
            <a:r>
              <a:rPr lang="ru-RU" b="1" u="sng" dirty="0">
                <a:solidFill>
                  <a:srgbClr val="000099"/>
                </a:solidFill>
              </a:rPr>
              <a:t>признания </a:t>
            </a:r>
            <a:r>
              <a:rPr lang="ru-RU" b="1" dirty="0">
                <a:solidFill>
                  <a:srgbClr val="000099"/>
                </a:solidFill>
              </a:rPr>
              <a:t>его действительным </a:t>
            </a:r>
            <a:r>
              <a:rPr lang="ru-RU" b="1" dirty="0" smtClean="0">
                <a:solidFill>
                  <a:srgbClr val="000099"/>
                </a:solidFill>
              </a:rPr>
              <a:t>или </a:t>
            </a:r>
            <a:r>
              <a:rPr lang="ru-RU" b="1" dirty="0">
                <a:solidFill>
                  <a:srgbClr val="000099"/>
                </a:solidFill>
              </a:rPr>
              <a:t>недействительным, эта запись подтверждается </a:t>
            </a:r>
            <a:r>
              <a:rPr lang="ru-RU" b="1" u="sng" dirty="0">
                <a:solidFill>
                  <a:srgbClr val="000099"/>
                </a:solidFill>
              </a:rPr>
              <a:t>подписями </a:t>
            </a:r>
            <a:r>
              <a:rPr lang="ru-RU" b="1" u="sng" dirty="0" smtClean="0">
                <a:solidFill>
                  <a:srgbClr val="000099"/>
                </a:solidFill>
              </a:rPr>
              <a:t>двух </a:t>
            </a:r>
            <a:r>
              <a:rPr lang="ru-RU" b="1" dirty="0" smtClean="0">
                <a:solidFill>
                  <a:srgbClr val="000099"/>
                </a:solidFill>
              </a:rPr>
              <a:t>или </a:t>
            </a:r>
            <a:r>
              <a:rPr lang="ru-RU" b="1" dirty="0">
                <a:solidFill>
                  <a:srgbClr val="000099"/>
                </a:solidFill>
              </a:rPr>
              <a:t>более </a:t>
            </a:r>
            <a:r>
              <a:rPr lang="ru-RU" b="1" u="sng" dirty="0">
                <a:solidFill>
                  <a:srgbClr val="000099"/>
                </a:solidFill>
              </a:rPr>
              <a:t>членов УИК </a:t>
            </a:r>
            <a:r>
              <a:rPr lang="ru-RU" b="1" dirty="0">
                <a:solidFill>
                  <a:srgbClr val="000099"/>
                </a:solidFill>
              </a:rPr>
              <a:t>с правом решающего голоса и </a:t>
            </a:r>
            <a:r>
              <a:rPr lang="ru-RU" b="1" u="sng" dirty="0">
                <a:solidFill>
                  <a:srgbClr val="000099"/>
                </a:solidFill>
              </a:rPr>
              <a:t>заверяется печатью УИК</a:t>
            </a:r>
            <a:r>
              <a:rPr lang="ru-RU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1513240"/>
            <a:ext cx="6768752" cy="369332"/>
          </a:xfrm>
          <a:prstGeom prst="rect">
            <a:avLst/>
          </a:prstGeom>
          <a:noFill/>
          <a:ln w="19050"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едостающие </a:t>
            </a:r>
            <a:r>
              <a:rPr lang="ru-RU" b="1" dirty="0">
                <a:solidFill>
                  <a:srgbClr val="FF0000"/>
                </a:solidFill>
              </a:rPr>
              <a:t>отметки на оборотной стороне такого </a:t>
            </a:r>
            <a:r>
              <a:rPr lang="ru-RU" b="1" dirty="0" smtClean="0">
                <a:solidFill>
                  <a:srgbClr val="FF0000"/>
                </a:solidFill>
              </a:rPr>
              <a:t>бюллетеня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>
            <a:off x="5580112" y="1882572"/>
            <a:ext cx="1728192" cy="6103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94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57" y="99524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Основание </a:t>
            </a:r>
            <a:r>
              <a:rPr lang="ru-RU" sz="2000" b="1" dirty="0">
                <a:solidFill>
                  <a:srgbClr val="FF0000"/>
                </a:solidFill>
              </a:rPr>
              <a:t>для признания протокола об итогах </a:t>
            </a:r>
            <a:r>
              <a:rPr lang="ru-RU" sz="2000" b="1" dirty="0" smtClean="0">
                <a:solidFill>
                  <a:srgbClr val="FF0000"/>
                </a:solidFill>
              </a:rPr>
              <a:t>голосования недействительным </a:t>
            </a:r>
            <a:r>
              <a:rPr lang="ru-RU" sz="2000" b="1" dirty="0">
                <a:solidFill>
                  <a:srgbClr val="FF0000"/>
                </a:solidFill>
              </a:rPr>
              <a:t>и проведения </a:t>
            </a:r>
            <a:r>
              <a:rPr lang="ru-RU" sz="2000" b="1" dirty="0" smtClean="0">
                <a:solidFill>
                  <a:srgbClr val="FF0000"/>
                </a:solidFill>
              </a:rPr>
              <a:t>повторного </a:t>
            </a:r>
            <a:r>
              <a:rPr lang="ru-RU" sz="2000" b="1" dirty="0">
                <a:solidFill>
                  <a:srgbClr val="FF0000"/>
                </a:solidFill>
              </a:rPr>
              <a:t>подсчета </a:t>
            </a:r>
            <a:r>
              <a:rPr lang="ru-RU" sz="2000" b="1" dirty="0" smtClean="0">
                <a:solidFill>
                  <a:srgbClr val="FF0000"/>
                </a:solidFill>
              </a:rPr>
              <a:t>голосов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465" y="1916832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99"/>
                </a:solidFill>
              </a:rPr>
              <a:t>В соответствии с </a:t>
            </a:r>
            <a:r>
              <a:rPr lang="ru-RU" sz="2400" b="1" dirty="0" err="1">
                <a:solidFill>
                  <a:srgbClr val="000099"/>
                </a:solidFill>
              </a:rPr>
              <a:t>пп</a:t>
            </a:r>
            <a:r>
              <a:rPr lang="ru-RU" sz="2400" b="1" dirty="0">
                <a:solidFill>
                  <a:srgbClr val="000099"/>
                </a:solidFill>
              </a:rPr>
              <a:t>. 26, 27 ст. 68 Федерального закона № 67-ФЗ</a:t>
            </a:r>
            <a:r>
              <a:rPr lang="ru-RU" sz="2400" dirty="0">
                <a:solidFill>
                  <a:srgbClr val="000099"/>
                </a:solidFill>
              </a:rPr>
              <a:t>, основанием для признания протокола </a:t>
            </a:r>
            <a:r>
              <a:rPr lang="ru-RU" sz="2400" dirty="0" smtClean="0">
                <a:solidFill>
                  <a:srgbClr val="000099"/>
                </a:solidFill>
              </a:rPr>
              <a:t>об  итогах </a:t>
            </a:r>
            <a:r>
              <a:rPr lang="ru-RU" sz="2400" dirty="0">
                <a:solidFill>
                  <a:srgbClr val="000099"/>
                </a:solidFill>
              </a:rPr>
              <a:t>голосования недействительным и проведения повторного подсчета голосов </a:t>
            </a:r>
            <a:r>
              <a:rPr lang="ru-RU" sz="2400" b="1" i="1" dirty="0">
                <a:solidFill>
                  <a:srgbClr val="000099"/>
                </a:solidFill>
              </a:rPr>
              <a:t>являются обстоятельства: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протокол заполнен карандашом;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в протокол внесены какие-либо изменения;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в протоколе за одного члена УИК расписался другой член УИК;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в протоколе за члена УИК расписалось постороннее лицо;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протокол об итогах голосования заполнен в одном экземпляре.</a:t>
            </a:r>
          </a:p>
        </p:txBody>
      </p:sp>
    </p:spTree>
    <p:extLst>
      <p:ext uri="{BB962C8B-B14F-4D97-AF65-F5344CB8AC3E}">
        <p14:creationId xmlns:p14="http://schemas.microsoft.com/office/powerpoint/2010/main" val="118770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4176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99"/>
                </a:solidFill>
              </a:rPr>
              <a:t>Голосование </a:t>
            </a:r>
            <a:r>
              <a:rPr lang="ru-RU" sz="2000" b="1" dirty="0">
                <a:solidFill>
                  <a:srgbClr val="000099"/>
                </a:solidFill>
              </a:rPr>
              <a:t>проводится путем внесения избирателем в избирательный бюллетень любого знака в </a:t>
            </a:r>
            <a:r>
              <a:rPr lang="ru-RU" sz="2000" b="1" dirty="0" smtClean="0">
                <a:solidFill>
                  <a:srgbClr val="000099"/>
                </a:solidFill>
              </a:rPr>
              <a:t>квадрат, относящийся </a:t>
            </a:r>
            <a:r>
              <a:rPr lang="ru-RU" sz="2000" b="1" dirty="0">
                <a:solidFill>
                  <a:srgbClr val="000099"/>
                </a:solidFill>
              </a:rPr>
              <a:t>к </a:t>
            </a:r>
            <a:r>
              <a:rPr lang="ru-RU" sz="2000" b="1" dirty="0" smtClean="0">
                <a:solidFill>
                  <a:srgbClr val="000099"/>
                </a:solidFill>
              </a:rPr>
              <a:t>кандидату, </a:t>
            </a:r>
            <a:r>
              <a:rPr lang="ru-RU" sz="2000" b="1" dirty="0">
                <a:solidFill>
                  <a:srgbClr val="000099"/>
                </a:solidFill>
              </a:rPr>
              <a:t>в пользу которого сделан выбор. Согласно п. 17 ст. 68 </a:t>
            </a:r>
            <a:r>
              <a:rPr lang="ru-RU" sz="2000" b="1" dirty="0" smtClean="0">
                <a:solidFill>
                  <a:srgbClr val="000099"/>
                </a:solidFill>
              </a:rPr>
              <a:t>Федерального закона </a:t>
            </a:r>
            <a:r>
              <a:rPr lang="ru-RU" sz="2000" b="1" dirty="0">
                <a:solidFill>
                  <a:srgbClr val="000099"/>
                </a:solidFill>
              </a:rPr>
              <a:t>№ 67-ФЗ, недействительными считаются избирательные </a:t>
            </a:r>
            <a:r>
              <a:rPr lang="ru-RU" sz="2000" b="1" u="sng" dirty="0">
                <a:solidFill>
                  <a:srgbClr val="FF0000"/>
                </a:solidFill>
              </a:rPr>
              <a:t>бюллетени, которые не содержат </a:t>
            </a:r>
            <a:r>
              <a:rPr lang="ru-RU" sz="2000" b="1" u="sng" dirty="0" smtClean="0">
                <a:solidFill>
                  <a:srgbClr val="FF0000"/>
                </a:solidFill>
              </a:rPr>
              <a:t>отметок в </a:t>
            </a:r>
            <a:r>
              <a:rPr lang="ru-RU" sz="2000" b="1" u="sng" dirty="0">
                <a:solidFill>
                  <a:srgbClr val="FF0000"/>
                </a:solidFill>
              </a:rPr>
              <a:t>квадратах</a:t>
            </a:r>
            <a:r>
              <a:rPr lang="ru-RU" sz="2000" b="1" dirty="0">
                <a:solidFill>
                  <a:srgbClr val="000099"/>
                </a:solidFill>
              </a:rPr>
              <a:t> или в которых число отметок в указанных квадратах превышает число отметок, </a:t>
            </a:r>
            <a:r>
              <a:rPr lang="ru-RU" sz="2000" b="1" dirty="0" smtClean="0">
                <a:solidFill>
                  <a:srgbClr val="000099"/>
                </a:solidFill>
              </a:rPr>
              <a:t>установленное законом.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01" y="1124744"/>
            <a:ext cx="433387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72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Голосование проводится   по </a:t>
            </a:r>
            <a:r>
              <a:rPr lang="ru-RU" sz="2400" b="1" dirty="0">
                <a:solidFill>
                  <a:srgbClr val="FFFF00"/>
                </a:solidFill>
              </a:rPr>
              <a:t>единому избирательному округу.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6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317847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Протокол </a:t>
            </a:r>
            <a:r>
              <a:rPr lang="ru-RU" sz="2400" b="1" u="sng" dirty="0">
                <a:solidFill>
                  <a:srgbClr val="FFFF00"/>
                </a:solidFill>
              </a:rPr>
              <a:t>об итогах голосования с отметкой «Повторный».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    Согласно </a:t>
            </a:r>
            <a:r>
              <a:rPr lang="ru-RU" sz="2400" b="1" dirty="0" err="1">
                <a:solidFill>
                  <a:srgbClr val="FF0000"/>
                </a:solidFill>
              </a:rPr>
              <a:t>пп</a:t>
            </a:r>
            <a:r>
              <a:rPr lang="ru-RU" sz="2400" b="1" dirty="0">
                <a:solidFill>
                  <a:srgbClr val="FF0000"/>
                </a:solidFill>
              </a:rPr>
              <a:t>. 2, 8 ст. 69 Федерального закона № 67-ФЗ</a:t>
            </a:r>
            <a:r>
              <a:rPr lang="ru-RU" sz="2400" dirty="0">
                <a:solidFill>
                  <a:srgbClr val="000099"/>
                </a:solidFill>
              </a:rPr>
              <a:t>, если </a:t>
            </a:r>
            <a:r>
              <a:rPr lang="ru-RU" sz="2400" b="1" dirty="0">
                <a:solidFill>
                  <a:srgbClr val="000099"/>
                </a:solidFill>
              </a:rPr>
              <a:t>протокол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нижестоящей </a:t>
            </a:r>
            <a:r>
              <a:rPr lang="ru-RU" sz="2400" dirty="0">
                <a:solidFill>
                  <a:srgbClr val="000099"/>
                </a:solidFill>
              </a:rPr>
              <a:t>комиссии </a:t>
            </a:r>
            <a:r>
              <a:rPr lang="ru-RU" sz="2400" b="1" dirty="0">
                <a:solidFill>
                  <a:srgbClr val="000099"/>
                </a:solidFill>
              </a:rPr>
              <a:t>об итогах голосования </a:t>
            </a:r>
            <a:r>
              <a:rPr lang="ru-RU" sz="2400" dirty="0" smtClean="0">
                <a:solidFill>
                  <a:srgbClr val="000099"/>
                </a:solidFill>
              </a:rPr>
              <a:t>составлен </a:t>
            </a:r>
            <a:r>
              <a:rPr lang="ru-RU" sz="2400" dirty="0">
                <a:solidFill>
                  <a:srgbClr val="000099"/>
                </a:solidFill>
              </a:rPr>
              <a:t>с нарушением требований закона, </a:t>
            </a:r>
            <a:r>
              <a:rPr lang="ru-RU" sz="2400" dirty="0" smtClean="0">
                <a:solidFill>
                  <a:srgbClr val="000099"/>
                </a:solidFill>
              </a:rPr>
              <a:t>предъявляемых к </a:t>
            </a:r>
            <a:r>
              <a:rPr lang="ru-RU" sz="2400" dirty="0">
                <a:solidFill>
                  <a:srgbClr val="000099"/>
                </a:solidFill>
              </a:rPr>
              <a:t>составлению протокола, указанная комиссия составляет протокол об итогах голосования, на </a:t>
            </a:r>
            <a:r>
              <a:rPr lang="ru-RU" sz="2400" dirty="0" smtClean="0">
                <a:solidFill>
                  <a:srgbClr val="000099"/>
                </a:solidFill>
              </a:rPr>
              <a:t>котором </a:t>
            </a:r>
            <a:r>
              <a:rPr lang="ru-RU" sz="2400" b="1" dirty="0" smtClean="0">
                <a:solidFill>
                  <a:srgbClr val="000099"/>
                </a:solidFill>
              </a:rPr>
              <a:t>делается </a:t>
            </a:r>
            <a:r>
              <a:rPr lang="ru-RU" sz="2400" b="1" dirty="0">
                <a:solidFill>
                  <a:srgbClr val="000099"/>
                </a:solidFill>
              </a:rPr>
              <a:t>отметка: «Повторный». 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pPr algn="just"/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</a:rPr>
              <a:t>    </a:t>
            </a:r>
            <a:r>
              <a:rPr lang="ru-RU" sz="2400" dirty="0" smtClean="0">
                <a:solidFill>
                  <a:srgbClr val="000099"/>
                </a:solidFill>
              </a:rPr>
              <a:t>При </a:t>
            </a:r>
            <a:r>
              <a:rPr lang="ru-RU" sz="2400" dirty="0">
                <a:solidFill>
                  <a:srgbClr val="000099"/>
                </a:solidFill>
              </a:rPr>
              <a:t>передаче в ТИК первого экземпляра протокола УИК об итогах </a:t>
            </a:r>
            <a:r>
              <a:rPr lang="ru-RU" sz="2400" dirty="0" smtClean="0">
                <a:solidFill>
                  <a:srgbClr val="000099"/>
                </a:solidFill>
              </a:rPr>
              <a:t>голосования </a:t>
            </a:r>
            <a:r>
              <a:rPr lang="ru-RU" sz="2400" dirty="0">
                <a:solidFill>
                  <a:srgbClr val="000099"/>
                </a:solidFill>
              </a:rPr>
              <a:t>председатель УИК заносит данные этого повторного протокола с указанием времени их </a:t>
            </a:r>
            <a:r>
              <a:rPr lang="ru-RU" sz="2400" dirty="0" smtClean="0">
                <a:solidFill>
                  <a:srgbClr val="000099"/>
                </a:solidFill>
              </a:rPr>
              <a:t>внесения </a:t>
            </a:r>
            <a:r>
              <a:rPr lang="ru-RU" sz="2400" dirty="0">
                <a:solidFill>
                  <a:srgbClr val="000099"/>
                </a:solidFill>
              </a:rPr>
              <a:t>в увеличенную форму сводной таблицы. </a:t>
            </a:r>
            <a:endParaRPr lang="ru-RU" sz="2400" dirty="0" smtClean="0">
              <a:solidFill>
                <a:srgbClr val="000099"/>
              </a:solidFill>
            </a:endParaRP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    </a:t>
            </a:r>
            <a:r>
              <a:rPr lang="ru-RU" sz="2400" b="1" i="1" dirty="0" smtClean="0">
                <a:solidFill>
                  <a:srgbClr val="000099"/>
                </a:solidFill>
              </a:rPr>
              <a:t>При </a:t>
            </a:r>
            <a:r>
              <a:rPr lang="ru-RU" sz="2400" b="1" i="1" dirty="0">
                <a:solidFill>
                  <a:srgbClr val="000099"/>
                </a:solidFill>
              </a:rPr>
              <a:t>несовпадении данных по какой-либо строке </a:t>
            </a:r>
            <a:r>
              <a:rPr lang="ru-RU" sz="2400" b="1" i="1" dirty="0" smtClean="0">
                <a:solidFill>
                  <a:srgbClr val="000099"/>
                </a:solidFill>
              </a:rPr>
              <a:t>данные первоначально </a:t>
            </a:r>
            <a:r>
              <a:rPr lang="ru-RU" sz="2400" b="1" i="1" dirty="0">
                <a:solidFill>
                  <a:srgbClr val="000099"/>
                </a:solidFill>
              </a:rPr>
              <a:t>представленного протокола в увеличенной форме сводной таблицы </a:t>
            </a:r>
            <a:r>
              <a:rPr lang="ru-RU" sz="2400" b="1" dirty="0">
                <a:solidFill>
                  <a:srgbClr val="FF0000"/>
                </a:solidFill>
              </a:rPr>
              <a:t>зачеркиваются </a:t>
            </a:r>
            <a:r>
              <a:rPr lang="ru-RU" sz="2400" b="1" dirty="0" smtClean="0">
                <a:solidFill>
                  <a:srgbClr val="FF0000"/>
                </a:solidFill>
              </a:rPr>
              <a:t>одной наклонной </a:t>
            </a:r>
            <a:r>
              <a:rPr lang="ru-RU" sz="2400" b="1" dirty="0">
                <a:solidFill>
                  <a:srgbClr val="FF0000"/>
                </a:solidFill>
              </a:rPr>
              <a:t>линией.</a:t>
            </a:r>
          </a:p>
        </p:txBody>
      </p:sp>
    </p:spTree>
    <p:extLst>
      <p:ext uri="{BB962C8B-B14F-4D97-AF65-F5344CB8AC3E}">
        <p14:creationId xmlns:p14="http://schemas.microsoft.com/office/powerpoint/2010/main" val="3818134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1420</TotalTime>
  <Words>2283</Words>
  <Application>Microsoft Office PowerPoint</Application>
  <PresentationFormat>Экран (4:3)</PresentationFormat>
  <Paragraphs>104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 Подсчета голосов избирателей и установление итогов голосования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Процедура подсчета голосов избирателей и установление итогов голосования </dc:title>
  <dc:creator>User</dc:creator>
  <cp:lastModifiedBy>User</cp:lastModifiedBy>
  <cp:revision>130</cp:revision>
  <dcterms:created xsi:type="dcterms:W3CDTF">2017-11-20T08:39:15Z</dcterms:created>
  <dcterms:modified xsi:type="dcterms:W3CDTF">2018-02-28T11:44:20Z</dcterms:modified>
</cp:coreProperties>
</file>