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3" r:id="rId6"/>
    <p:sldId id="269" r:id="rId7"/>
    <p:sldId id="270" r:id="rId8"/>
    <p:sldId id="271" r:id="rId9"/>
    <p:sldId id="272" r:id="rId10"/>
    <p:sldId id="273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8949" y="2439922"/>
            <a:ext cx="75921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Голосование вне помещения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избирательного участка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935045" cy="25922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715"/>
            <a:ext cx="3230563" cy="2084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55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796" y="1916832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	</a:t>
            </a:r>
            <a:r>
              <a:rPr lang="ru-RU" dirty="0" smtClean="0"/>
              <a:t>                                         </a:t>
            </a:r>
            <a:r>
              <a:rPr lang="ru-RU" sz="2800" dirty="0" smtClean="0">
                <a:solidFill>
                  <a:srgbClr val="000099"/>
                </a:solidFill>
              </a:rPr>
              <a:t>члены </a:t>
            </a:r>
            <a:r>
              <a:rPr lang="ru-RU" sz="2800" dirty="0">
                <a:solidFill>
                  <a:srgbClr val="000099"/>
                </a:solidFill>
              </a:rPr>
              <a:t>УИК, </a:t>
            </a:r>
            <a:r>
              <a:rPr lang="ru-RU" sz="2800" dirty="0" smtClean="0">
                <a:solidFill>
                  <a:srgbClr val="000099"/>
                </a:solidFill>
              </a:rPr>
              <a:t>по окончании</a:t>
            </a:r>
          </a:p>
          <a:p>
            <a:pPr algn="just">
              <a:lnSpc>
                <a:spcPct val="150000"/>
              </a:lnSpc>
            </a:pPr>
            <a:r>
              <a:rPr lang="ru-RU" sz="2800" dirty="0">
                <a:solidFill>
                  <a:srgbClr val="000099"/>
                </a:solidFill>
              </a:rPr>
              <a:t> </a:t>
            </a:r>
            <a:r>
              <a:rPr lang="ru-RU" sz="2800" dirty="0" smtClean="0">
                <a:solidFill>
                  <a:srgbClr val="000099"/>
                </a:solidFill>
              </a:rPr>
              <a:t>                             проведения </a:t>
            </a:r>
            <a:r>
              <a:rPr lang="ru-RU" sz="2800" dirty="0">
                <a:solidFill>
                  <a:srgbClr val="000099"/>
                </a:solidFill>
              </a:rPr>
              <a:t>голосования вне помещения для голосования вносят данные об избирателях и слово «</a:t>
            </a:r>
            <a:r>
              <a:rPr lang="ru-RU" sz="2800" dirty="0" smtClean="0">
                <a:solidFill>
                  <a:srgbClr val="000099"/>
                </a:solidFill>
              </a:rPr>
              <a:t>голосовал вне </a:t>
            </a:r>
            <a:r>
              <a:rPr lang="ru-RU" sz="2800" dirty="0">
                <a:solidFill>
                  <a:srgbClr val="000099"/>
                </a:solidFill>
              </a:rPr>
              <a:t>помещения для голосования</a:t>
            </a:r>
            <a:r>
              <a:rPr lang="ru-RU" sz="2800" dirty="0" smtClean="0">
                <a:solidFill>
                  <a:srgbClr val="000099"/>
                </a:solidFill>
              </a:rPr>
              <a:t>» </a:t>
            </a:r>
            <a:r>
              <a:rPr lang="ru-RU" sz="2800" dirty="0">
                <a:solidFill>
                  <a:srgbClr val="000099"/>
                </a:solidFill>
              </a:rPr>
              <a:t>в список избирателей, составляют акт о проведении </a:t>
            </a:r>
            <a:r>
              <a:rPr lang="ru-RU" sz="2800" dirty="0" smtClean="0">
                <a:solidFill>
                  <a:srgbClr val="000099"/>
                </a:solidFill>
              </a:rPr>
              <a:t>голосования.</a:t>
            </a:r>
            <a:endParaRPr lang="ru-RU" sz="2800" dirty="0">
              <a:solidFill>
                <a:srgbClr val="0000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316287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13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420888"/>
            <a:ext cx="5173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9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052" y="188640"/>
            <a:ext cx="8496944" cy="6320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  УИК организует голосование </a:t>
            </a:r>
            <a:r>
              <a:rPr lang="ru-RU" b="1" dirty="0">
                <a:solidFill>
                  <a:srgbClr val="000099"/>
                </a:solidFill>
              </a:rPr>
              <a:t>вне помещения для голосования </a:t>
            </a:r>
            <a:r>
              <a:rPr lang="ru-RU" b="1" dirty="0" smtClean="0">
                <a:solidFill>
                  <a:srgbClr val="000099"/>
                </a:solidFill>
              </a:rPr>
              <a:t>избирателям</a:t>
            </a:r>
            <a:r>
              <a:rPr lang="ru-RU" b="1" dirty="0">
                <a:solidFill>
                  <a:srgbClr val="000099"/>
                </a:solidFill>
              </a:rPr>
              <a:t>, включенным в список избирателей </a:t>
            </a:r>
            <a:r>
              <a:rPr lang="ru-RU" b="1" dirty="0" smtClean="0">
                <a:solidFill>
                  <a:srgbClr val="000099"/>
                </a:solidFill>
              </a:rPr>
              <a:t>и </a:t>
            </a:r>
            <a:r>
              <a:rPr lang="ru-RU" b="1" dirty="0">
                <a:solidFill>
                  <a:srgbClr val="000099"/>
                </a:solidFill>
              </a:rPr>
              <a:t>обратившимся </a:t>
            </a:r>
            <a:r>
              <a:rPr lang="ru-RU" b="1" dirty="0" smtClean="0">
                <a:solidFill>
                  <a:srgbClr val="000099"/>
                </a:solidFill>
              </a:rPr>
              <a:t>с </a:t>
            </a:r>
            <a:r>
              <a:rPr lang="ru-RU" b="1" dirty="0">
                <a:solidFill>
                  <a:srgbClr val="000099"/>
                </a:solidFill>
              </a:rPr>
              <a:t>заявлениями (устными обращениями) о возможности проголосовать вне помещения для голосования: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    •</a:t>
            </a:r>
            <a:r>
              <a:rPr lang="ru-RU" b="1" dirty="0">
                <a:solidFill>
                  <a:srgbClr val="000099"/>
                </a:solidFill>
              </a:rPr>
              <a:t>	избирателям, которые не могут самостоятельно по уважительным причинам (по состоянию здоровья, инвалидности) </a:t>
            </a:r>
            <a:r>
              <a:rPr lang="ru-RU" b="1" dirty="0" smtClean="0">
                <a:solidFill>
                  <a:srgbClr val="000099"/>
                </a:solidFill>
              </a:rPr>
              <a:t>прибыть </a:t>
            </a:r>
            <a:r>
              <a:rPr lang="ru-RU" b="1" dirty="0">
                <a:solidFill>
                  <a:srgbClr val="000099"/>
                </a:solidFill>
              </a:rPr>
              <a:t>в помещение для голосования;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    •</a:t>
            </a:r>
            <a:r>
              <a:rPr lang="ru-RU" b="1" dirty="0">
                <a:solidFill>
                  <a:srgbClr val="000099"/>
                </a:solidFill>
              </a:rPr>
              <a:t>	избирателям, которые внесены в список избирателей на избирательном участке и находятся в местах содержания под стражей подозреваемых и обвиняемых.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Избиратели </a:t>
            </a:r>
            <a:r>
              <a:rPr lang="ru-RU" b="1" dirty="0">
                <a:solidFill>
                  <a:srgbClr val="000099"/>
                </a:solidFill>
              </a:rPr>
              <a:t>могут подать в УИК заявление о возможности проголосовать вне помещения для голосования (обратиться в УИК устно) </a:t>
            </a:r>
            <a:r>
              <a:rPr lang="ru-RU" sz="2000" b="1" dirty="0">
                <a:solidFill>
                  <a:srgbClr val="FF0000"/>
                </a:solidFill>
              </a:rPr>
              <a:t>с 8 марта 2018 года до 14.00 18 марта 2018 года</a:t>
            </a:r>
            <a:r>
              <a:rPr lang="ru-RU" b="1" dirty="0">
                <a:solidFill>
                  <a:srgbClr val="000099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Избиратель </a:t>
            </a:r>
            <a:r>
              <a:rPr lang="ru-RU" b="1" dirty="0">
                <a:solidFill>
                  <a:srgbClr val="000099"/>
                </a:solidFill>
              </a:rPr>
              <a:t>может обратиться в УИК как лично, так и в форме устного обращения (по телефону), в том числе через третьих лиц.</a:t>
            </a:r>
          </a:p>
        </p:txBody>
      </p:sp>
    </p:spTree>
    <p:extLst>
      <p:ext uri="{BB962C8B-B14F-4D97-AF65-F5344CB8AC3E}">
        <p14:creationId xmlns:p14="http://schemas.microsoft.com/office/powerpoint/2010/main" val="34208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9668" y="2650898"/>
            <a:ext cx="8196788" cy="37809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  До </a:t>
            </a:r>
            <a:r>
              <a:rPr lang="ru-RU" b="1" dirty="0">
                <a:solidFill>
                  <a:srgbClr val="000099"/>
                </a:solidFill>
              </a:rPr>
              <a:t>регистрации заявления (устного обращения) следует разъяснить избирателю (иному лицу, передающему обращение избирателя), что проголосовать вне помещения для голосования возможно только при наличии уважительной причины (состояние здоровья, инвалидность), а также в случае нахождения избирателя в местах содержания под стражей подозреваемых и обвиняемых. Причина, по которой избиратель не может прибыть в помещение для голосования, должна быть указана в его заявлении (устном </a:t>
            </a:r>
            <a:r>
              <a:rPr lang="ru-RU" b="1" dirty="0" smtClean="0">
                <a:solidFill>
                  <a:srgbClr val="000099"/>
                </a:solidFill>
              </a:rPr>
              <a:t>обращении).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2109" y="798662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      Заявление </a:t>
            </a:r>
            <a:r>
              <a:rPr lang="ru-RU" b="1" dirty="0">
                <a:solidFill>
                  <a:srgbClr val="000099"/>
                </a:solidFill>
              </a:rPr>
              <a:t>либо устное обращение непосредственно в день его подачи в комиссию регистрируется </a:t>
            </a:r>
            <a:r>
              <a:rPr lang="ru-RU" b="1" u="sng" dirty="0">
                <a:solidFill>
                  <a:srgbClr val="000099"/>
                </a:solidFill>
              </a:rPr>
              <a:t>в Реестре </a:t>
            </a:r>
            <a:r>
              <a:rPr lang="ru-RU" b="1" dirty="0">
                <a:solidFill>
                  <a:srgbClr val="000099"/>
                </a:solidFill>
              </a:rPr>
              <a:t>(раздел № 2 Рабочего блокнота).</a:t>
            </a:r>
          </a:p>
          <a:p>
            <a:endParaRPr lang="ru-RU" dirty="0"/>
          </a:p>
        </p:txBody>
      </p:sp>
      <p:pic>
        <p:nvPicPr>
          <p:cNvPr id="4" name="Picture 5" descr="фантазийный блокн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8" y="121171"/>
            <a:ext cx="230425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10" y="549920"/>
            <a:ext cx="1094286" cy="18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2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0219" y="260648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  </a:t>
            </a:r>
            <a:r>
              <a:rPr lang="ru-RU" sz="2400" dirty="0" smtClean="0">
                <a:solidFill>
                  <a:srgbClr val="000099"/>
                </a:solidFill>
              </a:rPr>
              <a:t>УИК </a:t>
            </a:r>
            <a:r>
              <a:rPr lang="ru-RU" sz="2400" u="sng" dirty="0">
                <a:solidFill>
                  <a:srgbClr val="000099"/>
                </a:solidFill>
              </a:rPr>
              <a:t>вправе признать неуважительной причину</a:t>
            </a:r>
            <a:r>
              <a:rPr lang="ru-RU" sz="2400" dirty="0">
                <a:solidFill>
                  <a:srgbClr val="000099"/>
                </a:solidFill>
              </a:rPr>
              <a:t>, по которой избиратель не может самостоятельно прибыть в помещение для голосования, и на этом основании отказать избирателю в проведении голосования вне помещения для голосования. </a:t>
            </a:r>
            <a:r>
              <a:rPr lang="ru-RU" sz="2400" u="sng" dirty="0">
                <a:solidFill>
                  <a:srgbClr val="000099"/>
                </a:solidFill>
              </a:rPr>
              <a:t>О принятом решении </a:t>
            </a:r>
            <a:r>
              <a:rPr lang="ru-RU" sz="2400" dirty="0">
                <a:solidFill>
                  <a:srgbClr val="000099"/>
                </a:solidFill>
              </a:rPr>
              <a:t>об отказе в проведении такого голосования комиссия </a:t>
            </a:r>
            <a:r>
              <a:rPr lang="ru-RU" sz="2400" u="sng" dirty="0">
                <a:solidFill>
                  <a:srgbClr val="000099"/>
                </a:solidFill>
              </a:rPr>
              <a:t>немедленно извещает избирателя.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3668"/>
            <a:ext cx="21209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56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91573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3589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7524" y="561451"/>
            <a:ext cx="3672408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99"/>
                </a:solidFill>
              </a:rPr>
              <a:t>       </a:t>
            </a:r>
            <a:r>
              <a:rPr lang="ru-RU" b="1" dirty="0" smtClean="0">
                <a:solidFill>
                  <a:srgbClr val="000099"/>
                </a:solidFill>
              </a:rPr>
              <a:t>Согласно </a:t>
            </a:r>
            <a:r>
              <a:rPr lang="ru-RU" b="1" dirty="0">
                <a:solidFill>
                  <a:srgbClr val="000099"/>
                </a:solidFill>
              </a:rPr>
              <a:t>п. 5 ст. 66 Федерального закона № 67-ФЗ, </a:t>
            </a:r>
            <a:r>
              <a:rPr lang="ru-RU" b="1" u="sng" dirty="0">
                <a:solidFill>
                  <a:srgbClr val="000099"/>
                </a:solidFill>
              </a:rPr>
              <a:t>заявление на голосование вне помещения </a:t>
            </a:r>
            <a:r>
              <a:rPr lang="ru-RU" b="1" dirty="0">
                <a:solidFill>
                  <a:srgbClr val="000099"/>
                </a:solidFill>
              </a:rPr>
              <a:t>для </a:t>
            </a:r>
            <a:r>
              <a:rPr lang="ru-RU" b="1" dirty="0" smtClean="0">
                <a:solidFill>
                  <a:srgbClr val="000099"/>
                </a:solidFill>
              </a:rPr>
              <a:t>голосования </a:t>
            </a:r>
            <a:r>
              <a:rPr lang="ru-RU" b="1" u="sng" dirty="0">
                <a:solidFill>
                  <a:srgbClr val="000099"/>
                </a:solidFill>
              </a:rPr>
              <a:t>может быть подано</a:t>
            </a:r>
            <a:r>
              <a:rPr lang="ru-RU" b="1" dirty="0">
                <a:solidFill>
                  <a:srgbClr val="000099"/>
                </a:solidFill>
              </a:rPr>
              <a:t> в любое время в течение 10 дней до дня голосования, но </a:t>
            </a:r>
            <a:r>
              <a:rPr lang="ru-RU" b="1" u="sng" dirty="0">
                <a:solidFill>
                  <a:srgbClr val="000099"/>
                </a:solidFill>
              </a:rPr>
              <a:t>не позднее чем за </a:t>
            </a:r>
            <a:r>
              <a:rPr lang="ru-RU" b="1" u="sng" dirty="0" smtClean="0">
                <a:solidFill>
                  <a:srgbClr val="000099"/>
                </a:solidFill>
              </a:rPr>
              <a:t>шесть часов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до окончания времени голосования. Заявление, поступившее позднее указанного срока, не </a:t>
            </a:r>
            <a:r>
              <a:rPr lang="ru-RU" b="1" dirty="0" smtClean="0">
                <a:solidFill>
                  <a:srgbClr val="000099"/>
                </a:solidFill>
              </a:rPr>
              <a:t>подлежит удовлетворению</a:t>
            </a:r>
            <a:r>
              <a:rPr lang="ru-RU" b="1" dirty="0">
                <a:solidFill>
                  <a:srgbClr val="000099"/>
                </a:solidFill>
              </a:rPr>
              <a:t>, о чем избиратель либо лицо, оказавшее содействие в передаче заявления, </a:t>
            </a:r>
            <a:r>
              <a:rPr lang="ru-RU" b="1" dirty="0" smtClean="0">
                <a:solidFill>
                  <a:srgbClr val="000099"/>
                </a:solidFill>
              </a:rPr>
              <a:t>уведомляется устно </a:t>
            </a:r>
            <a:r>
              <a:rPr lang="ru-RU" b="1" dirty="0">
                <a:solidFill>
                  <a:srgbClr val="000099"/>
                </a:solidFill>
              </a:rPr>
              <a:t>непосредственно в момент принятия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1298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ld\2011\фото\заседание ИГМИК\SAM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3385959" cy="249589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7641" y="1652611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                                     </a:t>
            </a:r>
            <a:r>
              <a:rPr lang="ru-RU" sz="2400" dirty="0" smtClean="0">
                <a:solidFill>
                  <a:srgbClr val="000099"/>
                </a:solidFill>
              </a:rPr>
              <a:t>УИК     вправе     признать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rgbClr val="000099"/>
                </a:solidFill>
              </a:rPr>
              <a:t>                              неуважительной </a:t>
            </a:r>
            <a:r>
              <a:rPr lang="ru-RU" sz="2400" dirty="0">
                <a:solidFill>
                  <a:srgbClr val="000099"/>
                </a:solidFill>
              </a:rPr>
              <a:t>причину, по которой избиратель не может самостоятельно прибыть в помещение для голосования, и на этом основании отказать избирателю в проведении голосования вне помещения для голосования. О принятом решении об отказе в проведении такого голосования комиссия немедленно извещает избирателя.</a:t>
            </a:r>
          </a:p>
        </p:txBody>
      </p:sp>
    </p:spTree>
    <p:extLst>
      <p:ext uri="{BB962C8B-B14F-4D97-AF65-F5344CB8AC3E}">
        <p14:creationId xmlns:p14="http://schemas.microsoft.com/office/powerpoint/2010/main" val="256728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288" y="1166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О </a:t>
            </a:r>
            <a:r>
              <a:rPr lang="ru-RU" dirty="0">
                <a:solidFill>
                  <a:srgbClr val="000099"/>
                </a:solidFill>
              </a:rPr>
              <a:t>выезде (выходе) членов УИК для организации голосования вне помещения для голосования председатель УИК </a:t>
            </a:r>
            <a:r>
              <a:rPr lang="ru-RU" b="1" u="sng" dirty="0" smtClean="0">
                <a:solidFill>
                  <a:srgbClr val="000099"/>
                </a:solidFill>
              </a:rPr>
              <a:t>объявляет:</a:t>
            </a:r>
            <a:endParaRPr lang="ru-RU" b="1" u="sng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048"/>
            <a:ext cx="2837655" cy="301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4288" y="835475"/>
            <a:ext cx="8341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                     Уважаемые </a:t>
            </a:r>
            <a:r>
              <a:rPr lang="ru-RU" dirty="0">
                <a:solidFill>
                  <a:srgbClr val="000099"/>
                </a:solidFill>
              </a:rPr>
              <a:t>присутствующие!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В </a:t>
            </a:r>
            <a:r>
              <a:rPr lang="ru-RU" dirty="0">
                <a:solidFill>
                  <a:srgbClr val="000099"/>
                </a:solidFill>
              </a:rPr>
              <a:t>УИК поступило </a:t>
            </a:r>
            <a:r>
              <a:rPr lang="ru-RU" dirty="0" smtClean="0">
                <a:solidFill>
                  <a:srgbClr val="000099"/>
                </a:solidFill>
              </a:rPr>
              <a:t>10 </a:t>
            </a:r>
            <a:r>
              <a:rPr lang="ru-RU" dirty="0">
                <a:solidFill>
                  <a:srgbClr val="000099"/>
                </a:solidFill>
              </a:rPr>
              <a:t>заявлений (устных обращений) избирателей о голосовании вне помещения </a:t>
            </a:r>
            <a:r>
              <a:rPr lang="ru-RU" dirty="0" smtClean="0">
                <a:solidFill>
                  <a:srgbClr val="000099"/>
                </a:solidFill>
              </a:rPr>
              <a:t>для голосования, все заявления </a:t>
            </a:r>
            <a:r>
              <a:rPr lang="ru-RU" dirty="0">
                <a:solidFill>
                  <a:srgbClr val="000099"/>
                </a:solidFill>
              </a:rPr>
              <a:t>(устные обращения) внесены в Реестр.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Обращаю </a:t>
            </a:r>
            <a:r>
              <a:rPr lang="ru-RU" dirty="0">
                <a:solidFill>
                  <a:srgbClr val="000099"/>
                </a:solidFill>
              </a:rPr>
              <a:t>внимание наблюдателей, членов УИК с правом совещательного голоса, что согласно пункту 13 статьи 71 </a:t>
            </a:r>
            <a:r>
              <a:rPr lang="ru-RU" dirty="0" smtClean="0">
                <a:solidFill>
                  <a:srgbClr val="000099"/>
                </a:solidFill>
              </a:rPr>
              <a:t>ФЗ </a:t>
            </a:r>
            <a:r>
              <a:rPr lang="ru-RU" dirty="0">
                <a:solidFill>
                  <a:srgbClr val="000099"/>
                </a:solidFill>
              </a:rPr>
              <a:t>«О выборах Президента Российской Федерации» при проведении голосования вне помещения для голосования вправе присутствовать члены комиссии с правом совещательного голоса, наблюдатели.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При </a:t>
            </a:r>
            <a:r>
              <a:rPr lang="ru-RU" dirty="0">
                <a:solidFill>
                  <a:srgbClr val="000099"/>
                </a:solidFill>
              </a:rPr>
              <a:t>этом УИК должна обеспечить равные </a:t>
            </a:r>
            <a:r>
              <a:rPr lang="ru-RU" dirty="0" smtClean="0">
                <a:solidFill>
                  <a:srgbClr val="000099"/>
                </a:solidFill>
              </a:rPr>
              <a:t>с</a:t>
            </a:r>
            <a:r>
              <a:rPr lang="ru-RU" dirty="0">
                <a:solidFill>
                  <a:srgbClr val="000099"/>
                </a:solidFill>
              </a:rPr>
              <a:t> выезжающими для проведения голосования членами УИК с правом </a:t>
            </a:r>
            <a:r>
              <a:rPr lang="ru-RU" dirty="0" smtClean="0">
                <a:solidFill>
                  <a:srgbClr val="000099"/>
                </a:solidFill>
              </a:rPr>
              <a:t>решающего голоса</a:t>
            </a:r>
            <a:endParaRPr lang="ru-RU" dirty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возможности </a:t>
            </a:r>
            <a:r>
              <a:rPr lang="ru-RU" dirty="0">
                <a:solidFill>
                  <a:srgbClr val="000099"/>
                </a:solidFill>
              </a:rPr>
              <a:t>прибытия </a:t>
            </a:r>
            <a:r>
              <a:rPr lang="ru-RU" dirty="0" smtClean="0">
                <a:solidFill>
                  <a:srgbClr val="000099"/>
                </a:solidFill>
              </a:rPr>
              <a:t> к </a:t>
            </a:r>
            <a:r>
              <a:rPr lang="ru-RU" dirty="0">
                <a:solidFill>
                  <a:srgbClr val="000099"/>
                </a:solidFill>
              </a:rPr>
              <a:t>месту </a:t>
            </a:r>
            <a:r>
              <a:rPr lang="ru-RU" dirty="0" smtClean="0">
                <a:solidFill>
                  <a:srgbClr val="000099"/>
                </a:solidFill>
              </a:rPr>
              <a:t> проведения </a:t>
            </a:r>
            <a:r>
              <a:rPr lang="ru-RU" dirty="0">
                <a:solidFill>
                  <a:srgbClr val="000099"/>
                </a:solidFill>
              </a:rPr>
              <a:t>голосования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не </a:t>
            </a:r>
            <a:r>
              <a:rPr lang="ru-RU" dirty="0">
                <a:solidFill>
                  <a:srgbClr val="000099"/>
                </a:solidFill>
              </a:rPr>
              <a:t>менее чем двум членам УИК с </a:t>
            </a:r>
            <a:r>
              <a:rPr lang="ru-RU" dirty="0" smtClean="0">
                <a:solidFill>
                  <a:srgbClr val="000099"/>
                </a:solidFill>
              </a:rPr>
              <a:t> правом </a:t>
            </a:r>
            <a:r>
              <a:rPr lang="ru-RU" dirty="0">
                <a:solidFill>
                  <a:srgbClr val="000099"/>
                </a:solidFill>
              </a:rPr>
              <a:t>совещательного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голоса</a:t>
            </a:r>
            <a:r>
              <a:rPr lang="ru-RU" dirty="0">
                <a:solidFill>
                  <a:srgbClr val="000099"/>
                </a:solidFill>
              </a:rPr>
              <a:t>, наблюдателям, назначенным разными </a:t>
            </a:r>
            <a:r>
              <a:rPr lang="ru-RU" dirty="0" smtClean="0">
                <a:solidFill>
                  <a:srgbClr val="000099"/>
                </a:solidFill>
              </a:rPr>
              <a:t>субъектами. </a:t>
            </a:r>
            <a:endParaRPr lang="ru-RU" dirty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Для голосования </a:t>
            </a:r>
            <a:r>
              <a:rPr lang="ru-RU" dirty="0">
                <a:solidFill>
                  <a:srgbClr val="000099"/>
                </a:solidFill>
              </a:rPr>
              <a:t>вне помещения </a:t>
            </a:r>
            <a:r>
              <a:rPr lang="ru-RU" dirty="0" smtClean="0">
                <a:solidFill>
                  <a:srgbClr val="000099"/>
                </a:solidFill>
              </a:rPr>
              <a:t>избирательного участка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будет использован переносной </a:t>
            </a:r>
            <a:r>
              <a:rPr lang="ru-RU" b="1" dirty="0">
                <a:solidFill>
                  <a:srgbClr val="000099"/>
                </a:solidFill>
              </a:rPr>
              <a:t>ящик № </a:t>
            </a:r>
            <a:r>
              <a:rPr lang="ru-RU" b="1" dirty="0" smtClean="0">
                <a:solidFill>
                  <a:srgbClr val="000099"/>
                </a:solidFill>
              </a:rPr>
              <a:t>1   </a:t>
            </a:r>
            <a:r>
              <a:rPr lang="ru-RU" dirty="0" smtClean="0">
                <a:solidFill>
                  <a:srgbClr val="000099"/>
                </a:solidFill>
              </a:rPr>
              <a:t>ответственный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за </a:t>
            </a:r>
            <a:r>
              <a:rPr lang="ru-RU" dirty="0">
                <a:solidFill>
                  <a:srgbClr val="000099"/>
                </a:solidFill>
              </a:rPr>
              <a:t>организацию голосования – член УИК с правом решающего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>
                <a:solidFill>
                  <a:srgbClr val="000099"/>
                </a:solidFill>
              </a:rPr>
              <a:t>г</a:t>
            </a:r>
            <a:r>
              <a:rPr lang="ru-RU" dirty="0" smtClean="0">
                <a:solidFill>
                  <a:srgbClr val="000099"/>
                </a:solidFill>
              </a:rPr>
              <a:t>олоса </a:t>
            </a:r>
            <a:r>
              <a:rPr lang="ru-RU" i="1" dirty="0" smtClean="0">
                <a:solidFill>
                  <a:srgbClr val="000099"/>
                </a:solidFill>
              </a:rPr>
              <a:t>(</a:t>
            </a:r>
            <a:r>
              <a:rPr lang="ru-RU" i="1" dirty="0">
                <a:solidFill>
                  <a:srgbClr val="000099"/>
                </a:solidFill>
              </a:rPr>
              <a:t>указать фамилию, имя, отчество)</a:t>
            </a:r>
            <a:endParaRPr lang="ru-RU" dirty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адреса </a:t>
            </a:r>
            <a:r>
              <a:rPr lang="ru-RU" dirty="0">
                <a:solidFill>
                  <a:srgbClr val="000099"/>
                </a:solidFill>
              </a:rPr>
              <a:t>(</a:t>
            </a:r>
            <a:r>
              <a:rPr lang="ru-RU" u="sng" dirty="0">
                <a:solidFill>
                  <a:srgbClr val="000099"/>
                </a:solidFill>
              </a:rPr>
              <a:t>улицы, </a:t>
            </a:r>
            <a:r>
              <a:rPr lang="ru-RU" u="sng" dirty="0" smtClean="0">
                <a:solidFill>
                  <a:srgbClr val="000099"/>
                </a:solidFill>
              </a:rPr>
              <a:t>№ домов, кв.</a:t>
            </a:r>
            <a:r>
              <a:rPr lang="ru-RU" dirty="0" smtClean="0">
                <a:solidFill>
                  <a:srgbClr val="000099"/>
                </a:solidFill>
              </a:rPr>
              <a:t>), </a:t>
            </a:r>
            <a:r>
              <a:rPr lang="ru-RU" dirty="0">
                <a:solidFill>
                  <a:srgbClr val="000099"/>
                </a:solidFill>
              </a:rPr>
              <a:t>по которым будет проводиться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голосование.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Выезд/выход  состоится через 30 </a:t>
            </a:r>
            <a:r>
              <a:rPr lang="ru-RU" b="1" dirty="0" smtClean="0">
                <a:solidFill>
                  <a:srgbClr val="000099"/>
                </a:solidFill>
              </a:rPr>
              <a:t>минут.</a:t>
            </a:r>
          </a:p>
        </p:txBody>
      </p:sp>
    </p:spTree>
    <p:extLst>
      <p:ext uri="{BB962C8B-B14F-4D97-AF65-F5344CB8AC3E}">
        <p14:creationId xmlns:p14="http://schemas.microsoft.com/office/powerpoint/2010/main" val="208998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                 </a:t>
            </a: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                        </a:t>
            </a:r>
            <a:r>
              <a:rPr lang="ru-RU" sz="2000" dirty="0" smtClean="0">
                <a:solidFill>
                  <a:srgbClr val="000099"/>
                </a:solidFill>
              </a:rPr>
              <a:t>Прошу </a:t>
            </a:r>
            <a:r>
              <a:rPr lang="ru-RU" sz="2000" dirty="0">
                <a:solidFill>
                  <a:srgbClr val="000099"/>
                </a:solidFill>
              </a:rPr>
              <a:t>наблюдателей, членов УИК с </a:t>
            </a:r>
            <a:r>
              <a:rPr lang="ru-RU" sz="2000" dirty="0" smtClean="0">
                <a:solidFill>
                  <a:srgbClr val="000099"/>
                </a:solidFill>
              </a:rPr>
              <a:t> правом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    </a:t>
            </a:r>
            <a:r>
              <a:rPr lang="ru-RU" sz="2000" dirty="0" smtClean="0">
                <a:solidFill>
                  <a:srgbClr val="000099"/>
                </a:solidFill>
              </a:rPr>
              <a:t>                     совещательного    голоса</a:t>
            </a:r>
            <a:r>
              <a:rPr lang="ru-RU" sz="2000" dirty="0">
                <a:solidFill>
                  <a:srgbClr val="000099"/>
                </a:solidFill>
              </a:rPr>
              <a:t>, </a:t>
            </a:r>
            <a:r>
              <a:rPr lang="ru-RU" sz="2000" dirty="0" smtClean="0">
                <a:solidFill>
                  <a:srgbClr val="000099"/>
                </a:solidFill>
              </a:rPr>
              <a:t>    желающих    выйти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                           </a:t>
            </a:r>
            <a:r>
              <a:rPr lang="ru-RU" sz="2000" dirty="0" smtClean="0">
                <a:solidFill>
                  <a:srgbClr val="000099"/>
                </a:solidFill>
              </a:rPr>
              <a:t>    (</a:t>
            </a:r>
            <a:r>
              <a:rPr lang="ru-RU" sz="2000" dirty="0">
                <a:solidFill>
                  <a:srgbClr val="000099"/>
                </a:solidFill>
              </a:rPr>
              <a:t>выехать) </a:t>
            </a:r>
            <a:r>
              <a:rPr lang="ru-RU" sz="2000" dirty="0" smtClean="0">
                <a:solidFill>
                  <a:srgbClr val="000099"/>
                </a:solidFill>
              </a:rPr>
              <a:t>для  наблюдения </a:t>
            </a:r>
            <a:r>
              <a:rPr lang="ru-RU" sz="2000" dirty="0">
                <a:solidFill>
                  <a:srgbClr val="000099"/>
                </a:solidFill>
              </a:rPr>
              <a:t>за голосованием вне помещения для голосования по названным адресам, подойти к ответственному члену УИК.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         Информирую</a:t>
            </a:r>
            <a:r>
              <a:rPr lang="ru-RU" sz="2000" dirty="0">
                <a:solidFill>
                  <a:srgbClr val="000099"/>
                </a:solidFill>
              </a:rPr>
              <a:t>, что если при проведении голосования вне помещения для голосования присутствует не менее двух наблюдателей, членов УИК с правом совещательного голоса, назначенных разными </a:t>
            </a:r>
            <a:r>
              <a:rPr lang="ru-RU" sz="2000" dirty="0" smtClean="0">
                <a:solidFill>
                  <a:srgbClr val="000099"/>
                </a:solidFill>
              </a:rPr>
              <a:t>субъектами, </a:t>
            </a:r>
            <a:r>
              <a:rPr lang="ru-RU" sz="2000" dirty="0">
                <a:solidFill>
                  <a:srgbClr val="000099"/>
                </a:solidFill>
              </a:rPr>
              <a:t>голосование вне помещения для голосования </a:t>
            </a:r>
            <a:r>
              <a:rPr lang="ru-RU" sz="2000" b="1" u="sng" dirty="0">
                <a:solidFill>
                  <a:srgbClr val="000099"/>
                </a:solidFill>
              </a:rPr>
              <a:t>сможет провести один член УИК с правом решающего голоса</a:t>
            </a:r>
            <a:r>
              <a:rPr lang="ru-RU" sz="2000" u="sng" dirty="0" smtClean="0">
                <a:solidFill>
                  <a:srgbClr val="000099"/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dirty="0">
                <a:solidFill>
                  <a:srgbClr val="000099"/>
                </a:solidFill>
              </a:rPr>
              <a:t>Если желающих выйти (выехать) не будет, с ящиком № 1 дополнительно поедет член УИК с правом решающего голоса </a:t>
            </a:r>
            <a:r>
              <a:rPr lang="ru-RU" sz="2000" dirty="0" smtClean="0">
                <a:solidFill>
                  <a:srgbClr val="000099"/>
                </a:solidFill>
              </a:rPr>
              <a:t>(ФИО).</a:t>
            </a:r>
            <a:endParaRPr lang="ru-RU" sz="2000" u="sng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32656"/>
            <a:ext cx="14700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20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           Уважаемые </a:t>
            </a:r>
            <a:r>
              <a:rPr lang="ru-RU" dirty="0">
                <a:solidFill>
                  <a:srgbClr val="000099"/>
                </a:solidFill>
              </a:rPr>
              <a:t>присутствующие!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Информирую </a:t>
            </a:r>
            <a:r>
              <a:rPr lang="ru-RU" dirty="0">
                <a:solidFill>
                  <a:srgbClr val="000099"/>
                </a:solidFill>
              </a:rPr>
              <a:t>вас, что в соответствии с пунктом 8 статьи 71 </a:t>
            </a:r>
            <a:r>
              <a:rPr lang="ru-RU" dirty="0" smtClean="0">
                <a:solidFill>
                  <a:srgbClr val="000099"/>
                </a:solidFill>
              </a:rPr>
              <a:t>ФЗ </a:t>
            </a:r>
            <a:r>
              <a:rPr lang="ru-RU" dirty="0">
                <a:solidFill>
                  <a:srgbClr val="000099"/>
                </a:solidFill>
              </a:rPr>
              <a:t>«О выборах Президента Российской Федерации» в список избирателей необходимо внести отметки о том, что к </a:t>
            </a:r>
            <a:r>
              <a:rPr lang="ru-RU" dirty="0" smtClean="0">
                <a:solidFill>
                  <a:srgbClr val="000099"/>
                </a:solidFill>
              </a:rPr>
              <a:t>избирателям </a:t>
            </a:r>
            <a:r>
              <a:rPr lang="ru-RU" dirty="0">
                <a:solidFill>
                  <a:srgbClr val="000099"/>
                </a:solidFill>
              </a:rPr>
              <a:t>выехали (вышли) члены  УИК.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Прошу </a:t>
            </a:r>
            <a:r>
              <a:rPr lang="ru-RU" dirty="0">
                <a:solidFill>
                  <a:srgbClr val="000099"/>
                </a:solidFill>
              </a:rPr>
              <a:t>секретаря УИК подготовить выписки из реестра заявлений (обращений) о голосовании вне помещения для голосования и на их основании внести </a:t>
            </a:r>
            <a:r>
              <a:rPr lang="ru-RU" dirty="0" smtClean="0">
                <a:solidFill>
                  <a:srgbClr val="000099"/>
                </a:solidFill>
              </a:rPr>
              <a:t>отметки </a:t>
            </a:r>
            <a:r>
              <a:rPr lang="ru-RU" dirty="0">
                <a:solidFill>
                  <a:srgbClr val="000099"/>
                </a:solidFill>
              </a:rPr>
              <a:t>в список избирателей и выдать необходимое количество избирательных бюллетеней.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Ознакомить </a:t>
            </a:r>
            <a:r>
              <a:rPr lang="ru-RU" dirty="0">
                <a:solidFill>
                  <a:srgbClr val="000099"/>
                </a:solidFill>
              </a:rPr>
              <a:t>присутствующих наблюдателей с указанными выписками из реестра (реестром).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Членов </a:t>
            </a:r>
            <a:r>
              <a:rPr lang="ru-RU" dirty="0">
                <a:solidFill>
                  <a:srgbClr val="000099"/>
                </a:solidFill>
              </a:rPr>
              <a:t>УИК прошу расписаться за получение избирательных бюллетеней в ведомости</a:t>
            </a:r>
            <a:r>
              <a:rPr lang="ru-RU" dirty="0" smtClean="0">
                <a:solidFill>
                  <a:srgbClr val="000099"/>
                </a:solidFill>
              </a:rPr>
              <a:t>.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smtClean="0">
                <a:solidFill>
                  <a:srgbClr val="000099"/>
                </a:solidFill>
              </a:rPr>
              <a:t>Информирую </a:t>
            </a:r>
            <a:r>
              <a:rPr lang="ru-RU" dirty="0">
                <a:solidFill>
                  <a:srgbClr val="000099"/>
                </a:solidFill>
              </a:rPr>
              <a:t>присутствующих, что в </a:t>
            </a:r>
            <a:r>
              <a:rPr lang="ru-RU" dirty="0" smtClean="0">
                <a:solidFill>
                  <a:srgbClr val="000099"/>
                </a:solidFill>
              </a:rPr>
              <a:t>соответствии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с </a:t>
            </a:r>
            <a:r>
              <a:rPr lang="ru-RU" dirty="0" smtClean="0">
                <a:solidFill>
                  <a:srgbClr val="000099"/>
                </a:solidFill>
              </a:rPr>
              <a:t> пунктом  8  статьи  </a:t>
            </a:r>
            <a:r>
              <a:rPr lang="ru-RU" dirty="0">
                <a:solidFill>
                  <a:srgbClr val="000099"/>
                </a:solidFill>
              </a:rPr>
              <a:t>71 </a:t>
            </a:r>
            <a:r>
              <a:rPr lang="ru-RU" dirty="0" smtClean="0">
                <a:solidFill>
                  <a:srgbClr val="000099"/>
                </a:solidFill>
              </a:rPr>
              <a:t>ФЗ </a:t>
            </a:r>
            <a:r>
              <a:rPr lang="ru-RU" dirty="0">
                <a:solidFill>
                  <a:srgbClr val="000099"/>
                </a:solidFill>
              </a:rPr>
              <a:t>«О </a:t>
            </a:r>
            <a:r>
              <a:rPr lang="ru-RU" dirty="0" smtClean="0">
                <a:solidFill>
                  <a:srgbClr val="000099"/>
                </a:solidFill>
              </a:rPr>
              <a:t>выборах  </a:t>
            </a:r>
            <a:r>
              <a:rPr lang="ru-RU" dirty="0">
                <a:solidFill>
                  <a:srgbClr val="000099"/>
                </a:solidFill>
              </a:rPr>
              <a:t>Президента </a:t>
            </a:r>
            <a:endParaRPr lang="ru-RU" dirty="0" smtClean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Российской  Федерации</a:t>
            </a:r>
            <a:r>
              <a:rPr lang="ru-RU" dirty="0">
                <a:solidFill>
                  <a:srgbClr val="000099"/>
                </a:solidFill>
              </a:rPr>
              <a:t>»  </a:t>
            </a:r>
            <a:r>
              <a:rPr lang="ru-RU" dirty="0" smtClean="0">
                <a:solidFill>
                  <a:srgbClr val="000099"/>
                </a:solidFill>
              </a:rPr>
              <a:t>общее   число  полученных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избирательных   бюллетеней   не  может  превышать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более  чем   на  5   процентов   число  полученных  к 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моменту    выезда    </a:t>
            </a:r>
            <a:r>
              <a:rPr lang="ru-RU" dirty="0">
                <a:solidFill>
                  <a:srgbClr val="000099"/>
                </a:solidFill>
              </a:rPr>
              <a:t>заявлений </a:t>
            </a:r>
            <a:r>
              <a:rPr lang="ru-RU" dirty="0" smtClean="0">
                <a:solidFill>
                  <a:srgbClr val="000099"/>
                </a:solidFill>
              </a:rPr>
              <a:t>  (устных  </a:t>
            </a:r>
            <a:r>
              <a:rPr lang="ru-RU" dirty="0">
                <a:solidFill>
                  <a:srgbClr val="000099"/>
                </a:solidFill>
              </a:rPr>
              <a:t>обращений</a:t>
            </a:r>
            <a:r>
              <a:rPr lang="ru-RU" dirty="0" smtClean="0">
                <a:solidFill>
                  <a:srgbClr val="000099"/>
                </a:solidFill>
              </a:rPr>
              <a:t>)</a:t>
            </a: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но </a:t>
            </a:r>
            <a:r>
              <a:rPr lang="ru-RU" dirty="0">
                <a:solidFill>
                  <a:srgbClr val="000099"/>
                </a:solidFill>
              </a:rPr>
              <a:t>не менее 2 избирательных бюллетеней).</a:t>
            </a:r>
          </a:p>
          <a:p>
            <a:pPr algn="just"/>
            <a:endParaRPr lang="ru-RU" dirty="0">
              <a:solidFill>
                <a:srgbClr val="000099"/>
              </a:solidFill>
            </a:endParaRPr>
          </a:p>
          <a:p>
            <a:pPr algn="just"/>
            <a:r>
              <a:rPr lang="ru-RU" dirty="0" smtClean="0">
                <a:solidFill>
                  <a:srgbClr val="000099"/>
                </a:solidFill>
              </a:rPr>
              <a:t>                                                                                           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16024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63015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913</TotalTime>
  <Words>753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68</cp:revision>
  <dcterms:created xsi:type="dcterms:W3CDTF">2018-02-20T05:01:46Z</dcterms:created>
  <dcterms:modified xsi:type="dcterms:W3CDTF">2018-02-21T11:16:39Z</dcterms:modified>
</cp:coreProperties>
</file>