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12" autoAdjust="0"/>
  </p:normalViewPr>
  <p:slideViewPr>
    <p:cSldViewPr>
      <p:cViewPr varScale="1">
        <p:scale>
          <a:sx n="87" d="100"/>
          <a:sy n="87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A1E0-2BF3-4CA3-B30B-687137A205A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7BA7-E664-4408-A5B3-278818C6B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7BA7-E664-4408-A5B3-278818C6B8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7BA7-E664-4408-A5B3-278818C6B87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7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325"/>
            <a:ext cx="32305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636912"/>
            <a:ext cx="69558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0099"/>
                </a:solidFill>
              </a:rPr>
              <a:t>Открытие избирательного участка в день голосования, голосование избирателей в помещении избирательного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34410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4381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58956"/>
            <a:ext cx="33123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В </a:t>
            </a:r>
            <a:r>
              <a:rPr lang="ru-RU" sz="2000" b="1" dirty="0">
                <a:solidFill>
                  <a:srgbClr val="000099"/>
                </a:solidFill>
              </a:rPr>
              <a:t>соответствии со ст. 142.1 УК РФ, включение неучтенных бюллетеней в число бюллетеней, использованных</a:t>
            </a:r>
          </a:p>
          <a:p>
            <a:pPr algn="just"/>
            <a:r>
              <a:rPr lang="ru-RU" sz="2000" b="1" dirty="0">
                <a:solidFill>
                  <a:srgbClr val="000099"/>
                </a:solidFill>
              </a:rPr>
              <a:t>при голосовании, наказывается штрафом в размере от двухсот тысяч до пятисот тысяч рублей или в размере</a:t>
            </a:r>
          </a:p>
          <a:p>
            <a:pPr algn="just"/>
            <a:r>
              <a:rPr lang="ru-RU" sz="2000" b="1" dirty="0">
                <a:solidFill>
                  <a:srgbClr val="000099"/>
                </a:solidFill>
              </a:rPr>
              <a:t>заработной платы или иного дохода осужденного за период от одного года до трех лет, либо </a:t>
            </a:r>
            <a:r>
              <a:rPr lang="ru-RU" sz="2000" b="1" dirty="0" smtClean="0">
                <a:solidFill>
                  <a:srgbClr val="000099"/>
                </a:solidFill>
              </a:rPr>
              <a:t>принудительны</a:t>
            </a:r>
            <a:r>
              <a:rPr lang="ru-RU" sz="2000" b="1" dirty="0">
                <a:solidFill>
                  <a:srgbClr val="000099"/>
                </a:solidFill>
              </a:rPr>
              <a:t>ми работами на срок до четырех лет, либо лишением свободы на тот же срок.</a:t>
            </a:r>
          </a:p>
        </p:txBody>
      </p:sp>
    </p:spTree>
    <p:extLst>
      <p:ext uri="{BB962C8B-B14F-4D97-AF65-F5344CB8AC3E}">
        <p14:creationId xmlns:p14="http://schemas.microsoft.com/office/powerpoint/2010/main" val="275665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8" y="467756"/>
            <a:ext cx="5656329" cy="612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844824"/>
            <a:ext cx="151216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УИК № 2613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г. Ирбит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8605" y="1052736"/>
            <a:ext cx="3128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    Согласно </a:t>
            </a:r>
            <a:r>
              <a:rPr lang="ru-RU" sz="2000" b="1" dirty="0">
                <a:solidFill>
                  <a:srgbClr val="000099"/>
                </a:solidFill>
              </a:rPr>
              <a:t>п. 5 ст. 64 Федерального закона № 67-ФЗ, бюллетени выдаются избирателям, включенным в список</a:t>
            </a:r>
          </a:p>
          <a:p>
            <a:pPr algn="just"/>
            <a:r>
              <a:rPr lang="ru-RU" sz="2000" b="1" dirty="0">
                <a:solidFill>
                  <a:srgbClr val="000099"/>
                </a:solidFill>
              </a:rPr>
              <a:t>избирателей, по предъявлении паспорта или документа, заменяющего паспорт гражданина. </a:t>
            </a:r>
            <a:r>
              <a:rPr lang="ru-RU" sz="2000" b="1" u="sng" dirty="0">
                <a:solidFill>
                  <a:srgbClr val="000099"/>
                </a:solidFill>
              </a:rPr>
              <a:t>Голосование по</a:t>
            </a:r>
          </a:p>
          <a:p>
            <a:pPr algn="just"/>
            <a:r>
              <a:rPr lang="ru-RU" sz="2000" b="1" u="sng" dirty="0">
                <a:solidFill>
                  <a:srgbClr val="000099"/>
                </a:solidFill>
              </a:rPr>
              <a:t>заграничному паспорту внутри страны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80566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91573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9064"/>
            <a:ext cx="34563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  Согласно </a:t>
            </a:r>
            <a:r>
              <a:rPr lang="ru-RU" sz="2000" b="1" dirty="0">
                <a:solidFill>
                  <a:srgbClr val="000099"/>
                </a:solidFill>
              </a:rPr>
              <a:t>п. 5 ст. 66 Федерального закона № 67-ФЗ, </a:t>
            </a:r>
            <a:r>
              <a:rPr lang="ru-RU" sz="2000" b="1" u="sng" dirty="0">
                <a:solidFill>
                  <a:srgbClr val="000099"/>
                </a:solidFill>
              </a:rPr>
              <a:t>заявление на голосование вне помещения </a:t>
            </a:r>
            <a:r>
              <a:rPr lang="ru-RU" sz="2000" b="1" dirty="0">
                <a:solidFill>
                  <a:srgbClr val="000099"/>
                </a:solidFill>
              </a:rPr>
              <a:t>для </a:t>
            </a:r>
            <a:r>
              <a:rPr lang="ru-RU" sz="2000" b="1" dirty="0" smtClean="0">
                <a:solidFill>
                  <a:srgbClr val="000099"/>
                </a:solidFill>
              </a:rPr>
              <a:t>голосования </a:t>
            </a:r>
            <a:r>
              <a:rPr lang="ru-RU" sz="2000" b="1" u="sng" dirty="0">
                <a:solidFill>
                  <a:srgbClr val="000099"/>
                </a:solidFill>
              </a:rPr>
              <a:t>может быть подано</a:t>
            </a:r>
            <a:r>
              <a:rPr lang="ru-RU" sz="2000" b="1" dirty="0">
                <a:solidFill>
                  <a:srgbClr val="000099"/>
                </a:solidFill>
              </a:rPr>
              <a:t> в любое время в течение 10 дней до дня голосования, но </a:t>
            </a:r>
            <a:r>
              <a:rPr lang="ru-RU" sz="2000" b="1" u="sng" dirty="0">
                <a:solidFill>
                  <a:srgbClr val="000099"/>
                </a:solidFill>
              </a:rPr>
              <a:t>не позднее чем за </a:t>
            </a:r>
            <a:r>
              <a:rPr lang="ru-RU" sz="2000" b="1" u="sng" dirty="0" smtClean="0">
                <a:solidFill>
                  <a:srgbClr val="000099"/>
                </a:solidFill>
              </a:rPr>
              <a:t>шесть часов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до окончания времени голосования. Заявление, поступившее позднее указанного срока, не </a:t>
            </a:r>
            <a:r>
              <a:rPr lang="ru-RU" sz="2000" b="1" dirty="0" smtClean="0">
                <a:solidFill>
                  <a:srgbClr val="000099"/>
                </a:solidFill>
              </a:rPr>
              <a:t>подлежит удовлетворению</a:t>
            </a:r>
            <a:r>
              <a:rPr lang="ru-RU" sz="2000" b="1" dirty="0">
                <a:solidFill>
                  <a:srgbClr val="000099"/>
                </a:solidFill>
              </a:rPr>
              <a:t>, о чем избиратель либо лицо, оказавшее содействие в передаче заявления, </a:t>
            </a:r>
            <a:r>
              <a:rPr lang="ru-RU" sz="2000" b="1" dirty="0" smtClean="0">
                <a:solidFill>
                  <a:srgbClr val="000099"/>
                </a:solidFill>
              </a:rPr>
              <a:t>уведомляется устно </a:t>
            </a:r>
            <a:r>
              <a:rPr lang="ru-RU" sz="2000" b="1" dirty="0">
                <a:solidFill>
                  <a:srgbClr val="000099"/>
                </a:solidFill>
              </a:rPr>
              <a:t>непосредственно в момент принятия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5343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965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196752"/>
            <a:ext cx="3744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 Согласно </a:t>
            </a:r>
            <a:r>
              <a:rPr lang="ru-RU" sz="2000" b="1" dirty="0">
                <a:solidFill>
                  <a:srgbClr val="000099"/>
                </a:solidFill>
              </a:rPr>
              <a:t>п. 5 ст. 64 Федерального закона № 67-ФЗ, </a:t>
            </a:r>
            <a:r>
              <a:rPr lang="ru-RU" sz="2400" b="1" u="sng" dirty="0">
                <a:solidFill>
                  <a:srgbClr val="000099"/>
                </a:solidFill>
              </a:rPr>
              <a:t>бюллетени выдаются </a:t>
            </a:r>
            <a:r>
              <a:rPr lang="ru-RU" sz="2000" b="1" dirty="0">
                <a:solidFill>
                  <a:srgbClr val="000099"/>
                </a:solidFill>
              </a:rPr>
              <a:t>избирателям, включенным в </a:t>
            </a:r>
            <a:r>
              <a:rPr lang="ru-RU" sz="2000" b="1" dirty="0" smtClean="0">
                <a:solidFill>
                  <a:srgbClr val="000099"/>
                </a:solidFill>
              </a:rPr>
              <a:t>список избирателей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400" b="1" u="sng" dirty="0">
                <a:solidFill>
                  <a:srgbClr val="000099"/>
                </a:solidFill>
              </a:rPr>
              <a:t>по предъявлении паспорта</a:t>
            </a:r>
            <a:r>
              <a:rPr lang="ru-RU" sz="2000" b="1" dirty="0">
                <a:solidFill>
                  <a:srgbClr val="000099"/>
                </a:solidFill>
              </a:rPr>
              <a:t> или документа, заменяющего паспорт гражданина. Согласно п. 16 ст. 2</a:t>
            </a:r>
          </a:p>
          <a:p>
            <a:pPr algn="just"/>
            <a:r>
              <a:rPr lang="ru-RU" sz="2000" b="1" dirty="0">
                <a:solidFill>
                  <a:srgbClr val="000099"/>
                </a:solidFill>
              </a:rPr>
              <a:t>Федерального закона № 67-ФЗ, водительское удостоверение не является документом, заменяющим паспорт.</a:t>
            </a:r>
          </a:p>
        </p:txBody>
      </p:sp>
    </p:spTree>
    <p:extLst>
      <p:ext uri="{BB962C8B-B14F-4D97-AF65-F5344CB8AC3E}">
        <p14:creationId xmlns:p14="http://schemas.microsoft.com/office/powerpoint/2010/main" val="241446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397289" cy="608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7287" y="284088"/>
            <a:ext cx="45661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 Согласно </a:t>
            </a:r>
            <a:r>
              <a:rPr lang="ru-RU" b="1" dirty="0">
                <a:solidFill>
                  <a:srgbClr val="000099"/>
                </a:solidFill>
              </a:rPr>
              <a:t>п. 3.9 Порядка (Постановление ЦИК России № 86/739-7), избиратель, исключенный из списка </a:t>
            </a:r>
            <a:r>
              <a:rPr lang="ru-RU" b="1" dirty="0" smtClean="0">
                <a:solidFill>
                  <a:srgbClr val="000099"/>
                </a:solidFill>
              </a:rPr>
              <a:t>избирателей в </a:t>
            </a:r>
            <a:r>
              <a:rPr lang="ru-RU" b="1" dirty="0">
                <a:solidFill>
                  <a:srgbClr val="000099"/>
                </a:solidFill>
              </a:rPr>
              <a:t>связи с подачей заявления о включении в список избирателей </a:t>
            </a:r>
            <a:r>
              <a:rPr lang="ru-RU" b="1" dirty="0" smtClean="0">
                <a:solidFill>
                  <a:srgbClr val="000099"/>
                </a:solidFill>
              </a:rPr>
              <a:t>по месту нахождения, </a:t>
            </a:r>
            <a:r>
              <a:rPr lang="ru-RU" b="1" dirty="0">
                <a:solidFill>
                  <a:srgbClr val="000099"/>
                </a:solidFill>
              </a:rPr>
              <a:t>явившийся в день голосования в УИК по месту </a:t>
            </a:r>
            <a:r>
              <a:rPr lang="ru-RU" b="1" dirty="0" smtClean="0">
                <a:solidFill>
                  <a:srgbClr val="000099"/>
                </a:solidFill>
              </a:rPr>
              <a:t>жительства</a:t>
            </a:r>
            <a:r>
              <a:rPr lang="ru-RU" b="1" dirty="0">
                <a:solidFill>
                  <a:srgbClr val="000099"/>
                </a:solidFill>
              </a:rPr>
              <a:t>, может быть включен в список избирателей </a:t>
            </a:r>
            <a:r>
              <a:rPr lang="ru-RU" b="1" dirty="0" smtClean="0">
                <a:solidFill>
                  <a:srgbClr val="000099"/>
                </a:solidFill>
              </a:rPr>
              <a:t>при </a:t>
            </a:r>
            <a:r>
              <a:rPr lang="ru-RU" b="1" dirty="0">
                <a:solidFill>
                  <a:srgbClr val="000099"/>
                </a:solidFill>
              </a:rPr>
              <a:t>предъявлении </a:t>
            </a:r>
            <a:r>
              <a:rPr lang="ru-RU" b="1" dirty="0" smtClean="0">
                <a:solidFill>
                  <a:srgbClr val="000099"/>
                </a:solidFill>
              </a:rPr>
              <a:t>паспорта. 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  УИК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  <a:r>
              <a:rPr lang="ru-RU" b="1" dirty="0" smtClean="0">
                <a:solidFill>
                  <a:srgbClr val="000099"/>
                </a:solidFill>
              </a:rPr>
              <a:t>через ТИК</a:t>
            </a:r>
            <a:r>
              <a:rPr lang="ru-RU" b="1" dirty="0">
                <a:solidFill>
                  <a:srgbClr val="000099"/>
                </a:solidFill>
              </a:rPr>
              <a:t>, в течение двух часов с </a:t>
            </a:r>
            <a:r>
              <a:rPr lang="ru-RU" b="1" dirty="0" smtClean="0">
                <a:solidFill>
                  <a:srgbClr val="000099"/>
                </a:solidFill>
              </a:rPr>
              <a:t>момента обращения</a:t>
            </a:r>
            <a:r>
              <a:rPr lang="ru-RU" b="1" dirty="0">
                <a:solidFill>
                  <a:srgbClr val="000099"/>
                </a:solidFill>
              </a:rPr>
              <a:t>, но не позднее момента окончания голосования </a:t>
            </a:r>
            <a:r>
              <a:rPr lang="ru-RU" b="1" dirty="0" smtClean="0">
                <a:solidFill>
                  <a:srgbClr val="000099"/>
                </a:solidFill>
              </a:rPr>
              <a:t>устанавливает, </a:t>
            </a:r>
            <a:r>
              <a:rPr lang="ru-RU" b="1" dirty="0">
                <a:solidFill>
                  <a:srgbClr val="000099"/>
                </a:solidFill>
              </a:rPr>
              <a:t>что избиратель не </a:t>
            </a:r>
            <a:r>
              <a:rPr lang="ru-RU" b="1" dirty="0" smtClean="0">
                <a:solidFill>
                  <a:srgbClr val="000099"/>
                </a:solidFill>
              </a:rPr>
              <a:t>проголосовал </a:t>
            </a:r>
            <a:r>
              <a:rPr lang="ru-RU" b="1" dirty="0">
                <a:solidFill>
                  <a:srgbClr val="000099"/>
                </a:solidFill>
              </a:rPr>
              <a:t>на избирательном участке по месту нахождения.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    В </a:t>
            </a:r>
            <a:r>
              <a:rPr lang="ru-RU" b="1" dirty="0">
                <a:solidFill>
                  <a:srgbClr val="000099"/>
                </a:solidFill>
              </a:rPr>
              <a:t>случае </a:t>
            </a:r>
            <a:r>
              <a:rPr lang="ru-RU" b="1" dirty="0" smtClean="0">
                <a:solidFill>
                  <a:srgbClr val="000099"/>
                </a:solidFill>
              </a:rPr>
              <a:t>подтверждения решением </a:t>
            </a:r>
            <a:r>
              <a:rPr lang="ru-RU" b="1" dirty="0">
                <a:solidFill>
                  <a:srgbClr val="000099"/>
                </a:solidFill>
              </a:rPr>
              <a:t>УИК избиратель включается в список </a:t>
            </a:r>
            <a:r>
              <a:rPr lang="ru-RU" b="1" dirty="0" smtClean="0">
                <a:solidFill>
                  <a:srgbClr val="000099"/>
                </a:solidFill>
              </a:rPr>
              <a:t>избирателей. </a:t>
            </a:r>
            <a:r>
              <a:rPr lang="ru-RU" b="1" dirty="0">
                <a:solidFill>
                  <a:srgbClr val="000099"/>
                </a:solidFill>
              </a:rPr>
              <a:t>В противном случае УИК принимает решение </a:t>
            </a:r>
            <a:r>
              <a:rPr lang="ru-RU" b="1" dirty="0" smtClean="0">
                <a:solidFill>
                  <a:srgbClr val="000099"/>
                </a:solidFill>
              </a:rPr>
              <a:t>об отказе </a:t>
            </a:r>
            <a:r>
              <a:rPr lang="ru-RU" b="1" dirty="0">
                <a:solidFill>
                  <a:srgbClr val="000099"/>
                </a:solidFill>
              </a:rPr>
              <a:t>избирателю во включении в список избирателей с указанием причин отказа и передает ему </a:t>
            </a:r>
            <a:r>
              <a:rPr lang="ru-RU" b="1" dirty="0" smtClean="0">
                <a:solidFill>
                  <a:srgbClr val="000099"/>
                </a:solidFill>
              </a:rPr>
              <a:t>заверенную </a:t>
            </a:r>
            <a:r>
              <a:rPr lang="ru-RU" b="1" dirty="0">
                <a:solidFill>
                  <a:srgbClr val="000099"/>
                </a:solidFill>
              </a:rPr>
              <a:t>копию этого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31287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фантазийны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372172" cy="34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8350"/>
            <a:ext cx="14859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49685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99"/>
                </a:solidFill>
              </a:rPr>
              <a:t>     Согласно </a:t>
            </a:r>
            <a:r>
              <a:rPr lang="ru-RU" sz="2800" b="1" dirty="0">
                <a:solidFill>
                  <a:srgbClr val="000099"/>
                </a:solidFill>
              </a:rPr>
              <a:t>п. 16 ст. 17 Федерального закона № 67-ФЗ, </a:t>
            </a:r>
            <a:r>
              <a:rPr lang="ru-RU" sz="2800" b="1" u="sng" dirty="0">
                <a:solidFill>
                  <a:srgbClr val="000099"/>
                </a:solidFill>
              </a:rPr>
              <a:t>личное письменное заявление избирателя</a:t>
            </a:r>
            <a:r>
              <a:rPr lang="ru-RU" sz="2800" b="1" dirty="0">
                <a:solidFill>
                  <a:srgbClr val="000099"/>
                </a:solidFill>
              </a:rPr>
              <a:t> о </a:t>
            </a:r>
            <a:r>
              <a:rPr lang="ru-RU" sz="2800" b="1" dirty="0" smtClean="0">
                <a:solidFill>
                  <a:srgbClr val="000099"/>
                </a:solidFill>
              </a:rPr>
              <a:t>включении его </a:t>
            </a:r>
            <a:r>
              <a:rPr lang="ru-RU" sz="2800" b="1" dirty="0">
                <a:solidFill>
                  <a:srgbClr val="000099"/>
                </a:solidFill>
              </a:rPr>
              <a:t>в список избирателей, об ошибке или неточности в сведениях о нем, внесенных в список, </a:t>
            </a:r>
            <a:r>
              <a:rPr lang="ru-RU" sz="2800" b="1" u="sng" dirty="0" smtClean="0">
                <a:solidFill>
                  <a:srgbClr val="000099"/>
                </a:solidFill>
              </a:rPr>
              <a:t>рассматривается </a:t>
            </a:r>
            <a:r>
              <a:rPr lang="ru-RU" sz="2800" b="1" u="sng" dirty="0">
                <a:solidFill>
                  <a:srgbClr val="000099"/>
                </a:solidFill>
              </a:rPr>
              <a:t>УИК</a:t>
            </a:r>
            <a:r>
              <a:rPr lang="ru-RU" sz="2800" b="1" dirty="0">
                <a:solidFill>
                  <a:srgbClr val="000099"/>
                </a:solidFill>
              </a:rPr>
              <a:t> в день голосования </a:t>
            </a:r>
            <a:r>
              <a:rPr lang="ru-RU" sz="2800" b="1" u="sng" dirty="0">
                <a:solidFill>
                  <a:srgbClr val="000099"/>
                </a:solidFill>
              </a:rPr>
              <a:t>в течение двух часов с момента обращения</a:t>
            </a:r>
            <a:r>
              <a:rPr lang="ru-RU" sz="2800" b="1" dirty="0">
                <a:solidFill>
                  <a:srgbClr val="000099"/>
                </a:solidFill>
              </a:rPr>
              <a:t>, но не позднее момента </a:t>
            </a:r>
            <a:r>
              <a:rPr lang="ru-RU" sz="2800" b="1" dirty="0" smtClean="0">
                <a:solidFill>
                  <a:srgbClr val="000099"/>
                </a:solidFill>
              </a:rPr>
              <a:t>окончания голосования.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" y="404664"/>
            <a:ext cx="4536504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0013" y="510349"/>
            <a:ext cx="4392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     Согласно </a:t>
            </a:r>
            <a:r>
              <a:rPr lang="ru-RU" b="1" dirty="0">
                <a:solidFill>
                  <a:srgbClr val="000099"/>
                </a:solidFill>
              </a:rPr>
              <a:t>п. 10 ст. 64 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№ 67-ФЗ, </a:t>
            </a:r>
            <a:r>
              <a:rPr lang="ru-RU" b="1" u="sng" dirty="0">
                <a:solidFill>
                  <a:srgbClr val="000099"/>
                </a:solidFill>
              </a:rPr>
              <a:t>избиратель, не имеющий возможности </a:t>
            </a:r>
            <a:r>
              <a:rPr lang="ru-RU" b="1" u="sng" dirty="0" smtClean="0">
                <a:solidFill>
                  <a:srgbClr val="000099"/>
                </a:solidFill>
              </a:rPr>
              <a:t>самостоятельно расписаться </a:t>
            </a:r>
            <a:r>
              <a:rPr lang="ru-RU" b="1" dirty="0">
                <a:solidFill>
                  <a:srgbClr val="000099"/>
                </a:solidFill>
              </a:rPr>
              <a:t>в получении бюллетеня или заполнить бюллетень, </a:t>
            </a:r>
            <a:r>
              <a:rPr lang="ru-RU" b="1" dirty="0" smtClean="0">
                <a:solidFill>
                  <a:srgbClr val="000099"/>
                </a:solidFill>
              </a:rPr>
              <a:t>вправе </a:t>
            </a:r>
            <a:r>
              <a:rPr lang="ru-RU" b="1" dirty="0">
                <a:solidFill>
                  <a:srgbClr val="000099"/>
                </a:solidFill>
              </a:rPr>
              <a:t>воспользоваться для этого помощью другого избирателя, не являющегося членом комиссии,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</a:rPr>
              <a:t>зарегистрированным кандидатом, уполномоченным представителем избирательного объединения, </a:t>
            </a:r>
            <a:r>
              <a:rPr lang="ru-RU" b="1" dirty="0" smtClean="0">
                <a:solidFill>
                  <a:srgbClr val="000099"/>
                </a:solidFill>
              </a:rPr>
              <a:t>наблюдателем</a:t>
            </a:r>
            <a:r>
              <a:rPr lang="ru-RU" b="1" dirty="0">
                <a:solidFill>
                  <a:srgbClr val="000099"/>
                </a:solidFill>
              </a:rPr>
              <a:t>.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В </a:t>
            </a:r>
            <a:r>
              <a:rPr lang="ru-RU" b="1" dirty="0">
                <a:solidFill>
                  <a:srgbClr val="000099"/>
                </a:solidFill>
              </a:rPr>
              <a:t>таком случае избиратель, участник референдума </a:t>
            </a:r>
            <a:r>
              <a:rPr lang="ru-RU" b="1" u="sng" dirty="0">
                <a:solidFill>
                  <a:srgbClr val="000099"/>
                </a:solidFill>
              </a:rPr>
              <a:t>устно извещает комиссию </a:t>
            </a:r>
            <a:r>
              <a:rPr lang="ru-RU" b="1" dirty="0">
                <a:solidFill>
                  <a:srgbClr val="000099"/>
                </a:solidFill>
              </a:rPr>
              <a:t>о </a:t>
            </a:r>
            <a:r>
              <a:rPr lang="ru-RU" b="1" dirty="0" smtClean="0">
                <a:solidFill>
                  <a:srgbClr val="000099"/>
                </a:solidFill>
              </a:rPr>
              <a:t>своем намерении </a:t>
            </a:r>
            <a:r>
              <a:rPr lang="ru-RU" b="1" u="sng" dirty="0">
                <a:solidFill>
                  <a:srgbClr val="000099"/>
                </a:solidFill>
              </a:rPr>
              <a:t>воспользоваться помощью </a:t>
            </a:r>
            <a:r>
              <a:rPr lang="ru-RU" b="1" dirty="0">
                <a:solidFill>
                  <a:srgbClr val="000099"/>
                </a:solidFill>
              </a:rPr>
              <a:t>для заполнения </a:t>
            </a:r>
            <a:r>
              <a:rPr lang="ru-RU" b="1" dirty="0" smtClean="0">
                <a:solidFill>
                  <a:srgbClr val="000099"/>
                </a:solidFill>
              </a:rPr>
              <a:t>бюллетеня. 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При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этом </a:t>
            </a:r>
            <a:r>
              <a:rPr lang="ru-RU" b="1" dirty="0">
                <a:solidFill>
                  <a:srgbClr val="000099"/>
                </a:solidFill>
              </a:rPr>
              <a:t>в соответствующей (соответствующих) графе (графах) списка избирателей, </a:t>
            </a:r>
            <a:r>
              <a:rPr lang="ru-RU" b="1" dirty="0" smtClean="0">
                <a:solidFill>
                  <a:srgbClr val="000099"/>
                </a:solidFill>
              </a:rPr>
              <a:t>указываются </a:t>
            </a:r>
            <a:r>
              <a:rPr lang="ru-RU" b="1" dirty="0">
                <a:solidFill>
                  <a:srgbClr val="000099"/>
                </a:solidFill>
              </a:rPr>
              <a:t>фамилия, имя, отчество, серия и номер паспорта или документа, заменяющего паспорт, </a:t>
            </a:r>
            <a:r>
              <a:rPr lang="ru-RU" b="1" dirty="0" smtClean="0">
                <a:solidFill>
                  <a:srgbClr val="000099"/>
                </a:solidFill>
              </a:rPr>
              <a:t>лица, оказывающего </a:t>
            </a:r>
            <a:r>
              <a:rPr lang="ru-RU" b="1" dirty="0">
                <a:solidFill>
                  <a:srgbClr val="000099"/>
                </a:solidFill>
              </a:rPr>
              <a:t>помощь </a:t>
            </a:r>
            <a:r>
              <a:rPr lang="ru-RU" b="1" dirty="0" smtClean="0">
                <a:solidFill>
                  <a:srgbClr val="000099"/>
                </a:solidFill>
              </a:rPr>
              <a:t>избирателю,.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2484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96752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       В </a:t>
            </a:r>
            <a:r>
              <a:rPr lang="ru-RU" sz="2400" b="1" dirty="0">
                <a:solidFill>
                  <a:srgbClr val="000099"/>
                </a:solidFill>
              </a:rPr>
              <a:t>подобной ситуации член УИК в присутствии избирателя Иванова зачеркивает только ошибочно </a:t>
            </a:r>
            <a:r>
              <a:rPr lang="ru-RU" sz="2400" b="1" dirty="0" smtClean="0">
                <a:solidFill>
                  <a:srgbClr val="000099"/>
                </a:solidFill>
              </a:rPr>
              <a:t>поставленную </a:t>
            </a:r>
            <a:r>
              <a:rPr lang="ru-RU" sz="2400" b="1" dirty="0">
                <a:solidFill>
                  <a:srgbClr val="000099"/>
                </a:solidFill>
              </a:rPr>
              <a:t>подпись Иванова в строке с данными Петрова и просит Иванова расписаться за полученный </a:t>
            </a:r>
            <a:r>
              <a:rPr lang="ru-RU" sz="2400" b="1" dirty="0" smtClean="0">
                <a:solidFill>
                  <a:srgbClr val="000099"/>
                </a:solidFill>
              </a:rPr>
              <a:t>бюллетень в </a:t>
            </a:r>
            <a:r>
              <a:rPr lang="ru-RU" sz="2400" b="1" dirty="0">
                <a:solidFill>
                  <a:srgbClr val="000099"/>
                </a:solidFill>
              </a:rPr>
              <a:t>правильной строке.</a:t>
            </a:r>
          </a:p>
        </p:txBody>
      </p:sp>
    </p:spTree>
    <p:extLst>
      <p:ext uri="{BB962C8B-B14F-4D97-AF65-F5344CB8AC3E}">
        <p14:creationId xmlns:p14="http://schemas.microsoft.com/office/powerpoint/2010/main" val="34346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76464" cy="62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85021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Согласно </a:t>
            </a:r>
            <a:r>
              <a:rPr lang="ru-RU" b="1" dirty="0" err="1">
                <a:solidFill>
                  <a:srgbClr val="000099"/>
                </a:solidFill>
              </a:rPr>
              <a:t>пп</a:t>
            </a:r>
            <a:r>
              <a:rPr lang="ru-RU" b="1" dirty="0">
                <a:solidFill>
                  <a:srgbClr val="000099"/>
                </a:solidFill>
              </a:rPr>
              <a:t>. 4, 16 ст. 17 </a:t>
            </a:r>
            <a:r>
              <a:rPr lang="ru-RU" b="1" dirty="0" smtClean="0">
                <a:solidFill>
                  <a:srgbClr val="000099"/>
                </a:solidFill>
              </a:rPr>
              <a:t>№ </a:t>
            </a:r>
            <a:r>
              <a:rPr lang="ru-RU" b="1" dirty="0">
                <a:solidFill>
                  <a:srgbClr val="000099"/>
                </a:solidFill>
              </a:rPr>
              <a:t>67-ФЗ, гражданин РФ, обладающий активным </a:t>
            </a:r>
            <a:r>
              <a:rPr lang="ru-RU" b="1" dirty="0" smtClean="0">
                <a:solidFill>
                  <a:srgbClr val="000099"/>
                </a:solidFill>
              </a:rPr>
              <a:t>избирательным </a:t>
            </a:r>
            <a:r>
              <a:rPr lang="ru-RU" b="1" dirty="0">
                <a:solidFill>
                  <a:srgbClr val="000099"/>
                </a:solidFill>
              </a:rPr>
              <a:t>правом, вправе обратиться в </a:t>
            </a:r>
            <a:r>
              <a:rPr lang="ru-RU" b="1" dirty="0" smtClean="0">
                <a:solidFill>
                  <a:srgbClr val="000099"/>
                </a:solidFill>
              </a:rPr>
              <a:t>УИК </a:t>
            </a:r>
            <a:r>
              <a:rPr lang="ru-RU" b="1" dirty="0">
                <a:solidFill>
                  <a:srgbClr val="000099"/>
                </a:solidFill>
              </a:rPr>
              <a:t>с заявлением о включении его в список </a:t>
            </a:r>
            <a:r>
              <a:rPr lang="ru-RU" b="1" dirty="0" smtClean="0">
                <a:solidFill>
                  <a:srgbClr val="000099"/>
                </a:solidFill>
              </a:rPr>
              <a:t>избирателей</a:t>
            </a:r>
            <a:r>
              <a:rPr lang="ru-RU" b="1" dirty="0">
                <a:solidFill>
                  <a:srgbClr val="000099"/>
                </a:solidFill>
              </a:rPr>
              <a:t>. В день голосования в течение двух часов с момента обращения, но не позднее момента окончания </a:t>
            </a:r>
            <a:r>
              <a:rPr lang="ru-RU" b="1" dirty="0" smtClean="0">
                <a:solidFill>
                  <a:srgbClr val="000099"/>
                </a:solidFill>
              </a:rPr>
              <a:t>голосования</a:t>
            </a:r>
            <a:r>
              <a:rPr lang="ru-RU" b="1" dirty="0">
                <a:solidFill>
                  <a:srgbClr val="000099"/>
                </a:solidFill>
              </a:rPr>
              <a:t>, УИК обязана проверить сообщенные заявителем сведения и представленные документы и </a:t>
            </a:r>
            <a:r>
              <a:rPr lang="ru-RU" b="1" dirty="0" smtClean="0">
                <a:solidFill>
                  <a:srgbClr val="000099"/>
                </a:solidFill>
              </a:rPr>
              <a:t>либо устранить </a:t>
            </a:r>
            <a:r>
              <a:rPr lang="ru-RU" b="1" dirty="0">
                <a:solidFill>
                  <a:srgbClr val="000099"/>
                </a:solidFill>
              </a:rPr>
              <a:t>ошибку или неточность, либо принять решение об отклонении заявления с указанием </a:t>
            </a:r>
            <a:r>
              <a:rPr lang="ru-RU" b="1" dirty="0" smtClean="0">
                <a:solidFill>
                  <a:srgbClr val="000099"/>
                </a:solidFill>
              </a:rPr>
              <a:t>причин такого </a:t>
            </a:r>
            <a:r>
              <a:rPr lang="ru-RU" b="1" dirty="0">
                <a:solidFill>
                  <a:srgbClr val="000099"/>
                </a:solidFill>
              </a:rPr>
              <a:t>отклонения, вручив заверенную копию этого решения заявителю. В случае, если принято </a:t>
            </a:r>
            <a:r>
              <a:rPr lang="ru-RU" b="1" dirty="0" smtClean="0">
                <a:solidFill>
                  <a:srgbClr val="000099"/>
                </a:solidFill>
              </a:rPr>
              <a:t>решение об </a:t>
            </a:r>
            <a:r>
              <a:rPr lang="ru-RU" b="1" dirty="0">
                <a:solidFill>
                  <a:srgbClr val="000099"/>
                </a:solidFill>
              </a:rPr>
              <a:t>удовлетворении жалобы (заявления), исправление в списке избирателей производится УИК немедленно.</a:t>
            </a:r>
          </a:p>
        </p:txBody>
      </p:sp>
    </p:spTree>
    <p:extLst>
      <p:ext uri="{BB962C8B-B14F-4D97-AF65-F5344CB8AC3E}">
        <p14:creationId xmlns:p14="http://schemas.microsoft.com/office/powerpoint/2010/main" val="247986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764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 В </a:t>
            </a:r>
            <a:r>
              <a:rPr lang="ru-RU" sz="2400" dirty="0">
                <a:solidFill>
                  <a:srgbClr val="000099"/>
                </a:solidFill>
              </a:rPr>
              <a:t>соответствии с п. 4 ст. 20 Федерального закона № 67-ФЗ, по обращениям, поступившим в день </a:t>
            </a:r>
            <a:r>
              <a:rPr lang="ru-RU" sz="2400" dirty="0" smtClean="0">
                <a:solidFill>
                  <a:srgbClr val="000099"/>
                </a:solidFill>
              </a:rPr>
              <a:t>голосования или </a:t>
            </a:r>
            <a:r>
              <a:rPr lang="ru-RU" sz="2400" dirty="0">
                <a:solidFill>
                  <a:srgbClr val="000099"/>
                </a:solidFill>
              </a:rPr>
              <a:t>в день, следующий за днем голосования, комиссии обязаны </a:t>
            </a:r>
            <a:r>
              <a:rPr lang="ru-RU" sz="2400" b="1" u="sng" dirty="0">
                <a:solidFill>
                  <a:srgbClr val="000099"/>
                </a:solidFill>
              </a:rPr>
              <a:t>давать письменные ответы </a:t>
            </a:r>
            <a:r>
              <a:rPr lang="ru-RU" sz="2400" b="1" u="sng" dirty="0" smtClean="0">
                <a:solidFill>
                  <a:srgbClr val="000099"/>
                </a:solidFill>
              </a:rPr>
              <a:t>немедленно</a:t>
            </a:r>
            <a:r>
              <a:rPr lang="ru-RU" sz="2400" dirty="0" smtClean="0">
                <a:solidFill>
                  <a:srgbClr val="000099"/>
                </a:solidFill>
              </a:rPr>
              <a:t>, в </a:t>
            </a:r>
            <a:r>
              <a:rPr lang="ru-RU" sz="2400" dirty="0">
                <a:solidFill>
                  <a:srgbClr val="000099"/>
                </a:solidFill>
              </a:rPr>
              <a:t>случаях если факты, содержащиеся в обращениях, не требуют дополнительной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381572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1967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5371"/>
              </p:ext>
            </p:extLst>
          </p:nvPr>
        </p:nvGraphicFramePr>
        <p:xfrm>
          <a:off x="179512" y="0"/>
          <a:ext cx="8784976" cy="5547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8962"/>
                <a:gridCol w="6116014"/>
              </a:tblGrid>
              <a:tr h="554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Действие 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Текст пояснений председателя УИК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23557"/>
              </p:ext>
            </p:extLst>
          </p:nvPr>
        </p:nvGraphicFramePr>
        <p:xfrm>
          <a:off x="179512" y="620687"/>
          <a:ext cx="8784977" cy="6113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4515"/>
                <a:gridCol w="6110462"/>
              </a:tblGrid>
              <a:tr h="6048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Информирование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присутствующих в помещении для голосования членов УИК и лиц, указанных 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пункте 5 статьи 23 Федерального закона №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19-ФЗ, перед открытием избирательного участка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8" marR="23938" marT="23938" marB="2393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  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Уважаемые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присутствующие!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УИК приступает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к работе. Сообщаю вам, что на настоящий момент на избирательном участке: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9654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число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избирателей, включенных в список избирателей на момент открытия избирательного участка,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________(на 18.00  17.03.2018 г.)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число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избирателей, подавших заявления о включении в список избирателей по месту нахождения на данном избирательном участке, ___________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число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избирателей, исключенных из списка избирателей в связи: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–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с подачей заявления о включении в список избирателей по месту нахождения на ином избирательном участке, ________;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–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с оформлением специального заявления, _________.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9654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Прошу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секретаря УИК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разместить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данную информацию на информационном стенде УИК  </a:t>
                      </a:r>
                    </a:p>
                  </a:txBody>
                  <a:tcPr marL="23938" marR="23938" marT="23938" marB="23938"/>
                </a:tc>
              </a:tr>
            </a:tbl>
          </a:graphicData>
        </a:graphic>
      </p:graphicFrame>
      <p:pic>
        <p:nvPicPr>
          <p:cNvPr id="1025" name="Picture 1" descr="Человек с рупо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2" y="3501008"/>
            <a:ext cx="3000375" cy="3571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16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73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420653"/>
            <a:ext cx="4464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   </a:t>
            </a:r>
            <a:r>
              <a:rPr lang="ru-RU" b="1" dirty="0" smtClean="0">
                <a:solidFill>
                  <a:srgbClr val="000099"/>
                </a:solidFill>
              </a:rPr>
              <a:t>Согласно </a:t>
            </a:r>
            <a:r>
              <a:rPr lang="ru-RU" b="1" dirty="0">
                <a:solidFill>
                  <a:srgbClr val="000099"/>
                </a:solidFill>
              </a:rPr>
              <a:t>п. </a:t>
            </a:r>
            <a:r>
              <a:rPr lang="ru-RU" b="1" dirty="0" smtClean="0">
                <a:solidFill>
                  <a:srgbClr val="000099"/>
                </a:solidFill>
              </a:rPr>
              <a:t>2.3.13 (</a:t>
            </a:r>
            <a:r>
              <a:rPr lang="ru-RU" b="1" dirty="0">
                <a:solidFill>
                  <a:srgbClr val="000099"/>
                </a:solidFill>
              </a:rPr>
              <a:t>Постановление ЦИК России № </a:t>
            </a:r>
            <a:r>
              <a:rPr lang="ru-RU" b="1" dirty="0" smtClean="0">
                <a:solidFill>
                  <a:srgbClr val="000099"/>
                </a:solidFill>
              </a:rPr>
              <a:t>114/936-7</a:t>
            </a:r>
            <a:r>
              <a:rPr lang="ru-RU" b="1" dirty="0">
                <a:solidFill>
                  <a:srgbClr val="000099"/>
                </a:solidFill>
              </a:rPr>
              <a:t>), избиратель, прибывший в день </a:t>
            </a:r>
            <a:r>
              <a:rPr lang="ru-RU" b="1" dirty="0" smtClean="0">
                <a:solidFill>
                  <a:srgbClr val="000099"/>
                </a:solidFill>
              </a:rPr>
              <a:t>голосования в </a:t>
            </a:r>
            <a:r>
              <a:rPr lang="ru-RU" b="1" dirty="0">
                <a:solidFill>
                  <a:srgbClr val="000099"/>
                </a:solidFill>
              </a:rPr>
              <a:t>помещение для голосования избирательного участка, указанного в специальном заявлении, дополнительно включается в список избирателей </a:t>
            </a:r>
            <a:r>
              <a:rPr lang="ru-RU" b="1" dirty="0" smtClean="0">
                <a:solidFill>
                  <a:srgbClr val="000099"/>
                </a:solidFill>
              </a:rPr>
              <a:t>и </a:t>
            </a:r>
            <a:r>
              <a:rPr lang="ru-RU" b="1" dirty="0">
                <a:solidFill>
                  <a:srgbClr val="000099"/>
                </a:solidFill>
              </a:rPr>
              <a:t>предъявивший </a:t>
            </a:r>
            <a:r>
              <a:rPr lang="ru-RU" b="1" dirty="0" smtClean="0">
                <a:solidFill>
                  <a:srgbClr val="000099"/>
                </a:solidFill>
              </a:rPr>
              <a:t>специальное заявление. 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   </a:t>
            </a:r>
            <a:r>
              <a:rPr lang="ru-RU" b="1" u="sng" dirty="0" smtClean="0">
                <a:solidFill>
                  <a:srgbClr val="000099"/>
                </a:solidFill>
              </a:rPr>
              <a:t>Специальное </a:t>
            </a:r>
            <a:r>
              <a:rPr lang="ru-RU" b="1" u="sng" dirty="0">
                <a:solidFill>
                  <a:srgbClr val="000099"/>
                </a:solidFill>
              </a:rPr>
              <a:t>заявление изымается </a:t>
            </a:r>
            <a:r>
              <a:rPr lang="ru-RU" b="1" dirty="0">
                <a:solidFill>
                  <a:srgbClr val="000099"/>
                </a:solidFill>
              </a:rPr>
              <a:t>у избирателя, </a:t>
            </a:r>
            <a:r>
              <a:rPr lang="ru-RU" b="1" u="sng" dirty="0">
                <a:solidFill>
                  <a:srgbClr val="000099"/>
                </a:solidFill>
              </a:rPr>
              <a:t>отрывная часть наклеенной </a:t>
            </a:r>
            <a:r>
              <a:rPr lang="ru-RU" b="1" dirty="0">
                <a:solidFill>
                  <a:srgbClr val="000099"/>
                </a:solidFill>
              </a:rPr>
              <a:t>на специальное заявление </a:t>
            </a:r>
            <a:r>
              <a:rPr lang="ru-RU" b="1" u="sng" dirty="0">
                <a:solidFill>
                  <a:srgbClr val="000099"/>
                </a:solidFill>
              </a:rPr>
              <a:t>марки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u="sng" dirty="0">
                <a:solidFill>
                  <a:srgbClr val="000099"/>
                </a:solidFill>
              </a:rPr>
              <a:t>наклеивается</a:t>
            </a:r>
            <a:r>
              <a:rPr lang="ru-RU" b="1" dirty="0">
                <a:solidFill>
                  <a:srgbClr val="000099"/>
                </a:solidFill>
              </a:rPr>
              <a:t> в список избирателей </a:t>
            </a:r>
            <a:r>
              <a:rPr lang="ru-RU" b="1" u="sng" dirty="0">
                <a:solidFill>
                  <a:srgbClr val="000099"/>
                </a:solidFill>
              </a:rPr>
              <a:t>в графе «Особые отметки</a:t>
            </a:r>
            <a:r>
              <a:rPr lang="ru-RU" b="1" u="sng" dirty="0" smtClean="0">
                <a:solidFill>
                  <a:srgbClr val="000099"/>
                </a:solidFill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       Член УИК, </a:t>
            </a:r>
            <a:r>
              <a:rPr lang="ru-RU" b="1" dirty="0">
                <a:solidFill>
                  <a:srgbClr val="000099"/>
                </a:solidFill>
              </a:rPr>
              <a:t>включивший указанного избирателя в список избирателей, объявляет об этом присутствующим в помещении для голосования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ru-RU" b="1" u="sng" dirty="0" smtClean="0">
                <a:solidFill>
                  <a:srgbClr val="000099"/>
                </a:solidFill>
              </a:rPr>
              <a:t>       </a:t>
            </a:r>
            <a:r>
              <a:rPr lang="ru-RU" b="1" u="sng" dirty="0">
                <a:solidFill>
                  <a:srgbClr val="000099"/>
                </a:solidFill>
              </a:rPr>
              <a:t>Сведения об избирателях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  <a:r>
              <a:rPr lang="ru-RU" b="1" dirty="0" smtClean="0">
                <a:solidFill>
                  <a:srgbClr val="000099"/>
                </a:solidFill>
              </a:rPr>
              <a:t>вносятся </a:t>
            </a:r>
            <a:r>
              <a:rPr lang="ru-RU" b="1" u="sng" dirty="0">
                <a:solidFill>
                  <a:srgbClr val="000099"/>
                </a:solidFill>
              </a:rPr>
              <a:t>в специально выделенные отдельные вкладные листы списка избирателей без проставления нумерации. </a:t>
            </a:r>
          </a:p>
        </p:txBody>
      </p:sp>
    </p:spTree>
    <p:extLst>
      <p:ext uri="{BB962C8B-B14F-4D97-AF65-F5344CB8AC3E}">
        <p14:creationId xmlns:p14="http://schemas.microsoft.com/office/powerpoint/2010/main" val="218908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40324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970" y="451693"/>
            <a:ext cx="45530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0099"/>
                </a:solidFill>
              </a:rPr>
              <a:t>       </a:t>
            </a:r>
            <a:r>
              <a:rPr lang="ru-RU" sz="1600" b="1" dirty="0" smtClean="0">
                <a:solidFill>
                  <a:srgbClr val="000099"/>
                </a:solidFill>
              </a:rPr>
              <a:t>Согласно </a:t>
            </a:r>
            <a:r>
              <a:rPr lang="ru-RU" sz="1600" b="1" dirty="0">
                <a:solidFill>
                  <a:srgbClr val="000099"/>
                </a:solidFill>
              </a:rPr>
              <a:t>п. 17 ст. 17 </a:t>
            </a:r>
            <a:r>
              <a:rPr lang="ru-RU" sz="1600" b="1" dirty="0" smtClean="0">
                <a:solidFill>
                  <a:srgbClr val="000099"/>
                </a:solidFill>
              </a:rPr>
              <a:t>№ </a:t>
            </a:r>
            <a:r>
              <a:rPr lang="ru-RU" sz="1600" b="1" dirty="0">
                <a:solidFill>
                  <a:srgbClr val="000099"/>
                </a:solidFill>
              </a:rPr>
              <a:t>67-ФЗ, </a:t>
            </a:r>
            <a:r>
              <a:rPr lang="ru-RU" sz="1600" b="1" dirty="0" smtClean="0">
                <a:solidFill>
                  <a:srgbClr val="000099"/>
                </a:solidFill>
              </a:rPr>
              <a:t>может </a:t>
            </a:r>
            <a:r>
              <a:rPr lang="ru-RU" sz="1600" b="1" dirty="0">
                <a:solidFill>
                  <a:srgbClr val="000099"/>
                </a:solidFill>
              </a:rPr>
              <a:t>быть предусмотрено, что </a:t>
            </a:r>
            <a:r>
              <a:rPr lang="ru-RU" sz="1600" b="1" dirty="0" smtClean="0">
                <a:solidFill>
                  <a:srgbClr val="000099"/>
                </a:solidFill>
              </a:rPr>
              <a:t>избиратели, не </a:t>
            </a:r>
            <a:r>
              <a:rPr lang="ru-RU" sz="1600" b="1" dirty="0">
                <a:solidFill>
                  <a:srgbClr val="000099"/>
                </a:solidFill>
              </a:rPr>
              <a:t>имеющие регистрации по месту своего жительства в пределах РФ, решением УИК могут быть </a:t>
            </a:r>
            <a:r>
              <a:rPr lang="ru-RU" sz="1600" b="1" dirty="0" smtClean="0">
                <a:solidFill>
                  <a:srgbClr val="000099"/>
                </a:solidFill>
              </a:rPr>
              <a:t>включены </a:t>
            </a:r>
            <a:r>
              <a:rPr lang="ru-RU" sz="1600" b="1" dirty="0">
                <a:solidFill>
                  <a:srgbClr val="000099"/>
                </a:solidFill>
              </a:rPr>
              <a:t>в список избирателей на избирательном участке, образованном или определенном решением ТИК </a:t>
            </a:r>
            <a:r>
              <a:rPr lang="ru-RU" sz="1600" b="1" dirty="0" smtClean="0">
                <a:solidFill>
                  <a:srgbClr val="000099"/>
                </a:solidFill>
              </a:rPr>
              <a:t>для проведения </a:t>
            </a:r>
            <a:r>
              <a:rPr lang="ru-RU" sz="1600" b="1" dirty="0">
                <a:solidFill>
                  <a:srgbClr val="000099"/>
                </a:solidFill>
              </a:rPr>
              <a:t>голосования этих избирателей, </a:t>
            </a:r>
            <a:r>
              <a:rPr lang="ru-RU" sz="1600" b="1" dirty="0" smtClean="0">
                <a:solidFill>
                  <a:srgbClr val="000099"/>
                </a:solidFill>
              </a:rPr>
              <a:t>по </a:t>
            </a:r>
            <a:r>
              <a:rPr lang="ru-RU" sz="1600" b="1" dirty="0">
                <a:solidFill>
                  <a:srgbClr val="000099"/>
                </a:solidFill>
              </a:rPr>
              <a:t>личному письменному </a:t>
            </a:r>
            <a:r>
              <a:rPr lang="ru-RU" sz="1600" b="1" dirty="0" smtClean="0">
                <a:solidFill>
                  <a:srgbClr val="000099"/>
                </a:solidFill>
              </a:rPr>
              <a:t>заявлению, поданному </a:t>
            </a:r>
            <a:r>
              <a:rPr lang="ru-RU" sz="1600" b="1" dirty="0">
                <a:solidFill>
                  <a:srgbClr val="000099"/>
                </a:solidFill>
              </a:rPr>
              <a:t>в </a:t>
            </a:r>
            <a:r>
              <a:rPr lang="ru-RU" sz="1600" b="1" dirty="0" smtClean="0">
                <a:solidFill>
                  <a:srgbClr val="000099"/>
                </a:solidFill>
              </a:rPr>
              <a:t>УИК </a:t>
            </a:r>
            <a:r>
              <a:rPr lang="ru-RU" sz="1600" b="1" dirty="0">
                <a:solidFill>
                  <a:srgbClr val="000099"/>
                </a:solidFill>
              </a:rPr>
              <a:t>не позднее чем в день голосования.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Согласно </a:t>
            </a:r>
            <a:r>
              <a:rPr lang="ru-RU" sz="1600" b="1" dirty="0">
                <a:solidFill>
                  <a:srgbClr val="000099"/>
                </a:solidFill>
              </a:rPr>
              <a:t>п. 16 ст. 64 </a:t>
            </a:r>
            <a:r>
              <a:rPr lang="ru-RU" sz="1600" b="1" dirty="0" smtClean="0">
                <a:solidFill>
                  <a:srgbClr val="000099"/>
                </a:solidFill>
              </a:rPr>
              <a:t>№ </a:t>
            </a:r>
            <a:r>
              <a:rPr lang="ru-RU" sz="1600" b="1" dirty="0">
                <a:solidFill>
                  <a:srgbClr val="000099"/>
                </a:solidFill>
              </a:rPr>
              <a:t>67-ФЗ, избиратель, который будет находиться в день </a:t>
            </a:r>
            <a:r>
              <a:rPr lang="ru-RU" sz="1600" b="1" dirty="0" smtClean="0">
                <a:solidFill>
                  <a:srgbClr val="000099"/>
                </a:solidFill>
              </a:rPr>
              <a:t>голосования </a:t>
            </a:r>
            <a:r>
              <a:rPr lang="ru-RU" sz="1600" b="1" dirty="0">
                <a:solidFill>
                  <a:srgbClr val="000099"/>
                </a:solidFill>
              </a:rPr>
              <a:t>вне места своего жительства, вправе подать в избирательную комиссию заявление о включении </a:t>
            </a:r>
            <a:r>
              <a:rPr lang="ru-RU" sz="1600" b="1" dirty="0" smtClean="0">
                <a:solidFill>
                  <a:srgbClr val="000099"/>
                </a:solidFill>
              </a:rPr>
              <a:t>в список </a:t>
            </a:r>
            <a:r>
              <a:rPr lang="ru-RU" sz="1600" b="1" dirty="0">
                <a:solidFill>
                  <a:srgbClr val="000099"/>
                </a:solidFill>
              </a:rPr>
              <a:t>избирателей по месту своего нахождения в порядке, установленном ЦИК России. Избиратель, </a:t>
            </a:r>
            <a:r>
              <a:rPr lang="ru-RU" sz="1600" b="1" dirty="0" smtClean="0">
                <a:solidFill>
                  <a:srgbClr val="000099"/>
                </a:solidFill>
              </a:rPr>
              <a:t>подавший </a:t>
            </a:r>
            <a:r>
              <a:rPr lang="ru-RU" sz="1600" b="1" dirty="0">
                <a:solidFill>
                  <a:srgbClr val="000099"/>
                </a:solidFill>
              </a:rPr>
              <a:t>заявление, может быть включен в список избирателей по месту своего нахождения только на </a:t>
            </a:r>
            <a:r>
              <a:rPr lang="ru-RU" sz="1600" b="1" dirty="0" smtClean="0">
                <a:solidFill>
                  <a:srgbClr val="000099"/>
                </a:solidFill>
              </a:rPr>
              <a:t>одном избирательном </a:t>
            </a:r>
            <a:r>
              <a:rPr lang="ru-RU" sz="1600" b="1" dirty="0">
                <a:solidFill>
                  <a:srgbClr val="000099"/>
                </a:solidFill>
              </a:rPr>
              <a:t>участке.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Избиратели</a:t>
            </a:r>
            <a:r>
              <a:rPr lang="ru-RU" sz="1600" b="1" dirty="0">
                <a:solidFill>
                  <a:srgbClr val="000099"/>
                </a:solidFill>
              </a:rPr>
              <a:t>, </a:t>
            </a:r>
            <a:r>
              <a:rPr lang="ru-RU" sz="1600" b="1" dirty="0" smtClean="0">
                <a:solidFill>
                  <a:srgbClr val="000099"/>
                </a:solidFill>
              </a:rPr>
              <a:t>не имеющие </a:t>
            </a:r>
            <a:r>
              <a:rPr lang="ru-RU" sz="1600" b="1" dirty="0">
                <a:solidFill>
                  <a:srgbClr val="000099"/>
                </a:solidFill>
              </a:rPr>
              <a:t>регистрации по месту жительства в пределах Российской Федерации, могут быть включены </a:t>
            </a:r>
            <a:r>
              <a:rPr lang="ru-RU" sz="1600" b="1" dirty="0" smtClean="0">
                <a:solidFill>
                  <a:srgbClr val="000099"/>
                </a:solidFill>
              </a:rPr>
              <a:t>в список </a:t>
            </a:r>
            <a:r>
              <a:rPr lang="ru-RU" sz="1600" b="1" dirty="0">
                <a:solidFill>
                  <a:srgbClr val="000099"/>
                </a:solidFill>
              </a:rPr>
              <a:t>избирателей, </a:t>
            </a:r>
            <a:r>
              <a:rPr lang="ru-RU" sz="1600" b="1" dirty="0" smtClean="0">
                <a:solidFill>
                  <a:srgbClr val="000099"/>
                </a:solidFill>
              </a:rPr>
              <a:t>по </a:t>
            </a:r>
            <a:r>
              <a:rPr lang="ru-RU" sz="1600" b="1" dirty="0">
                <a:solidFill>
                  <a:srgbClr val="000099"/>
                </a:solidFill>
              </a:rPr>
              <a:t>месту их </a:t>
            </a:r>
            <a:r>
              <a:rPr lang="ru-RU" sz="1600" b="1" dirty="0" smtClean="0">
                <a:solidFill>
                  <a:srgbClr val="000099"/>
                </a:solidFill>
              </a:rPr>
              <a:t>нахождения.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492896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1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7" y="332656"/>
            <a:ext cx="8791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26657"/>
              </p:ext>
            </p:extLst>
          </p:nvPr>
        </p:nvGraphicFramePr>
        <p:xfrm>
          <a:off x="172966" y="978768"/>
          <a:ext cx="8791575" cy="5762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0967"/>
                <a:gridCol w="6120608"/>
              </a:tblGrid>
              <a:tr h="5762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Предъявление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к осмотру членам УИК, присутствующим лицам, указанным в пункте 5 статьи 23 Федерального закона № 19-ФЗ,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пустых стационарных и переносных ящиков для голосования, которые вслед за этим опечатываются (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</a:rPr>
                        <a:t>опломбируются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Уважаемый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заместитель председателя УИК!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Прошу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обеспечить предъявление всем присутствующим и опечатывание пустых стационарных и переносных ящиков для голосования.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Уважаемые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присутствующие!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Предъявляется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и опечатывается стационарный ящик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№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1; № 2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;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Предъявляется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и опечатывается переносной ящик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№ 1; № 2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; № 3;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Уважаемые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присутствующие!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Опечатаны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все стационарные и переносные ящики для голосования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pic>
        <p:nvPicPr>
          <p:cNvPr id="2052" name="Рисунок 10" descr="http://www.yoursmileys.ru/ismile/exclamation/i350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1" y="1052737"/>
            <a:ext cx="147426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6" y="332655"/>
            <a:ext cx="8791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6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3783" y="1600200"/>
          <a:ext cx="5996433" cy="4525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21775"/>
                <a:gridCol w="4174658"/>
              </a:tblGrid>
              <a:tr h="4525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Передача членам УИК, в обязанности которых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входит выдача избирателям избирательного бюллетеня, списка избирателей/отдельных книг списка избирателей, а также избирательных бюллетеней по ведомости под подпись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14" marR="33314" marT="33314" marB="3331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Уважаемый секретарь УИК!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Прошу передать членам УИК с правом решающего голоса, в обязанности которых входит выдача избирателям избирательных бюллетеней, список избирателей/отдельные книги списка избирателей, а также избирательные бюллетени.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Уважаемые члены УИК!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Прошу получить указанные документы, расписаться в их получении и обеспечить их сохранность в период голосования.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Происходит передача  членам УИК списка избирателей /отдельных книг списка избирателей, избирательных бюллетеней по ведомости под подпись.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Уважаемые присутствующие!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Предлагаю убедиться, что список/книги сброшюрованы (прошит/прошиты), на нем проставлена подпись председателя УИК и поставлена печать УИК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14" marR="33314" marT="33314" marB="33314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06780"/>
              </p:ext>
            </p:extLst>
          </p:nvPr>
        </p:nvGraphicFramePr>
        <p:xfrm>
          <a:off x="1573783" y="1600200"/>
          <a:ext cx="5996433" cy="4525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21775"/>
                <a:gridCol w="4174658"/>
              </a:tblGrid>
              <a:tr h="4525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Передача членам УИК, в обязанности которых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входит выдача избирателям избирательного бюллетеня, списка избирателей/отдельных книг списка избирателей, а также избирательных бюллетеней по ведомости под подпись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14" marR="33314" marT="33314" marB="3331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Уважаемый секретарь УИК!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Прошу передать членам УИК с правом решающего голоса, в обязанности которых входит выдача избирателям избирательных бюллетеней, список избирателей/отдельные книги списка избирателей, а также избирательные бюллетени.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Уважаемые члены УИК!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Прошу получить указанные документы, расписаться в их получении и обеспечить их сохранность в период голосования.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Происходит передача  членам УИК списка избирателей /отдельных книг списка избирателей, избирательных бюллетеней по ведомости под подпись.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Уважаемые присутствующие!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Предлагаю убедиться, что список/книги сброшюрованы (прошит/прошиты), на нем проставлена подпись председателя УИК и поставлена печать УИК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14" marR="33314" marT="33314" marB="33314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07163"/>
              </p:ext>
            </p:extLst>
          </p:nvPr>
        </p:nvGraphicFramePr>
        <p:xfrm>
          <a:off x="173037" y="834753"/>
          <a:ext cx="8797925" cy="58567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2895"/>
                <a:gridCol w="6125030"/>
              </a:tblGrid>
              <a:tr h="5856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членам УИК, в обязанности которых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 выдача избирателям избирательного бюллетеня, списка избирателей/отдельных книг списка избирателей, а также избирательных бюллетеней по ведомости под подпись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14" marR="33314" marT="33314" marB="3331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Уважаемый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секретарь УИК!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     Прошу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передать членам УИК с правом решающего голоса, в обязанности которых входит выдача избирателям избирательных бюллетеней, список избирателей/отдельные книги списка избирателей, а также избирательные бюллетени.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 Уважаемые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члены УИК!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     Прошу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получить указанные документы, расписаться в их получении и обеспечить их сохранность в период голосования.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Происходит передача  членам УИК списка избирателей /отдельных книг списка избирателей, избирательных бюллетеней по ведомости под подпись.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 Уважаемые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присутствующие!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Предлагаю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убедиться, что список/книги сброшюрованы (прошит/прошиты), на нем проставлена подпись председателя УИК и поставлена печать УИК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14" marR="33314" marT="33314" marB="33314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188640"/>
            <a:ext cx="8797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10" descr="http://www.yoursmileys.ru/ismile/exclamation/i350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0" y="875119"/>
            <a:ext cx="147426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3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1966"/>
              </p:ext>
            </p:extLst>
          </p:nvPr>
        </p:nvGraphicFramePr>
        <p:xfrm>
          <a:off x="197602" y="1124743"/>
          <a:ext cx="8747429" cy="5400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8043"/>
                <a:gridCol w="6079386"/>
              </a:tblGrid>
              <a:tr h="540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Готовность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к открытию помещения для голосования для избирателей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Уважаемые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присутствующие!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Все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предусмотренные законом действия, предшествующие началу голосования, завершены.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В 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8.00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помещение для голосования будет открыто для избирателей.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Членов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УИК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наблюдателей, иных </a:t>
                      </a: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присутствующих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лиц </a:t>
                      </a: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прошу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занять свои места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4" y="332656"/>
            <a:ext cx="8802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0" descr="http://www.yoursmileys.ru/ismile/exclamation/i350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" y="1268760"/>
            <a:ext cx="147426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078163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7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188640"/>
            <a:ext cx="8797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12869"/>
              </p:ext>
            </p:extLst>
          </p:nvPr>
        </p:nvGraphicFramePr>
        <p:xfrm>
          <a:off x="173037" y="818186"/>
          <a:ext cx="8640960" cy="59231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5339"/>
                <a:gridCol w="5965621"/>
              </a:tblGrid>
              <a:tr h="5923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Открытие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помещения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для голосования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для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избирателей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Уважаемые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присутствующие!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Наступает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время начала голосования.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Заместителя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председателя УИК прошу открыть помещение для голосования.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Уважаемые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избиратели!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Приглашаю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вас получить избирательные бюллетени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и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приступить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к голосованию.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      Секретаря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УИК прошу сообщить об открытии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</a:rPr>
                        <a:t>участка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в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ТИК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pic>
        <p:nvPicPr>
          <p:cNvPr id="4" name="Рисунок 10" descr="http://www.yoursmileys.ru/ismile/exclamation/i350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" y="1124744"/>
            <a:ext cx="147426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1526"/>
            <a:ext cx="4773613" cy="26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7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223"/>
            <a:ext cx="4680520" cy="64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194184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</a:t>
            </a:r>
            <a:r>
              <a:rPr lang="ru-RU" sz="2800" dirty="0" smtClean="0">
                <a:solidFill>
                  <a:srgbClr val="000099"/>
                </a:solidFill>
              </a:rPr>
              <a:t>В </a:t>
            </a:r>
            <a:r>
              <a:rPr lang="ru-RU" sz="2800" dirty="0">
                <a:solidFill>
                  <a:srgbClr val="000099"/>
                </a:solidFill>
              </a:rPr>
              <a:t>соответствии с п. 4 ст. 64 Федерального закона № 67-ФЗ, каждый избиратель голосует лично</a:t>
            </a:r>
            <a:r>
              <a:rPr lang="ru-RU" sz="2800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0099"/>
                </a:solidFill>
              </a:rPr>
              <a:t>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Голосование  за</a:t>
            </a:r>
            <a:endParaRPr lang="ru-RU" sz="2800" b="1" u="sng" dirty="0">
              <a:solidFill>
                <a:srgbClr val="FF0000"/>
              </a:solidFill>
            </a:endParaRPr>
          </a:p>
          <a:p>
            <a:pPr algn="just"/>
            <a:r>
              <a:rPr lang="ru-RU" sz="2800" b="1" u="sng" dirty="0" smtClean="0">
                <a:solidFill>
                  <a:srgbClr val="FF0000"/>
                </a:solidFill>
              </a:rPr>
              <a:t>других </a:t>
            </a:r>
            <a:r>
              <a:rPr lang="ru-RU" sz="2800" b="1" u="sng" dirty="0">
                <a:solidFill>
                  <a:srgbClr val="FF0000"/>
                </a:solidFill>
              </a:rPr>
              <a:t>избирателей</a:t>
            </a:r>
            <a:r>
              <a:rPr lang="ru-RU" sz="2800" dirty="0">
                <a:solidFill>
                  <a:srgbClr val="000099"/>
                </a:solidFill>
              </a:rPr>
              <a:t>, в </a:t>
            </a:r>
            <a:r>
              <a:rPr lang="ru-RU" sz="2800" dirty="0" smtClean="0">
                <a:solidFill>
                  <a:srgbClr val="000099"/>
                </a:solidFill>
              </a:rPr>
              <a:t>том числе родственников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b="1" u="sng" dirty="0">
                <a:solidFill>
                  <a:srgbClr val="FF0000"/>
                </a:solidFill>
              </a:rPr>
              <a:t>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193283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884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45365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0099"/>
                </a:solidFill>
              </a:rPr>
              <a:t>Согласно </a:t>
            </a:r>
            <a:r>
              <a:rPr lang="ru-RU" sz="2000" dirty="0">
                <a:solidFill>
                  <a:srgbClr val="000099"/>
                </a:solidFill>
              </a:rPr>
              <a:t>п. 16 ст. 66 </a:t>
            </a:r>
            <a:r>
              <a:rPr lang="ru-RU" sz="2000" dirty="0" smtClean="0">
                <a:solidFill>
                  <a:srgbClr val="000099"/>
                </a:solidFill>
              </a:rPr>
              <a:t>№ </a:t>
            </a:r>
            <a:r>
              <a:rPr lang="ru-RU" sz="2000" dirty="0">
                <a:solidFill>
                  <a:srgbClr val="000099"/>
                </a:solidFill>
              </a:rPr>
              <a:t>67-ФЗ, если избиратель, от которого поступило </a:t>
            </a:r>
            <a:r>
              <a:rPr lang="ru-RU" sz="2000" dirty="0" smtClean="0">
                <a:solidFill>
                  <a:srgbClr val="000099"/>
                </a:solidFill>
              </a:rPr>
              <a:t>заявление о </a:t>
            </a:r>
            <a:r>
              <a:rPr lang="ru-RU" sz="2000" dirty="0">
                <a:solidFill>
                  <a:srgbClr val="000099"/>
                </a:solidFill>
              </a:rPr>
              <a:t>предоставлении ему возможности проголосовать вне помещения для голосования, прибыл в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помещение для голосования </a:t>
            </a:r>
            <a:r>
              <a:rPr lang="ru-RU" sz="2000" b="1" dirty="0">
                <a:solidFill>
                  <a:srgbClr val="000099"/>
                </a:solidFill>
              </a:rPr>
              <a:t>после того, как</a:t>
            </a:r>
            <a:r>
              <a:rPr lang="ru-RU" sz="2000" dirty="0">
                <a:solidFill>
                  <a:srgbClr val="000099"/>
                </a:solidFill>
              </a:rPr>
              <a:t> к нему </a:t>
            </a:r>
            <a:r>
              <a:rPr lang="ru-RU" sz="2000" b="1" u="sng" dirty="0">
                <a:solidFill>
                  <a:srgbClr val="000099"/>
                </a:solidFill>
              </a:rPr>
              <a:t>были направлены члены УИК </a:t>
            </a:r>
            <a:r>
              <a:rPr lang="ru-RU" sz="2000" b="1" u="sng" dirty="0" smtClean="0">
                <a:solidFill>
                  <a:srgbClr val="000099"/>
                </a:solidFill>
              </a:rPr>
              <a:t>для </a:t>
            </a:r>
            <a:r>
              <a:rPr lang="ru-RU" sz="2000" b="1" u="sng" dirty="0">
                <a:solidFill>
                  <a:srgbClr val="000099"/>
                </a:solidFill>
              </a:rPr>
              <a:t>проведения голосования вне помещения для голосования</a:t>
            </a:r>
            <a:r>
              <a:rPr lang="ru-RU" sz="2000" dirty="0">
                <a:solidFill>
                  <a:srgbClr val="000099"/>
                </a:solidFill>
              </a:rPr>
              <a:t>, члены УИК в помещении для </a:t>
            </a:r>
            <a:r>
              <a:rPr lang="ru-RU" sz="2000" dirty="0" smtClean="0">
                <a:solidFill>
                  <a:srgbClr val="000099"/>
                </a:solidFill>
              </a:rPr>
              <a:t>голосования не </a:t>
            </a:r>
            <a:r>
              <a:rPr lang="ru-RU" sz="2000" dirty="0">
                <a:solidFill>
                  <a:srgbClr val="000099"/>
                </a:solidFill>
              </a:rPr>
              <a:t>вправе выдать ему избирательный бюллетень </a:t>
            </a:r>
            <a:r>
              <a:rPr lang="ru-RU" sz="2000" b="1" u="sng" dirty="0">
                <a:solidFill>
                  <a:srgbClr val="000099"/>
                </a:solidFill>
              </a:rPr>
              <a:t>до возвращения комиссии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000099"/>
                </a:solidFill>
              </a:rPr>
              <a:t>в помещение для голосования </a:t>
            </a:r>
            <a:r>
              <a:rPr lang="ru-RU" sz="2000" b="1" u="sng" dirty="0" smtClean="0">
                <a:solidFill>
                  <a:srgbClr val="000099"/>
                </a:solidFill>
              </a:rPr>
              <a:t>и установления </a:t>
            </a:r>
            <a:r>
              <a:rPr lang="ru-RU" sz="2000" b="1" u="sng" dirty="0">
                <a:solidFill>
                  <a:srgbClr val="000099"/>
                </a:solidFill>
              </a:rPr>
              <a:t>факта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b="1" u="sng" dirty="0">
                <a:solidFill>
                  <a:srgbClr val="000099"/>
                </a:solidFill>
              </a:rPr>
              <a:t>что</a:t>
            </a:r>
            <a:r>
              <a:rPr lang="ru-RU" sz="2000" dirty="0">
                <a:solidFill>
                  <a:srgbClr val="000099"/>
                </a:solidFill>
              </a:rPr>
              <a:t> данный </a:t>
            </a:r>
            <a:r>
              <a:rPr lang="ru-RU" sz="2000" b="1" u="sng" dirty="0">
                <a:solidFill>
                  <a:srgbClr val="000099"/>
                </a:solidFill>
              </a:rPr>
              <a:t>избиратель не проголосовал вне помещения для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810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0676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4310" y="427308"/>
            <a:ext cx="40498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>
                <a:solidFill>
                  <a:srgbClr val="000099"/>
                </a:solidFill>
              </a:rPr>
              <a:t>Согласно </a:t>
            </a:r>
            <a:r>
              <a:rPr lang="ru-RU" b="1" dirty="0">
                <a:solidFill>
                  <a:srgbClr val="000099"/>
                </a:solidFill>
              </a:rPr>
              <a:t>п. 9 ст. 64 </a:t>
            </a:r>
            <a:r>
              <a:rPr lang="ru-RU" b="1" dirty="0" smtClean="0">
                <a:solidFill>
                  <a:srgbClr val="000099"/>
                </a:solidFill>
              </a:rPr>
              <a:t>№ </a:t>
            </a:r>
            <a:r>
              <a:rPr lang="ru-RU" b="1" dirty="0">
                <a:solidFill>
                  <a:srgbClr val="000099"/>
                </a:solidFill>
              </a:rPr>
              <a:t>67-ФЗ, если избиратель считает, что при заполнении </a:t>
            </a:r>
            <a:r>
              <a:rPr lang="ru-RU" b="1" dirty="0" smtClean="0">
                <a:solidFill>
                  <a:srgbClr val="000099"/>
                </a:solidFill>
              </a:rPr>
              <a:t>бюллетеня допустил </a:t>
            </a:r>
            <a:r>
              <a:rPr lang="ru-RU" b="1" dirty="0">
                <a:solidFill>
                  <a:srgbClr val="000099"/>
                </a:solidFill>
              </a:rPr>
              <a:t>ошибку, он вправе обратиться к члену УИК, выдавшему бюллетень, с просьбой выдать ему </a:t>
            </a:r>
            <a:r>
              <a:rPr lang="ru-RU" b="1" dirty="0" smtClean="0">
                <a:solidFill>
                  <a:srgbClr val="000099"/>
                </a:solidFill>
              </a:rPr>
              <a:t>новый бюллетень </a:t>
            </a:r>
            <a:r>
              <a:rPr lang="ru-RU" b="1" dirty="0">
                <a:solidFill>
                  <a:srgbClr val="000099"/>
                </a:solidFill>
              </a:rPr>
              <a:t>взамен испорченного.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Член </a:t>
            </a:r>
            <a:r>
              <a:rPr lang="ru-RU" b="1" dirty="0">
                <a:solidFill>
                  <a:srgbClr val="000099"/>
                </a:solidFill>
              </a:rPr>
              <a:t>УИК </a:t>
            </a:r>
            <a:r>
              <a:rPr lang="ru-RU" b="1" u="sng" dirty="0">
                <a:solidFill>
                  <a:srgbClr val="FF0000"/>
                </a:solidFill>
              </a:rPr>
              <a:t>выдает избирателю новый бюллетень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  <a:r>
              <a:rPr lang="ru-RU" b="1" u="sng" dirty="0">
                <a:solidFill>
                  <a:srgbClr val="000099"/>
                </a:solidFill>
              </a:rPr>
              <a:t>делая при этом </a:t>
            </a:r>
            <a:r>
              <a:rPr lang="ru-RU" b="1" dirty="0" smtClean="0">
                <a:solidFill>
                  <a:srgbClr val="000099"/>
                </a:solidFill>
              </a:rPr>
              <a:t>соответствующую </a:t>
            </a:r>
            <a:r>
              <a:rPr lang="ru-RU" b="1" u="sng" dirty="0">
                <a:solidFill>
                  <a:srgbClr val="000099"/>
                </a:solidFill>
              </a:rPr>
              <a:t>отметку в списке </a:t>
            </a:r>
            <a:r>
              <a:rPr lang="ru-RU" b="1" dirty="0">
                <a:solidFill>
                  <a:srgbClr val="000099"/>
                </a:solidFill>
              </a:rPr>
              <a:t>избирателей </a:t>
            </a:r>
            <a:r>
              <a:rPr lang="ru-RU" b="1" u="sng" dirty="0">
                <a:solidFill>
                  <a:srgbClr val="000099"/>
                </a:solidFill>
              </a:rPr>
              <a:t>напротив фамилии данного избирателя</a:t>
            </a:r>
            <a:r>
              <a:rPr lang="ru-RU" b="1" dirty="0">
                <a:solidFill>
                  <a:srgbClr val="000099"/>
                </a:solidFill>
              </a:rPr>
              <a:t>.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Испорченный бюллетень, на </a:t>
            </a:r>
            <a:r>
              <a:rPr lang="ru-RU" b="1" dirty="0">
                <a:solidFill>
                  <a:srgbClr val="000099"/>
                </a:solidFill>
              </a:rPr>
              <a:t>котором член УИК </a:t>
            </a:r>
            <a:r>
              <a:rPr lang="ru-RU" b="1" dirty="0" smtClean="0">
                <a:solidFill>
                  <a:srgbClr val="000099"/>
                </a:solidFill>
              </a:rPr>
              <a:t>делает </a:t>
            </a:r>
            <a:r>
              <a:rPr lang="ru-RU" b="1" dirty="0">
                <a:solidFill>
                  <a:srgbClr val="000099"/>
                </a:solidFill>
              </a:rPr>
              <a:t>соответствующую запись и заверяет ее </a:t>
            </a:r>
            <a:r>
              <a:rPr lang="ru-RU" b="1" dirty="0" smtClean="0">
                <a:solidFill>
                  <a:srgbClr val="000099"/>
                </a:solidFill>
              </a:rPr>
              <a:t>своей подписью</a:t>
            </a:r>
            <a:r>
              <a:rPr lang="ru-RU" b="1" dirty="0">
                <a:solidFill>
                  <a:srgbClr val="000099"/>
                </a:solidFill>
              </a:rPr>
              <a:t>, заверяется также подписью секретаря УИК, после чего </a:t>
            </a:r>
            <a:r>
              <a:rPr lang="ru-RU" b="1" u="sng" dirty="0">
                <a:solidFill>
                  <a:srgbClr val="FF0000"/>
                </a:solidFill>
              </a:rPr>
              <a:t>такой бюллетень незамедлительно </a:t>
            </a:r>
            <a:r>
              <a:rPr lang="ru-RU" b="1" u="sng" dirty="0" smtClean="0">
                <a:solidFill>
                  <a:srgbClr val="FF0000"/>
                </a:solidFill>
              </a:rPr>
              <a:t>погашается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37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1398</Words>
  <Application>Microsoft Office PowerPoint</Application>
  <PresentationFormat>Экран (4:3)</PresentationFormat>
  <Paragraphs>148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110</cp:revision>
  <dcterms:created xsi:type="dcterms:W3CDTF">2018-02-05T04:03:27Z</dcterms:created>
  <dcterms:modified xsi:type="dcterms:W3CDTF">2018-02-06T12:30:28Z</dcterms:modified>
</cp:coreProperties>
</file>