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71" r:id="rId4"/>
    <p:sldId id="258" r:id="rId5"/>
    <p:sldId id="272" r:id="rId6"/>
    <p:sldId id="261" r:id="rId7"/>
    <p:sldId id="264" r:id="rId8"/>
    <p:sldId id="265" r:id="rId9"/>
    <p:sldId id="273" r:id="rId10"/>
    <p:sldId id="274" r:id="rId11"/>
    <p:sldId id="266" r:id="rId12"/>
    <p:sldId id="267" r:id="rId13"/>
    <p:sldId id="270" r:id="rId14"/>
    <p:sldId id="277" r:id="rId15"/>
    <p:sldId id="280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B9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213" autoAdjust="0"/>
  </p:normalViewPr>
  <p:slideViewPr>
    <p:cSldViewPr>
      <p:cViewPr varScale="1">
        <p:scale>
          <a:sx n="79" d="100"/>
          <a:sy n="79" d="100"/>
        </p:scale>
        <p:origin x="-2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EEDBF-D992-4C40-B277-6430B795F93A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BD965-900A-4E85-803F-3E0A6D1DB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55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BD965-900A-4E85-803F-3E0A6D1DBF1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71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BD965-900A-4E85-803F-3E0A6D1DBF1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257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132856"/>
            <a:ext cx="85689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u="sng" dirty="0">
                <a:solidFill>
                  <a:srgbClr val="FF0000"/>
                </a:solidFill>
              </a:rPr>
              <a:t>Оборудование </a:t>
            </a:r>
            <a:endParaRPr lang="ru-RU" sz="4400" b="1" i="1" u="sng" dirty="0" smtClean="0">
              <a:solidFill>
                <a:srgbClr val="FF0000"/>
              </a:solidFill>
            </a:endParaRPr>
          </a:p>
          <a:p>
            <a:pPr algn="ctr"/>
            <a:r>
              <a:rPr lang="ru-RU" sz="4400" b="1" i="1" u="sng" dirty="0" smtClean="0">
                <a:solidFill>
                  <a:srgbClr val="FF0000"/>
                </a:solidFill>
              </a:rPr>
              <a:t>избирательного </a:t>
            </a:r>
            <a:r>
              <a:rPr lang="ru-RU" sz="4400" b="1" i="1" u="sng" dirty="0">
                <a:solidFill>
                  <a:srgbClr val="FF0000"/>
                </a:solidFill>
              </a:rPr>
              <a:t>участка</a:t>
            </a:r>
          </a:p>
        </p:txBody>
      </p:sp>
    </p:spTree>
    <p:extLst>
      <p:ext uri="{BB962C8B-B14F-4D97-AF65-F5344CB8AC3E}">
        <p14:creationId xmlns:p14="http://schemas.microsoft.com/office/powerpoint/2010/main" val="3592239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2076003" cy="1754326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808" y="476672"/>
            <a:ext cx="59046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</a:t>
            </a:r>
            <a:r>
              <a:rPr lang="ru-RU" dirty="0" smtClean="0">
                <a:solidFill>
                  <a:srgbClr val="000099"/>
                </a:solidFill>
              </a:rPr>
              <a:t>УИК   </a:t>
            </a:r>
            <a:r>
              <a:rPr lang="ru-RU" dirty="0">
                <a:solidFill>
                  <a:srgbClr val="000099"/>
                </a:solidFill>
              </a:rPr>
              <a:t>должна  располагать необходимым  </a:t>
            </a:r>
            <a:r>
              <a:rPr lang="ru-RU" b="1" u="sng" dirty="0">
                <a:solidFill>
                  <a:srgbClr val="000099"/>
                </a:solidFill>
              </a:rPr>
              <a:t>количеством   переносных   ящиков</a:t>
            </a:r>
            <a:r>
              <a:rPr lang="ru-RU" dirty="0">
                <a:solidFill>
                  <a:srgbClr val="000099"/>
                </a:solidFill>
              </a:rPr>
              <a:t>   для   голосования, изготовленных   из  прозрачного  или  полупрозрачного  материала в соответствии   с   нормативами    технологического    оборудования, утверждаемыми ЦИК РФ.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5248" y="2636912"/>
            <a:ext cx="57189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99"/>
                </a:solidFill>
              </a:rPr>
              <a:t>    </a:t>
            </a:r>
            <a:r>
              <a:rPr lang="ru-RU" b="1" dirty="0" smtClean="0">
                <a:solidFill>
                  <a:srgbClr val="FF0000"/>
                </a:solidFill>
              </a:rPr>
              <a:t>Количество</a:t>
            </a:r>
            <a:r>
              <a:rPr lang="ru-RU" dirty="0" smtClean="0">
                <a:solidFill>
                  <a:srgbClr val="000099"/>
                </a:solidFill>
              </a:rPr>
              <a:t>  </a:t>
            </a:r>
            <a:r>
              <a:rPr lang="ru-RU" dirty="0">
                <a:solidFill>
                  <a:srgbClr val="000099"/>
                </a:solidFill>
              </a:rPr>
              <a:t>таких  </a:t>
            </a:r>
            <a:r>
              <a:rPr lang="ru-RU" b="1" dirty="0">
                <a:solidFill>
                  <a:srgbClr val="FF0000"/>
                </a:solidFill>
              </a:rPr>
              <a:t>ящиков  определяется  решением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территориальной </a:t>
            </a:r>
            <a:r>
              <a:rPr lang="ru-RU" b="1" dirty="0">
                <a:solidFill>
                  <a:srgbClr val="FF0000"/>
                </a:solidFill>
              </a:rPr>
              <a:t>избирательной   комиссии</a:t>
            </a:r>
            <a:r>
              <a:rPr lang="ru-RU" dirty="0">
                <a:solidFill>
                  <a:srgbClr val="000099"/>
                </a:solidFill>
              </a:rPr>
              <a:t>.   При  этом  максимальное количество используемых в день голосования  переносных  ящиков  для голосования  вне  помещения  для голосования на одном избирательном участке в зависимости от </a:t>
            </a:r>
            <a:r>
              <a:rPr lang="ru-RU" b="1" dirty="0">
                <a:solidFill>
                  <a:srgbClr val="FF0000"/>
                </a:solidFill>
              </a:rPr>
              <a:t>числа избирателей</a:t>
            </a:r>
            <a:r>
              <a:rPr lang="ru-RU" dirty="0">
                <a:solidFill>
                  <a:srgbClr val="000099"/>
                </a:solidFill>
              </a:rPr>
              <a:t>,  зарегистрированных  на территории избирательного участка,  составляет </a:t>
            </a:r>
            <a:r>
              <a:rPr lang="ru-RU" b="1" dirty="0">
                <a:solidFill>
                  <a:srgbClr val="FF0000"/>
                </a:solidFill>
              </a:rPr>
              <a:t>более  1000  </a:t>
            </a:r>
            <a:r>
              <a:rPr lang="ru-RU" dirty="0">
                <a:solidFill>
                  <a:srgbClr val="000099"/>
                </a:solidFill>
              </a:rPr>
              <a:t>избирателей   </a:t>
            </a:r>
            <a:r>
              <a:rPr lang="ru-RU" b="1" dirty="0">
                <a:solidFill>
                  <a:srgbClr val="FF0000"/>
                </a:solidFill>
              </a:rPr>
              <a:t>-   3   переносных   ящика   для голосования.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352" y="3645024"/>
            <a:ext cx="2232248" cy="254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009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491" y="836712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</a:t>
            </a:r>
            <a:r>
              <a:rPr lang="ru-RU" sz="2400" dirty="0" smtClean="0">
                <a:solidFill>
                  <a:srgbClr val="000099"/>
                </a:solidFill>
              </a:rPr>
              <a:t>При  </a:t>
            </a:r>
            <a:r>
              <a:rPr lang="ru-RU" sz="2400" dirty="0">
                <a:solidFill>
                  <a:srgbClr val="000099"/>
                </a:solidFill>
              </a:rPr>
              <a:t>оборудовании   помещения   для   голосования   </a:t>
            </a:r>
            <a:r>
              <a:rPr lang="ru-RU" sz="2400" dirty="0" smtClean="0">
                <a:solidFill>
                  <a:srgbClr val="000099"/>
                </a:solidFill>
              </a:rPr>
              <a:t>должны обеспечиваться    </a:t>
            </a:r>
            <a:r>
              <a:rPr lang="ru-RU" sz="2400" dirty="0">
                <a:solidFill>
                  <a:srgbClr val="000099"/>
                </a:solidFill>
              </a:rPr>
              <a:t>предусмотренные    законодательством   </a:t>
            </a:r>
            <a:r>
              <a:rPr lang="ru-RU" sz="2400" dirty="0" smtClean="0">
                <a:solidFill>
                  <a:srgbClr val="000099"/>
                </a:solidFill>
              </a:rPr>
              <a:t>Российской Федерации  условия  для  беспрепятственного   доступа   к   данному помещению </a:t>
            </a:r>
            <a:r>
              <a:rPr lang="ru-RU" sz="2400" dirty="0">
                <a:solidFill>
                  <a:srgbClr val="000099"/>
                </a:solidFill>
              </a:rPr>
              <a:t>избирателей,  являющихся инвалидами, и голосования в нем</a:t>
            </a:r>
            <a:r>
              <a:rPr lang="ru-RU" sz="2400" dirty="0" smtClean="0">
                <a:solidFill>
                  <a:srgbClr val="000099"/>
                </a:solidFill>
              </a:rPr>
              <a:t>.</a:t>
            </a:r>
          </a:p>
          <a:p>
            <a:pPr algn="just"/>
            <a:endParaRPr lang="ru-RU" sz="2400" dirty="0">
              <a:solidFill>
                <a:srgbClr val="000099"/>
              </a:solidFill>
            </a:endParaRPr>
          </a:p>
          <a:p>
            <a:pPr algn="just"/>
            <a:r>
              <a:rPr lang="ru-RU" sz="2400" dirty="0" smtClean="0">
                <a:solidFill>
                  <a:srgbClr val="000099"/>
                </a:solidFill>
              </a:rPr>
              <a:t>        При </a:t>
            </a:r>
            <a:r>
              <a:rPr lang="ru-RU" sz="2400" dirty="0">
                <a:solidFill>
                  <a:srgbClr val="000099"/>
                </a:solidFill>
              </a:rPr>
              <a:t>проведении голосования  осуществляется  оказание  помощи  </a:t>
            </a:r>
            <a:r>
              <a:rPr lang="ru-RU" sz="2400" dirty="0" smtClean="0">
                <a:solidFill>
                  <a:srgbClr val="000099"/>
                </a:solidFill>
              </a:rPr>
              <a:t>таким лицам  </a:t>
            </a:r>
            <a:r>
              <a:rPr lang="ru-RU" sz="2400" dirty="0">
                <a:solidFill>
                  <a:srgbClr val="000099"/>
                </a:solidFill>
              </a:rPr>
              <a:t>в  целях  реализации  ими  активного  избирательного права </a:t>
            </a:r>
            <a:r>
              <a:rPr lang="ru-RU" sz="2400" dirty="0" smtClean="0">
                <a:solidFill>
                  <a:srgbClr val="000099"/>
                </a:solidFill>
              </a:rPr>
              <a:t>с соблюдением  </a:t>
            </a:r>
            <a:r>
              <a:rPr lang="ru-RU" sz="2400" dirty="0">
                <a:solidFill>
                  <a:srgbClr val="000099"/>
                </a:solidFill>
              </a:rPr>
              <a:t>требований,  предусмотренных   настоящим   </a:t>
            </a:r>
            <a:r>
              <a:rPr lang="ru-RU" sz="2400" dirty="0" smtClean="0">
                <a:solidFill>
                  <a:srgbClr val="000099"/>
                </a:solidFill>
              </a:rPr>
              <a:t>Федеральным законом,  иными  федеральными законами.</a:t>
            </a:r>
            <a:endParaRPr lang="ru-RU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28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6613" y="311654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</p:txBody>
      </p:sp>
      <p:pic>
        <p:nvPicPr>
          <p:cNvPr id="4" name="Рисунок 1" descr="Слайд12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13" y="11781"/>
            <a:ext cx="1243013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831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238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128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 descr="Слайд5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7250"/>
            <a:ext cx="1238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68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Слайд14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238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17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543312"/>
            <a:ext cx="65998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  <a:endParaRPr lang="ru-RU" sz="4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748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8208912" cy="5913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 </a:t>
            </a:r>
            <a:r>
              <a:rPr lang="ru-RU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помещении  для  голосования  должен быть зал,  в </a:t>
            </a:r>
            <a:r>
              <a:rPr lang="ru-RU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  размещаются </a:t>
            </a:r>
            <a:r>
              <a:rPr lang="ru-RU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ящики  для  голосования,  </a:t>
            </a:r>
            <a:r>
              <a:rPr lang="ru-RU" sz="3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кабины</a:t>
            </a:r>
            <a:r>
              <a:rPr lang="ru-RU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или  иные  </a:t>
            </a:r>
            <a:r>
              <a:rPr lang="ru-RU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  оборудованные  </a:t>
            </a:r>
            <a:r>
              <a:rPr lang="ru-RU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  для тайного голосования,  оснащенные </a:t>
            </a:r>
            <a:r>
              <a:rPr lang="ru-RU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системой освещения </a:t>
            </a:r>
            <a:r>
              <a:rPr lang="ru-RU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снабженные письменными принадлежностями, за </a:t>
            </a:r>
            <a:r>
              <a:rPr lang="ru-RU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исключением карандашей</a:t>
            </a:r>
            <a:r>
              <a:rPr lang="ru-RU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8916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User\Desktop\2015-vniman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" y="116632"/>
            <a:ext cx="123825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263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89679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 </a:t>
            </a:r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помещении для голосования либо непосредственно перед эти помещением     участковая    избирательная    комиссия    оборудует информационный стенд, на котором размещает следующую информацию обо всех кандидатах, внесенных в избирательный бюллетень:</a:t>
            </a:r>
            <a:endParaRPr lang="ru-RU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8568952" cy="4104456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65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4345"/>
            <a:ext cx="8496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биографические данные кандидатов  в  объеме,  </a:t>
            </a: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установленном ЦИК РФ,  </a:t>
            </a:r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меньшем</a:t>
            </a:r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чем объем биографических данных, внесенных в </a:t>
            </a: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избирательный бюллетень</a:t>
            </a:r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*</a:t>
            </a: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 кандидат   выдвинут   политической   партией,   </a:t>
            </a: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"выдвинут </a:t>
            </a:r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политической    партией"    с    указанием   </a:t>
            </a: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наименования соответствующей </a:t>
            </a:r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политической </a:t>
            </a: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партии</a:t>
            </a:r>
          </a:p>
          <a:p>
            <a:pPr algn="just"/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 кандидат  сам  выдвинул   свою   кандидатуру,   слово "самовыдвижение";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*</a:t>
            </a: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сведения  </a:t>
            </a:r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доходах и об имуществе кандидатов и их супругов в  объеме,  установленном   ЦИК РФ;</a:t>
            </a:r>
          </a:p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информацию   </a:t>
            </a:r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  фактах   недостоверности    представленных     кандидатами  сведений,  предусмотренных  подпунктом  3  пункта  6 и пунктом 7 статьи  34,  подпунктами  1  и  3  пункта  11  статьи  35 настоящего Федерального закона (если такая информация имеется);</a:t>
            </a:r>
            <a:endParaRPr lang="ru-RU" sz="20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 у  зарегистрированного  кандидата имелась или имеется судимость,  в  информационных  материалах  указываются  сведения  о</a:t>
            </a:r>
          </a:p>
          <a:p>
            <a:pPr algn="just"/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судимости кандидата,  а если судимость снята или погашена,  - также сведения о дате снятия или погашения судимости</a:t>
            </a: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222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872" y="0"/>
            <a:ext cx="87129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000099"/>
                </a:solidFill>
              </a:rPr>
              <a:t>На </a:t>
            </a:r>
            <a:r>
              <a:rPr lang="ru-RU" dirty="0">
                <a:solidFill>
                  <a:srgbClr val="000099"/>
                </a:solidFill>
              </a:rPr>
              <a:t>информационном стенде размещается  </a:t>
            </a:r>
            <a:r>
              <a:rPr lang="ru-RU" b="1" dirty="0">
                <a:solidFill>
                  <a:srgbClr val="FF0000"/>
                </a:solidFill>
              </a:rPr>
              <a:t>образец  </a:t>
            </a:r>
            <a:r>
              <a:rPr lang="ru-RU" b="1" dirty="0" smtClean="0">
                <a:solidFill>
                  <a:srgbClr val="FF0000"/>
                </a:solidFill>
              </a:rPr>
              <a:t>заполненного </a:t>
            </a:r>
            <a:r>
              <a:rPr lang="ru-RU" b="1" dirty="0">
                <a:solidFill>
                  <a:srgbClr val="FF0000"/>
                </a:solidFill>
              </a:rPr>
              <a:t>избирательного  бюллетеня</a:t>
            </a:r>
            <a:r>
              <a:rPr lang="ru-RU" dirty="0">
                <a:solidFill>
                  <a:srgbClr val="000099"/>
                </a:solidFill>
              </a:rPr>
              <a:t>,  который  </a:t>
            </a:r>
            <a:r>
              <a:rPr lang="ru-RU" b="1" u="sng" dirty="0">
                <a:solidFill>
                  <a:srgbClr val="000099"/>
                </a:solidFill>
              </a:rPr>
              <a:t>не  должен  содержать  </a:t>
            </a:r>
            <a:r>
              <a:rPr lang="ru-RU" dirty="0" smtClean="0">
                <a:solidFill>
                  <a:srgbClr val="000099"/>
                </a:solidFill>
              </a:rPr>
              <a:t>фамилии зарегистрированных </a:t>
            </a:r>
            <a:r>
              <a:rPr lang="ru-RU" dirty="0">
                <a:solidFill>
                  <a:srgbClr val="000099"/>
                </a:solidFill>
              </a:rPr>
              <a:t>кандидатов,  наименования  политических  </a:t>
            </a:r>
            <a:r>
              <a:rPr lang="ru-RU" dirty="0" smtClean="0">
                <a:solidFill>
                  <a:srgbClr val="000099"/>
                </a:solidFill>
              </a:rPr>
              <a:t>партий, выдвинувших  </a:t>
            </a:r>
            <a:r>
              <a:rPr lang="ru-RU" dirty="0">
                <a:solidFill>
                  <a:srgbClr val="000099"/>
                </a:solidFill>
              </a:rPr>
              <a:t>на  данных  выборах  Президента  Российской  </a:t>
            </a:r>
            <a:r>
              <a:rPr lang="ru-RU" dirty="0" smtClean="0">
                <a:solidFill>
                  <a:srgbClr val="000099"/>
                </a:solidFill>
              </a:rPr>
              <a:t>Федерации зарегистрированных кандидатов.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0099"/>
                </a:solidFill>
              </a:rPr>
              <a:t>     </a:t>
            </a:r>
            <a:r>
              <a:rPr lang="ru-RU" b="1" dirty="0" smtClean="0">
                <a:solidFill>
                  <a:srgbClr val="FF0000"/>
                </a:solidFill>
              </a:rPr>
              <a:t>Сведения  </a:t>
            </a:r>
            <a:r>
              <a:rPr lang="ru-RU" b="1" dirty="0">
                <a:solidFill>
                  <a:srgbClr val="FF0000"/>
                </a:solidFill>
              </a:rPr>
              <a:t>о  зарегистрированных  кандидатах</a:t>
            </a:r>
            <a:r>
              <a:rPr lang="ru-RU" dirty="0">
                <a:solidFill>
                  <a:srgbClr val="000099"/>
                </a:solidFill>
              </a:rPr>
              <a:t>  размещаются  в информационных материалах </a:t>
            </a:r>
            <a:r>
              <a:rPr lang="ru-RU" u="sng" dirty="0">
                <a:solidFill>
                  <a:srgbClr val="000099"/>
                </a:solidFill>
              </a:rPr>
              <a:t>в порядке, </a:t>
            </a:r>
            <a:r>
              <a:rPr lang="ru-RU" u="sng" dirty="0" smtClean="0">
                <a:solidFill>
                  <a:srgbClr val="000099"/>
                </a:solidFill>
              </a:rPr>
              <a:t>определенном </a:t>
            </a:r>
            <a:r>
              <a:rPr lang="ru-RU" u="sng" dirty="0">
                <a:solidFill>
                  <a:srgbClr val="000099"/>
                </a:solidFill>
              </a:rPr>
              <a:t>при  утверждении формы и текста избирательного бюллетеня</a:t>
            </a:r>
            <a:r>
              <a:rPr lang="ru-RU" dirty="0">
                <a:solidFill>
                  <a:srgbClr val="000099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0099"/>
                </a:solidFill>
              </a:rPr>
              <a:t>      </a:t>
            </a:r>
            <a:r>
              <a:rPr lang="ru-RU" dirty="0" smtClean="0">
                <a:solidFill>
                  <a:srgbClr val="000099"/>
                </a:solidFill>
              </a:rPr>
              <a:t>Размещаемые  </a:t>
            </a:r>
            <a:r>
              <a:rPr lang="ru-RU" dirty="0">
                <a:solidFill>
                  <a:srgbClr val="000099"/>
                </a:solidFill>
              </a:rPr>
              <a:t>на  информационном  стенде </a:t>
            </a:r>
            <a:r>
              <a:rPr lang="ru-RU" b="1" dirty="0">
                <a:solidFill>
                  <a:srgbClr val="FF0000"/>
                </a:solidFill>
              </a:rPr>
              <a:t>материалы не должны     содержать признаки предвыборной агитации</a:t>
            </a:r>
            <a:r>
              <a:rPr lang="ru-RU" dirty="0" smtClean="0">
                <a:solidFill>
                  <a:srgbClr val="000099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0099"/>
                </a:solidFill>
              </a:rPr>
              <a:t>       На   </a:t>
            </a:r>
            <a:r>
              <a:rPr lang="ru-RU" dirty="0">
                <a:solidFill>
                  <a:srgbClr val="000099"/>
                </a:solidFill>
              </a:rPr>
              <a:t>информационном   стенде   </a:t>
            </a:r>
            <a:r>
              <a:rPr lang="ru-RU" b="1" dirty="0">
                <a:solidFill>
                  <a:srgbClr val="FF0000"/>
                </a:solidFill>
              </a:rPr>
              <a:t>размещаются   извлечения  из уголовного   и   административного   законодательства    </a:t>
            </a:r>
            <a:r>
              <a:rPr lang="ru-RU" b="1" dirty="0" smtClean="0">
                <a:solidFill>
                  <a:srgbClr val="FF0000"/>
                </a:solidFill>
              </a:rPr>
              <a:t>РФ</a:t>
            </a:r>
            <a:r>
              <a:rPr lang="ru-RU" dirty="0" smtClean="0">
                <a:solidFill>
                  <a:srgbClr val="000099"/>
                </a:solidFill>
              </a:rPr>
              <a:t>,    </a:t>
            </a:r>
            <a:r>
              <a:rPr lang="ru-RU" dirty="0">
                <a:solidFill>
                  <a:srgbClr val="000099"/>
                </a:solidFill>
              </a:rPr>
              <a:t>устанавливающего    ответственность    за   </a:t>
            </a:r>
            <a:r>
              <a:rPr lang="ru-RU" dirty="0" smtClean="0">
                <a:solidFill>
                  <a:srgbClr val="000099"/>
                </a:solidFill>
              </a:rPr>
              <a:t>нарушение избирательных  </a:t>
            </a:r>
            <a:r>
              <a:rPr lang="ru-RU" dirty="0">
                <a:solidFill>
                  <a:srgbClr val="000099"/>
                </a:solidFill>
              </a:rPr>
              <a:t>прав   граждан   Российской   Федерации.  </a:t>
            </a:r>
            <a:endParaRPr lang="ru-RU" dirty="0" smtClean="0">
              <a:solidFill>
                <a:srgbClr val="000099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      </a:t>
            </a:r>
            <a:r>
              <a:rPr lang="ru-RU" dirty="0">
                <a:solidFill>
                  <a:srgbClr val="000099"/>
                </a:solidFill>
              </a:rPr>
              <a:t>Указанные материалы  размещаются  участковой  избирательной  комиссией  таким образом, чтобы избиратели свободно могли их прочитать</a:t>
            </a:r>
            <a:r>
              <a:rPr lang="ru-RU" dirty="0" smtClean="0">
                <a:solidFill>
                  <a:srgbClr val="000099"/>
                </a:solidFill>
              </a:rPr>
              <a:t>.</a:t>
            </a:r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805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2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</a:t>
            </a:r>
            <a:r>
              <a:rPr lang="ru-RU" dirty="0" smtClean="0">
                <a:solidFill>
                  <a:srgbClr val="000099"/>
                </a:solidFill>
              </a:rPr>
              <a:t>В </a:t>
            </a:r>
            <a:r>
              <a:rPr lang="ru-RU" dirty="0">
                <a:solidFill>
                  <a:srgbClr val="000099"/>
                </a:solidFill>
              </a:rPr>
              <a:t>помещении для голосования </a:t>
            </a:r>
            <a:r>
              <a:rPr lang="ru-RU" b="1" dirty="0">
                <a:solidFill>
                  <a:srgbClr val="FF0000"/>
                </a:solidFill>
              </a:rPr>
              <a:t>должна находиться  </a:t>
            </a:r>
            <a:r>
              <a:rPr lang="ru-RU" b="1" dirty="0" smtClean="0">
                <a:solidFill>
                  <a:srgbClr val="FF0000"/>
                </a:solidFill>
              </a:rPr>
              <a:t>увеличенная форма   </a:t>
            </a:r>
            <a:r>
              <a:rPr lang="ru-RU" b="1" dirty="0">
                <a:solidFill>
                  <a:srgbClr val="FF0000"/>
                </a:solidFill>
              </a:rPr>
              <a:t>протокола</a:t>
            </a:r>
            <a:r>
              <a:rPr lang="ru-RU" dirty="0">
                <a:solidFill>
                  <a:srgbClr val="000099"/>
                </a:solidFill>
              </a:rPr>
              <a:t>   об   итогах  голосования,  предназначенная  </a:t>
            </a:r>
            <a:r>
              <a:rPr lang="ru-RU" dirty="0" smtClean="0">
                <a:solidFill>
                  <a:srgbClr val="000099"/>
                </a:solidFill>
              </a:rPr>
              <a:t>для занесения  </a:t>
            </a:r>
            <a:r>
              <a:rPr lang="ru-RU" dirty="0">
                <a:solidFill>
                  <a:srgbClr val="000099"/>
                </a:solidFill>
              </a:rPr>
              <a:t>в  нее  данных  об  итогах  голосования   по   мере   </a:t>
            </a:r>
            <a:r>
              <a:rPr lang="ru-RU" dirty="0" smtClean="0">
                <a:solidFill>
                  <a:srgbClr val="000099"/>
                </a:solidFill>
              </a:rPr>
              <a:t>их установления</a:t>
            </a:r>
            <a:r>
              <a:rPr lang="ru-RU" dirty="0">
                <a:solidFill>
                  <a:srgbClr val="000099"/>
                </a:solidFill>
              </a:rPr>
              <a:t>.  </a:t>
            </a:r>
            <a:endParaRPr lang="ru-RU" dirty="0" smtClean="0">
              <a:solidFill>
                <a:srgbClr val="000099"/>
              </a:solidFill>
            </a:endParaRPr>
          </a:p>
          <a:p>
            <a:pPr algn="just"/>
            <a:r>
              <a:rPr lang="ru-RU" dirty="0" smtClean="0">
                <a:solidFill>
                  <a:srgbClr val="000099"/>
                </a:solidFill>
              </a:rPr>
              <a:t>Увеличенная  </a:t>
            </a:r>
            <a:r>
              <a:rPr lang="ru-RU" dirty="0">
                <a:solidFill>
                  <a:srgbClr val="000099"/>
                </a:solidFill>
              </a:rPr>
              <a:t>форма  протокола  об итогах </a:t>
            </a:r>
            <a:r>
              <a:rPr lang="ru-RU" dirty="0" smtClean="0">
                <a:solidFill>
                  <a:srgbClr val="000099"/>
                </a:solidFill>
              </a:rPr>
              <a:t>голосования вывешивается </a:t>
            </a:r>
            <a:r>
              <a:rPr lang="ru-RU" dirty="0">
                <a:solidFill>
                  <a:srgbClr val="000099"/>
                </a:solidFill>
              </a:rPr>
              <a:t>до начала  голосования  и  должна  находиться  в  </a:t>
            </a:r>
            <a:r>
              <a:rPr lang="ru-RU" dirty="0" smtClean="0">
                <a:solidFill>
                  <a:srgbClr val="000099"/>
                </a:solidFill>
              </a:rPr>
              <a:t>поле зрения </a:t>
            </a:r>
            <a:r>
              <a:rPr lang="ru-RU" dirty="0">
                <a:solidFill>
                  <a:srgbClr val="000099"/>
                </a:solidFill>
              </a:rPr>
              <a:t>членов участковой избирательной комиссии,  наблюдателей и </a:t>
            </a:r>
            <a:r>
              <a:rPr lang="ru-RU" dirty="0" smtClean="0">
                <a:solidFill>
                  <a:srgbClr val="000099"/>
                </a:solidFill>
              </a:rPr>
              <a:t>на     </a:t>
            </a:r>
            <a:r>
              <a:rPr lang="ru-RU" dirty="0">
                <a:solidFill>
                  <a:srgbClr val="000099"/>
                </a:solidFill>
              </a:rPr>
              <a:t>расстоянии,  необходимом  для   восприятия   содержащейся   в   </a:t>
            </a:r>
            <a:r>
              <a:rPr lang="ru-RU" dirty="0" smtClean="0">
                <a:solidFill>
                  <a:srgbClr val="000099"/>
                </a:solidFill>
              </a:rPr>
              <a:t>ней информации</a:t>
            </a:r>
            <a:r>
              <a:rPr lang="ru-RU" dirty="0">
                <a:solidFill>
                  <a:srgbClr val="000099"/>
                </a:solidFill>
              </a:rPr>
              <a:t>.  Увеличенная  форма  протокола об итогах голосования </a:t>
            </a:r>
            <a:r>
              <a:rPr lang="ru-RU" dirty="0" smtClean="0">
                <a:solidFill>
                  <a:srgbClr val="000099"/>
                </a:solidFill>
              </a:rPr>
              <a:t>не    </a:t>
            </a:r>
            <a:r>
              <a:rPr lang="ru-RU" dirty="0">
                <a:solidFill>
                  <a:srgbClr val="000099"/>
                </a:solidFill>
              </a:rPr>
              <a:t>заменяет собой протокол участковой избирательной комиссии об </a:t>
            </a:r>
            <a:r>
              <a:rPr lang="ru-RU" dirty="0" smtClean="0">
                <a:solidFill>
                  <a:srgbClr val="000099"/>
                </a:solidFill>
              </a:rPr>
              <a:t>итогах     </a:t>
            </a:r>
            <a:r>
              <a:rPr lang="ru-RU" dirty="0">
                <a:solidFill>
                  <a:srgbClr val="000099"/>
                </a:solidFill>
              </a:rPr>
              <a:t>голосования,  а  занесенные  в  нее  данные  не  имеют </a:t>
            </a:r>
            <a:r>
              <a:rPr lang="ru-RU" dirty="0" smtClean="0">
                <a:solidFill>
                  <a:srgbClr val="000099"/>
                </a:solidFill>
              </a:rPr>
              <a:t>юридического   </a:t>
            </a:r>
            <a:r>
              <a:rPr lang="ru-RU" dirty="0" smtClean="0">
                <a:solidFill>
                  <a:srgbClr val="000099"/>
                </a:solidFill>
              </a:rPr>
              <a:t>значения. 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12976"/>
            <a:ext cx="7128792" cy="32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1593383" y="5949280"/>
            <a:ext cx="3626689" cy="369332"/>
          </a:xfrm>
          <a:prstGeom prst="rect">
            <a:avLst/>
          </a:prstGeom>
          <a:solidFill>
            <a:srgbClr val="B9EDFF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031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</a:t>
            </a:r>
            <a:r>
              <a:rPr lang="ru-RU" dirty="0" smtClean="0">
                <a:solidFill>
                  <a:srgbClr val="000099"/>
                </a:solidFill>
              </a:rPr>
              <a:t>В </a:t>
            </a:r>
            <a:r>
              <a:rPr lang="ru-RU" dirty="0">
                <a:solidFill>
                  <a:srgbClr val="000099"/>
                </a:solidFill>
              </a:rPr>
              <a:t>помещении для голосования размещаются стационарные </a:t>
            </a:r>
            <a:r>
              <a:rPr lang="ru-RU" dirty="0" smtClean="0">
                <a:solidFill>
                  <a:srgbClr val="000099"/>
                </a:solidFill>
              </a:rPr>
              <a:t>ящики для </a:t>
            </a:r>
            <a:r>
              <a:rPr lang="ru-RU" dirty="0">
                <a:solidFill>
                  <a:srgbClr val="000099"/>
                </a:solidFill>
              </a:rPr>
              <a:t>голосования,  изготовленные из прозрачного или  </a:t>
            </a:r>
            <a:r>
              <a:rPr lang="ru-RU" dirty="0" smtClean="0">
                <a:solidFill>
                  <a:srgbClr val="000099"/>
                </a:solidFill>
              </a:rPr>
              <a:t>полупрозрачного </a:t>
            </a:r>
            <a:r>
              <a:rPr lang="ru-RU" dirty="0">
                <a:solidFill>
                  <a:srgbClr val="000099"/>
                </a:solidFill>
              </a:rPr>
              <a:t>материала    в    соответствии   с   нормативами   </a:t>
            </a:r>
            <a:r>
              <a:rPr lang="ru-RU" dirty="0" smtClean="0">
                <a:solidFill>
                  <a:srgbClr val="000099"/>
                </a:solidFill>
              </a:rPr>
              <a:t>технологического оборудования</a:t>
            </a:r>
            <a:r>
              <a:rPr lang="ru-RU" dirty="0">
                <a:solidFill>
                  <a:srgbClr val="000099"/>
                </a:solidFill>
              </a:rPr>
              <a:t>,  утверждаемыми  </a:t>
            </a:r>
            <a:r>
              <a:rPr lang="ru-RU" dirty="0" smtClean="0">
                <a:solidFill>
                  <a:srgbClr val="000099"/>
                </a:solidFill>
              </a:rPr>
              <a:t>ЦИК  РФ.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3074" name="Picture 2" descr="C:\Users\User\Desktop\IMG_02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8816"/>
            <a:ext cx="7560840" cy="4680520"/>
          </a:xfrm>
          <a:prstGeom prst="rect">
            <a:avLst/>
          </a:prstGeom>
          <a:noFill/>
          <a:ln w="12700">
            <a:solidFill>
              <a:srgbClr val="00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74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</a:t>
            </a:r>
            <a:r>
              <a:rPr lang="ru-RU" dirty="0" smtClean="0">
                <a:solidFill>
                  <a:srgbClr val="000099"/>
                </a:solidFill>
              </a:rPr>
              <a:t>Помещение </a:t>
            </a:r>
            <a:r>
              <a:rPr lang="ru-RU" dirty="0">
                <a:solidFill>
                  <a:srgbClr val="000099"/>
                </a:solidFill>
              </a:rPr>
              <a:t>для голосования должно  быть  оборудовано  </a:t>
            </a:r>
            <a:r>
              <a:rPr lang="ru-RU" dirty="0" smtClean="0">
                <a:solidFill>
                  <a:srgbClr val="000099"/>
                </a:solidFill>
              </a:rPr>
              <a:t>таким     </a:t>
            </a:r>
            <a:r>
              <a:rPr lang="ru-RU" dirty="0">
                <a:solidFill>
                  <a:srgbClr val="000099"/>
                </a:solidFill>
              </a:rPr>
              <a:t>образом,  чтобы  </a:t>
            </a:r>
            <a:r>
              <a:rPr lang="ru-RU" b="1" dirty="0">
                <a:solidFill>
                  <a:srgbClr val="FF0000"/>
                </a:solidFill>
              </a:rPr>
              <a:t>места  выдачи избирательных бюллетеней,  места </a:t>
            </a:r>
            <a:r>
              <a:rPr lang="ru-RU" b="1" dirty="0" smtClean="0">
                <a:solidFill>
                  <a:srgbClr val="FF0000"/>
                </a:solidFill>
              </a:rPr>
              <a:t>для     </a:t>
            </a:r>
            <a:r>
              <a:rPr lang="ru-RU" b="1" dirty="0">
                <a:solidFill>
                  <a:srgbClr val="FF0000"/>
                </a:solidFill>
              </a:rPr>
              <a:t>тайного голосования и ящики для голосования одновременно </a:t>
            </a:r>
            <a:r>
              <a:rPr lang="ru-RU" b="1" dirty="0" smtClean="0">
                <a:solidFill>
                  <a:srgbClr val="FF0000"/>
                </a:solidFill>
              </a:rPr>
              <a:t>находились     </a:t>
            </a:r>
            <a:r>
              <a:rPr lang="ru-RU" b="1" dirty="0">
                <a:solidFill>
                  <a:srgbClr val="FF0000"/>
                </a:solidFill>
              </a:rPr>
              <a:t>в   поле   зрения   членов   участковой  избирательной  </a:t>
            </a:r>
            <a:r>
              <a:rPr lang="ru-RU" b="1" dirty="0" smtClean="0">
                <a:solidFill>
                  <a:srgbClr val="FF0000"/>
                </a:solidFill>
              </a:rPr>
              <a:t>комиссии наблюдателей</a:t>
            </a:r>
            <a:r>
              <a:rPr lang="ru-RU" dirty="0">
                <a:solidFill>
                  <a:srgbClr val="000099"/>
                </a:solidFill>
              </a:rPr>
              <a:t>.</a:t>
            </a:r>
          </a:p>
        </p:txBody>
      </p:sp>
      <p:pic>
        <p:nvPicPr>
          <p:cNvPr id="2051" name="Picture 3" descr="C:\Users\User\Desktop\IMG_0290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46" y="2098016"/>
            <a:ext cx="7050916" cy="4032448"/>
          </a:xfrm>
          <a:prstGeom prst="rect">
            <a:avLst/>
          </a:prstGeom>
          <a:noFill/>
          <a:ln w="12700">
            <a:solidFill>
              <a:srgbClr val="00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70164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666</TotalTime>
  <Words>628</Words>
  <Application>Microsoft Office PowerPoint</Application>
  <PresentationFormat>Экран (4:3)</PresentationFormat>
  <Paragraphs>28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71</cp:revision>
  <dcterms:created xsi:type="dcterms:W3CDTF">2018-01-15T03:24:57Z</dcterms:created>
  <dcterms:modified xsi:type="dcterms:W3CDTF">2018-01-16T08:18:05Z</dcterms:modified>
</cp:coreProperties>
</file>