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72" r:id="rId6"/>
    <p:sldId id="261" r:id="rId7"/>
    <p:sldId id="282" r:id="rId8"/>
    <p:sldId id="264" r:id="rId9"/>
    <p:sldId id="273" r:id="rId10"/>
    <p:sldId id="274" r:id="rId11"/>
    <p:sldId id="265" r:id="rId12"/>
    <p:sldId id="266" r:id="rId13"/>
    <p:sldId id="267" r:id="rId14"/>
    <p:sldId id="283" r:id="rId15"/>
    <p:sldId id="280" r:id="rId16"/>
    <p:sldId id="281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ECFF"/>
    <a:srgbClr val="99CCFF"/>
    <a:srgbClr val="FF66CC"/>
    <a:srgbClr val="FFCCCC"/>
    <a:srgbClr val="000099"/>
    <a:srgbClr val="0099FF"/>
    <a:srgbClr val="B9ED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 autoAdjust="0"/>
    <p:restoredTop sz="99021" autoAdjust="0"/>
  </p:normalViewPr>
  <p:slideViewPr>
    <p:cSldViewPr>
      <p:cViewPr varScale="1">
        <p:scale>
          <a:sx n="103" d="100"/>
          <a:sy n="103" d="100"/>
        </p:scale>
        <p:origin x="-1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EEDBF-D992-4C40-B277-6430B795F93A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BD965-900A-4E85-803F-3E0A6D1DB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BD965-900A-4E85-803F-3E0A6D1DBF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7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BD965-900A-4E85-803F-3E0A6D1DBF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5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BD965-900A-4E85-803F-3E0A6D1DBF1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9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332656"/>
            <a:ext cx="8563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u="sng" dirty="0" smtClean="0">
                <a:solidFill>
                  <a:srgbClr val="FF0000"/>
                </a:solidFill>
              </a:rPr>
              <a:t>Оборудование </a:t>
            </a:r>
          </a:p>
          <a:p>
            <a:pPr algn="r"/>
            <a:r>
              <a:rPr lang="ru-RU" sz="4800" b="1" i="1" u="sng" dirty="0" smtClean="0">
                <a:solidFill>
                  <a:srgbClr val="FF0000"/>
                </a:solidFill>
              </a:rPr>
              <a:t>избирательного участка</a:t>
            </a:r>
          </a:p>
          <a:p>
            <a:pPr algn="r"/>
            <a:endParaRPr lang="ru-RU" sz="4400" b="1" i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064896" cy="482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748464" y="4581128"/>
            <a:ext cx="0" cy="22768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64088" y="6665416"/>
            <a:ext cx="36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23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232248" cy="1944216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476672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dirty="0" smtClean="0">
                <a:solidFill>
                  <a:srgbClr val="000099"/>
                </a:solidFill>
              </a:rPr>
              <a:t>УИК   </a:t>
            </a:r>
            <a:r>
              <a:rPr lang="ru-RU" dirty="0">
                <a:solidFill>
                  <a:srgbClr val="000099"/>
                </a:solidFill>
              </a:rPr>
              <a:t>должна  располагать необходимым  </a:t>
            </a:r>
            <a:r>
              <a:rPr lang="ru-RU" b="1" u="sng" dirty="0">
                <a:solidFill>
                  <a:srgbClr val="000099"/>
                </a:solidFill>
              </a:rPr>
              <a:t>количеством   переносных   ящиков</a:t>
            </a:r>
            <a:r>
              <a:rPr lang="ru-RU" dirty="0">
                <a:solidFill>
                  <a:srgbClr val="000099"/>
                </a:solidFill>
              </a:rPr>
              <a:t>   для   голосования, изготовленных   из  прозрачного  или  полупрозрачного  материала в соответствии   с   нормативами    технологического    оборудования, утверждаемыми ЦИК </a:t>
            </a:r>
            <a:r>
              <a:rPr lang="ru-RU" dirty="0" smtClean="0">
                <a:solidFill>
                  <a:srgbClr val="000099"/>
                </a:solidFill>
              </a:rPr>
              <a:t>РФ.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248" y="2636912"/>
            <a:ext cx="5718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Количество</a:t>
            </a:r>
            <a:r>
              <a:rPr lang="ru-RU" dirty="0" smtClean="0">
                <a:solidFill>
                  <a:srgbClr val="000099"/>
                </a:solidFill>
              </a:rPr>
              <a:t>  </a:t>
            </a:r>
            <a:r>
              <a:rPr lang="ru-RU" dirty="0">
                <a:solidFill>
                  <a:srgbClr val="000099"/>
                </a:solidFill>
              </a:rPr>
              <a:t>таких  </a:t>
            </a:r>
            <a:r>
              <a:rPr lang="ru-RU" b="1" dirty="0">
                <a:solidFill>
                  <a:srgbClr val="FF0000"/>
                </a:solidFill>
              </a:rPr>
              <a:t>ящиков  определяется  решением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 smtClean="0">
                <a:solidFill>
                  <a:srgbClr val="000099"/>
                </a:solidFill>
              </a:rPr>
              <a:t>Ирбитской</a:t>
            </a:r>
            <a:r>
              <a:rPr lang="ru-RU" dirty="0" smtClean="0">
                <a:solidFill>
                  <a:srgbClr val="000099"/>
                </a:solidFill>
              </a:rPr>
              <a:t> городской территориальной </a:t>
            </a:r>
            <a:r>
              <a:rPr lang="ru-RU" dirty="0">
                <a:solidFill>
                  <a:srgbClr val="000099"/>
                </a:solidFill>
              </a:rPr>
              <a:t>избирательной   </a:t>
            </a:r>
            <a:r>
              <a:rPr lang="ru-RU" dirty="0" smtClean="0">
                <a:solidFill>
                  <a:srgbClr val="000099"/>
                </a:solidFill>
              </a:rPr>
              <a:t>комиссией.   </a:t>
            </a:r>
            <a:r>
              <a:rPr lang="ru-RU" dirty="0">
                <a:solidFill>
                  <a:srgbClr val="000099"/>
                </a:solidFill>
              </a:rPr>
              <a:t>При  этом  максимальное количество используемых в день голосования  переносных  ящиков  для голосования  вне  помещения  для голосования на одном избирательном участке в зависимости от </a:t>
            </a:r>
            <a:r>
              <a:rPr lang="ru-RU" b="1" dirty="0">
                <a:solidFill>
                  <a:srgbClr val="FF0000"/>
                </a:solidFill>
              </a:rPr>
              <a:t>числа избирателей</a:t>
            </a:r>
            <a:r>
              <a:rPr lang="ru-RU" dirty="0">
                <a:solidFill>
                  <a:srgbClr val="000099"/>
                </a:solidFill>
              </a:rPr>
              <a:t>,  зарегистрированных  на территории избирательного участка,  составляет </a:t>
            </a:r>
            <a:r>
              <a:rPr lang="ru-RU" dirty="0" smtClean="0">
                <a:solidFill>
                  <a:srgbClr val="000099"/>
                </a:solidFill>
              </a:rPr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более  3   </a:t>
            </a:r>
            <a:r>
              <a:rPr lang="ru-RU" b="1" dirty="0">
                <a:solidFill>
                  <a:srgbClr val="FF0000"/>
                </a:solidFill>
              </a:rPr>
              <a:t>переносных   </a:t>
            </a:r>
            <a:r>
              <a:rPr lang="ru-RU" b="1" dirty="0" smtClean="0">
                <a:solidFill>
                  <a:srgbClr val="FF0000"/>
                </a:solidFill>
              </a:rPr>
              <a:t>ящиков   </a:t>
            </a:r>
            <a:r>
              <a:rPr lang="ru-RU" dirty="0">
                <a:solidFill>
                  <a:srgbClr val="000099"/>
                </a:solidFill>
              </a:rPr>
              <a:t>для голосования.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736304" cy="3046964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732240" y="260648"/>
            <a:ext cx="241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892480" y="0"/>
            <a:ext cx="0" cy="27089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940152" y="116632"/>
            <a:ext cx="32038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748464" y="0"/>
            <a:ext cx="0" cy="17728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07704" y="5877272"/>
            <a:ext cx="3168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39752" y="6021288"/>
            <a:ext cx="22322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27784" y="6187932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00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rgbClr val="000099"/>
                </a:solidFill>
              </a:rPr>
              <a:t>В помещении для голосования размещаются </a:t>
            </a:r>
            <a:r>
              <a:rPr lang="ru-RU" b="1" dirty="0" smtClean="0">
                <a:solidFill>
                  <a:srgbClr val="000099"/>
                </a:solidFill>
              </a:rPr>
              <a:t>стационарные ящики для голосования</a:t>
            </a:r>
            <a:r>
              <a:rPr lang="ru-RU" dirty="0" smtClean="0">
                <a:solidFill>
                  <a:srgbClr val="000099"/>
                </a:solidFill>
              </a:rPr>
              <a:t>,  изготовленные из прозрачного или  полупрозрачного материала    в    соответствии   с   нормативами   технологического оборудования,  утверждаемыми  ЦИК  РФ.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074" name="Picture 2" descr="C:\Users\User\Desktop\IMG_0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8816"/>
            <a:ext cx="7560840" cy="4680520"/>
          </a:xfrm>
          <a:prstGeom prst="rect">
            <a:avLst/>
          </a:prstGeom>
          <a:noFill/>
          <a:ln w="12700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332656"/>
            <a:ext cx="39959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88640"/>
            <a:ext cx="2699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528" y="0"/>
            <a:ext cx="0" cy="31409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0"/>
            <a:ext cx="0" cy="3789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491" y="83671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sz="2400" u="sng" dirty="0" smtClean="0">
                <a:solidFill>
                  <a:srgbClr val="000099"/>
                </a:solidFill>
              </a:rPr>
              <a:t>При  </a:t>
            </a:r>
            <a:r>
              <a:rPr lang="ru-RU" sz="2400" u="sng" dirty="0">
                <a:solidFill>
                  <a:srgbClr val="000099"/>
                </a:solidFill>
              </a:rPr>
              <a:t>оборудовании   помещения</a:t>
            </a:r>
            <a:r>
              <a:rPr lang="ru-RU" sz="2400" dirty="0">
                <a:solidFill>
                  <a:srgbClr val="000099"/>
                </a:solidFill>
              </a:rPr>
              <a:t>   для   голосования   </a:t>
            </a:r>
            <a:r>
              <a:rPr lang="ru-RU" sz="2400" dirty="0" smtClean="0">
                <a:solidFill>
                  <a:srgbClr val="000099"/>
                </a:solidFill>
              </a:rPr>
              <a:t>должны обеспечиваться    </a:t>
            </a:r>
            <a:r>
              <a:rPr lang="ru-RU" sz="2400" dirty="0">
                <a:solidFill>
                  <a:srgbClr val="000099"/>
                </a:solidFill>
              </a:rPr>
              <a:t>предусмотренные    законодательством   </a:t>
            </a:r>
            <a:r>
              <a:rPr lang="ru-RU" sz="2400" dirty="0" smtClean="0">
                <a:solidFill>
                  <a:srgbClr val="000099"/>
                </a:solidFill>
              </a:rPr>
              <a:t>Российской Федерации  </a:t>
            </a:r>
            <a:r>
              <a:rPr lang="ru-RU" sz="2400" u="sng" dirty="0" smtClean="0">
                <a:solidFill>
                  <a:srgbClr val="000099"/>
                </a:solidFill>
              </a:rPr>
              <a:t>условия  для  беспрепятственного   доступа   к   данному помещению </a:t>
            </a:r>
            <a:r>
              <a:rPr lang="ru-RU" sz="2400" u="sng" dirty="0">
                <a:solidFill>
                  <a:srgbClr val="000099"/>
                </a:solidFill>
              </a:rPr>
              <a:t>избирателей,  являющихся инвалидами</a:t>
            </a:r>
            <a:r>
              <a:rPr lang="ru-RU" sz="2400" dirty="0">
                <a:solidFill>
                  <a:srgbClr val="000099"/>
                </a:solidFill>
              </a:rPr>
              <a:t>, и голосования в нем</a:t>
            </a:r>
            <a:r>
              <a:rPr lang="ru-RU" sz="2400" dirty="0" smtClean="0">
                <a:solidFill>
                  <a:srgbClr val="000099"/>
                </a:solidFill>
              </a:rPr>
              <a:t>.</a:t>
            </a:r>
          </a:p>
          <a:p>
            <a:pPr algn="just"/>
            <a:endParaRPr lang="ru-RU" sz="2400" dirty="0">
              <a:solidFill>
                <a:srgbClr val="000099"/>
              </a:solidFill>
            </a:endParaRPr>
          </a:p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        При </a:t>
            </a:r>
            <a:r>
              <a:rPr lang="ru-RU" sz="2400" dirty="0">
                <a:solidFill>
                  <a:srgbClr val="000099"/>
                </a:solidFill>
              </a:rPr>
              <a:t>проведении голосования  </a:t>
            </a:r>
            <a:r>
              <a:rPr lang="ru-RU" sz="2400" u="sng" dirty="0">
                <a:solidFill>
                  <a:srgbClr val="000099"/>
                </a:solidFill>
              </a:rPr>
              <a:t>осуществляется  оказание  помощи  </a:t>
            </a:r>
            <a:r>
              <a:rPr lang="ru-RU" sz="2400" u="sng" dirty="0" smtClean="0">
                <a:solidFill>
                  <a:srgbClr val="000099"/>
                </a:solidFill>
              </a:rPr>
              <a:t>таким лицам</a:t>
            </a:r>
            <a:r>
              <a:rPr lang="ru-RU" sz="2400" dirty="0" smtClean="0">
                <a:solidFill>
                  <a:srgbClr val="000099"/>
                </a:solidFill>
              </a:rPr>
              <a:t>  </a:t>
            </a:r>
            <a:r>
              <a:rPr lang="ru-RU" sz="2400" dirty="0">
                <a:solidFill>
                  <a:srgbClr val="000099"/>
                </a:solidFill>
              </a:rPr>
              <a:t>в  целях  реализации  ими  активного  избирательного права </a:t>
            </a:r>
            <a:r>
              <a:rPr lang="ru-RU" sz="2400" dirty="0" smtClean="0">
                <a:solidFill>
                  <a:srgbClr val="000099"/>
                </a:solidFill>
              </a:rPr>
              <a:t>с соблюдением  </a:t>
            </a:r>
            <a:r>
              <a:rPr lang="ru-RU" sz="2400" dirty="0">
                <a:solidFill>
                  <a:srgbClr val="000099"/>
                </a:solidFill>
              </a:rPr>
              <a:t>требований,  предусмотренных   настоящим   </a:t>
            </a:r>
            <a:r>
              <a:rPr lang="ru-RU" sz="2400" dirty="0" smtClean="0">
                <a:solidFill>
                  <a:srgbClr val="000099"/>
                </a:solidFill>
              </a:rPr>
              <a:t>Федеральным законом,  иными  федеральными законами.</a:t>
            </a:r>
            <a:endParaRPr lang="ru-RU" sz="2400" dirty="0">
              <a:solidFill>
                <a:srgbClr val="000099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48680"/>
            <a:ext cx="46440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6491" y="0"/>
            <a:ext cx="0" cy="17008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0"/>
            <a:ext cx="0" cy="25649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40152" y="6373824"/>
            <a:ext cx="32038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92080" y="6237312"/>
            <a:ext cx="3851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892480" y="4725144"/>
            <a:ext cx="0" cy="2132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964488" y="3933056"/>
            <a:ext cx="0" cy="2924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2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613" y="31165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pic>
        <p:nvPicPr>
          <p:cNvPr id="4" name="Рисунок 1" descr="Слайд1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3" y="11781"/>
            <a:ext cx="12430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831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0" y="500940"/>
            <a:ext cx="820891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753" y="554150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sz="1600" dirty="0" smtClean="0">
                <a:solidFill>
                  <a:srgbClr val="000099"/>
                </a:solidFill>
              </a:rPr>
              <a:t>-переносные ящики для голосования ; 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sz="1600" dirty="0" smtClean="0">
                <a:solidFill>
                  <a:srgbClr val="000099"/>
                </a:solidFill>
              </a:rPr>
              <a:t>–сейф;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sz="1600" dirty="0" smtClean="0">
                <a:solidFill>
                  <a:srgbClr val="000099"/>
                </a:solidFill>
              </a:rPr>
              <a:t>-стационарные ящики для голосования; </a:t>
            </a:r>
            <a:r>
              <a:rPr lang="ru-RU" b="1" dirty="0" smtClean="0">
                <a:solidFill>
                  <a:srgbClr val="FF0000"/>
                </a:solidFill>
              </a:rPr>
              <a:t>Г</a:t>
            </a:r>
            <a:r>
              <a:rPr lang="ru-RU" sz="1600" dirty="0" smtClean="0">
                <a:solidFill>
                  <a:srgbClr val="000099"/>
                </a:solidFill>
              </a:rPr>
              <a:t>- кабины для тайного голосования; </a:t>
            </a:r>
            <a:r>
              <a:rPr lang="ru-RU" b="1" dirty="0" smtClean="0">
                <a:solidFill>
                  <a:srgbClr val="FF0000"/>
                </a:solidFill>
              </a:rPr>
              <a:t>Д</a:t>
            </a:r>
            <a:r>
              <a:rPr lang="ru-RU" sz="1600" dirty="0" smtClean="0">
                <a:solidFill>
                  <a:srgbClr val="000099"/>
                </a:solidFill>
              </a:rPr>
              <a:t>-специально оборудованные места для голосования; 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>
                <a:solidFill>
                  <a:srgbClr val="000099"/>
                </a:solidFill>
              </a:rPr>
              <a:t>-информационный стенд; </a:t>
            </a:r>
            <a:r>
              <a:rPr lang="ru-RU" b="1" dirty="0" smtClean="0">
                <a:solidFill>
                  <a:srgbClr val="FF0000"/>
                </a:solidFill>
              </a:rPr>
              <a:t>Ж</a:t>
            </a:r>
            <a:r>
              <a:rPr lang="ru-RU" sz="1600" dirty="0" smtClean="0">
                <a:solidFill>
                  <a:srgbClr val="000099"/>
                </a:solidFill>
              </a:rPr>
              <a:t>-места выдачи избирательных бюллетеней; </a:t>
            </a:r>
            <a:r>
              <a:rPr lang="ru-RU" b="1" dirty="0" smtClean="0">
                <a:solidFill>
                  <a:srgbClr val="FF0000"/>
                </a:solidFill>
              </a:rPr>
              <a:t>З</a:t>
            </a:r>
            <a:r>
              <a:rPr lang="ru-RU" sz="1600" dirty="0" smtClean="0">
                <a:solidFill>
                  <a:srgbClr val="000099"/>
                </a:solidFill>
              </a:rPr>
              <a:t>-увеличенная форма протокола. 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6788" y="39275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99"/>
                </a:solidFill>
              </a:rPr>
              <a:t>Примерная схема помещения </a:t>
            </a:r>
            <a:endParaRPr lang="ru-RU" sz="2400" b="1" u="sng" dirty="0">
              <a:solidFill>
                <a:srgbClr val="0000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3" y="68346"/>
            <a:ext cx="1238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4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Слайд14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38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1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543312"/>
            <a:ext cx="6599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1074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591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помещении  для  голосования  должен быть зал,  в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 размещаются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ящики  для  голосования,  </a:t>
            </a:r>
            <a:r>
              <a:rPr lang="ru-RU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кабины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или  иные 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 оборудованные 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 для тайного голосования,  оснащенные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системой освещения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снабженные письменными принадлежностями, за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карандашей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88640"/>
            <a:ext cx="3563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5536" y="0"/>
            <a:ext cx="0" cy="32849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0"/>
            <a:ext cx="0" cy="3861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16632"/>
            <a:ext cx="4211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436096" y="6525344"/>
            <a:ext cx="3707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04048" y="6669360"/>
            <a:ext cx="41399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892480" y="4437112"/>
            <a:ext cx="0" cy="2520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036496" y="3717032"/>
            <a:ext cx="0" cy="3240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1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2015-vnim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116632"/>
            <a:ext cx="12382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6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9679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помещении для голосования либо непосредственно перед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</a:t>
            </a: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помещением     участковая    избирательная    комиссия    оборудует информационный стенд, на котором размещает следующую информацию обо всех кандидатах, внесенных в избирательный бюллетень: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568952" cy="410445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289679"/>
            <a:ext cx="3563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16632"/>
            <a:ext cx="457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528" y="0"/>
            <a:ext cx="0" cy="24208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0"/>
            <a:ext cx="0" cy="2996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биографические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кандидатов 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объеме, 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избирательной комиссией, организующей выборы, 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меньшем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объем биографических данных, внесенных в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избирательный бюллетень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  выдвинут   политической   партией,  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"выдвинут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   партией"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    указанием  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соответствующей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политической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партии;</a:t>
            </a:r>
          </a:p>
          <a:p>
            <a:pPr algn="just"/>
            <a:endParaRPr lang="ru-RU" sz="1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 сам  выдвинул   свою   кандидатуру,   слово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"самовыдвижение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 и об имуществе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кандидатов и их супругов в  объеме, 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избирательной комиссией, организующей выборы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информацию  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 фактах   недостоверности    представленных     кандидатами 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такая информация имеется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1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sz="2000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зарегистрированного  кандидата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имелась или </a:t>
            </a:r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судимость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в  информационных  материалах  указываются  сведения  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судимости </a:t>
            </a: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кандидата,  а если судимость снята или погашена,  - также сведения о дате снятия или погашения судимости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260648"/>
            <a:ext cx="5220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04664"/>
            <a:ext cx="3779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528" y="0"/>
            <a:ext cx="0" cy="28529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0"/>
            <a:ext cx="0" cy="19888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036496" y="3395613"/>
            <a:ext cx="0" cy="34623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2480" y="2636912"/>
            <a:ext cx="0" cy="4221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60032" y="6669360"/>
            <a:ext cx="42839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92080" y="6453336"/>
            <a:ext cx="38519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22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380" y="260648"/>
            <a:ext cx="871296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99"/>
                </a:solidFill>
              </a:rPr>
              <a:t>На </a:t>
            </a:r>
            <a:r>
              <a:rPr lang="ru-RU" dirty="0">
                <a:solidFill>
                  <a:srgbClr val="000099"/>
                </a:solidFill>
              </a:rPr>
              <a:t>информационном стенде размещается  </a:t>
            </a:r>
            <a:r>
              <a:rPr lang="ru-RU" b="1" dirty="0">
                <a:solidFill>
                  <a:srgbClr val="FF0000"/>
                </a:solidFill>
              </a:rPr>
              <a:t>образец  </a:t>
            </a:r>
            <a:r>
              <a:rPr lang="ru-RU" b="1" dirty="0" smtClean="0">
                <a:solidFill>
                  <a:srgbClr val="FF0000"/>
                </a:solidFill>
              </a:rPr>
              <a:t>заполненного </a:t>
            </a:r>
            <a:r>
              <a:rPr lang="ru-RU" b="1" dirty="0">
                <a:solidFill>
                  <a:srgbClr val="FF0000"/>
                </a:solidFill>
              </a:rPr>
              <a:t>избирательного  бюллетеня</a:t>
            </a:r>
            <a:r>
              <a:rPr lang="ru-RU" dirty="0">
                <a:solidFill>
                  <a:srgbClr val="000099"/>
                </a:solidFill>
              </a:rPr>
              <a:t>,  который  </a:t>
            </a:r>
            <a:r>
              <a:rPr lang="ru-RU" b="1" u="sng" dirty="0">
                <a:solidFill>
                  <a:srgbClr val="000099"/>
                </a:solidFill>
              </a:rPr>
              <a:t>не  должен  содержать  </a:t>
            </a:r>
            <a:r>
              <a:rPr lang="ru-RU" dirty="0" smtClean="0">
                <a:solidFill>
                  <a:srgbClr val="000099"/>
                </a:solidFill>
              </a:rPr>
              <a:t>фамилии зарегистрированных </a:t>
            </a:r>
            <a:r>
              <a:rPr lang="ru-RU" dirty="0">
                <a:solidFill>
                  <a:srgbClr val="000099"/>
                </a:solidFill>
              </a:rPr>
              <a:t>кандидатов,  наименования  политических  </a:t>
            </a:r>
            <a:r>
              <a:rPr lang="ru-RU" dirty="0" smtClean="0">
                <a:solidFill>
                  <a:srgbClr val="000099"/>
                </a:solidFill>
              </a:rPr>
              <a:t>партий, выдвинувших  </a:t>
            </a:r>
            <a:r>
              <a:rPr lang="ru-RU" dirty="0">
                <a:solidFill>
                  <a:srgbClr val="000099"/>
                </a:solidFill>
              </a:rPr>
              <a:t>на  данных  выборах  </a:t>
            </a:r>
            <a:r>
              <a:rPr lang="ru-RU" dirty="0" smtClean="0">
                <a:solidFill>
                  <a:srgbClr val="000099"/>
                </a:solidFill>
              </a:rPr>
              <a:t>зарегистрированных кандидатов.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Сведения  </a:t>
            </a:r>
            <a:r>
              <a:rPr lang="ru-RU" b="1" dirty="0">
                <a:solidFill>
                  <a:srgbClr val="FF0000"/>
                </a:solidFill>
              </a:rPr>
              <a:t>о  зарегистрированных  кандидатах</a:t>
            </a:r>
            <a:r>
              <a:rPr lang="ru-RU" dirty="0">
                <a:solidFill>
                  <a:srgbClr val="000099"/>
                </a:solidFill>
              </a:rPr>
              <a:t>  размещаются  в информационных материалах </a:t>
            </a:r>
            <a:r>
              <a:rPr lang="ru-RU" u="sng" dirty="0">
                <a:solidFill>
                  <a:srgbClr val="000099"/>
                </a:solidFill>
              </a:rPr>
              <a:t>в порядке, </a:t>
            </a:r>
            <a:r>
              <a:rPr lang="ru-RU" u="sng" dirty="0" smtClean="0">
                <a:solidFill>
                  <a:srgbClr val="000099"/>
                </a:solidFill>
              </a:rPr>
              <a:t>определенном </a:t>
            </a:r>
            <a:r>
              <a:rPr lang="ru-RU" u="sng" dirty="0">
                <a:solidFill>
                  <a:srgbClr val="000099"/>
                </a:solidFill>
              </a:rPr>
              <a:t>при  утверждении формы и текста избирательного бюллетеня</a:t>
            </a:r>
            <a:r>
              <a:rPr lang="ru-RU" dirty="0">
                <a:solidFill>
                  <a:srgbClr val="000099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99"/>
                </a:solidFill>
              </a:rPr>
              <a:t>      </a:t>
            </a:r>
            <a:r>
              <a:rPr lang="ru-RU" dirty="0" smtClean="0">
                <a:solidFill>
                  <a:srgbClr val="000099"/>
                </a:solidFill>
              </a:rPr>
              <a:t>Размещаемые  </a:t>
            </a:r>
            <a:r>
              <a:rPr lang="ru-RU" dirty="0">
                <a:solidFill>
                  <a:srgbClr val="000099"/>
                </a:solidFill>
              </a:rPr>
              <a:t>на  информационном  стенде </a:t>
            </a:r>
            <a:r>
              <a:rPr lang="ru-RU" b="1" dirty="0">
                <a:solidFill>
                  <a:srgbClr val="FF0000"/>
                </a:solidFill>
              </a:rPr>
              <a:t>материалы не должны     содержать признаки предвыборной агитации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</a:rPr>
              <a:t>       На   </a:t>
            </a:r>
            <a:r>
              <a:rPr lang="ru-RU" dirty="0">
                <a:solidFill>
                  <a:srgbClr val="000099"/>
                </a:solidFill>
              </a:rPr>
              <a:t>информационном   стенде   </a:t>
            </a:r>
            <a:r>
              <a:rPr lang="ru-RU" b="1" dirty="0">
                <a:solidFill>
                  <a:srgbClr val="FF0000"/>
                </a:solidFill>
              </a:rPr>
              <a:t>размещаются   извлечения  из уголовного   и   административного   законодательства    </a:t>
            </a:r>
            <a:r>
              <a:rPr lang="ru-RU" b="1" dirty="0" smtClean="0">
                <a:solidFill>
                  <a:srgbClr val="FF0000"/>
                </a:solidFill>
              </a:rPr>
              <a:t>РФ</a:t>
            </a:r>
            <a:r>
              <a:rPr lang="ru-RU" dirty="0" smtClean="0">
                <a:solidFill>
                  <a:srgbClr val="000099"/>
                </a:solidFill>
              </a:rPr>
              <a:t>,    </a:t>
            </a:r>
            <a:r>
              <a:rPr lang="ru-RU" dirty="0">
                <a:solidFill>
                  <a:srgbClr val="000099"/>
                </a:solidFill>
              </a:rPr>
              <a:t>устанавливающего    ответственность    за   </a:t>
            </a:r>
            <a:r>
              <a:rPr lang="ru-RU" dirty="0" smtClean="0">
                <a:solidFill>
                  <a:srgbClr val="000099"/>
                </a:solidFill>
              </a:rPr>
              <a:t>нарушение избирательных  </a:t>
            </a:r>
            <a:r>
              <a:rPr lang="ru-RU" dirty="0">
                <a:solidFill>
                  <a:srgbClr val="000099"/>
                </a:solidFill>
              </a:rPr>
              <a:t>прав   граждан   Российской   Федерации.  </a:t>
            </a:r>
            <a:endParaRPr lang="ru-RU" dirty="0" smtClean="0">
              <a:solidFill>
                <a:srgbClr val="00009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     </a:t>
            </a:r>
            <a:r>
              <a:rPr lang="ru-RU" dirty="0">
                <a:solidFill>
                  <a:srgbClr val="000099"/>
                </a:solidFill>
              </a:rPr>
              <a:t>Указанные материалы  размещаются  участковой  избирательной  комиссией  таким образом, чтобы избиратели свободно могли их прочитать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3380" y="0"/>
            <a:ext cx="0" cy="2708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0"/>
            <a:ext cx="0" cy="3645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260648"/>
            <a:ext cx="31318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16632"/>
            <a:ext cx="241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16216" y="6585456"/>
            <a:ext cx="26277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006348" y="4725144"/>
            <a:ext cx="0" cy="21328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80112" y="6669360"/>
            <a:ext cx="3563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80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9" y="32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68" y="-28805"/>
            <a:ext cx="9144000" cy="954107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</a:rPr>
              <a:t>      Информационный стенд УИК</a:t>
            </a:r>
          </a:p>
          <a:p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15274"/>
            <a:ext cx="9144000" cy="430887"/>
          </a:xfrm>
          <a:prstGeom prst="rect">
            <a:avLst/>
          </a:prstGeom>
          <a:solidFill>
            <a:srgbClr val="B9EDFF"/>
          </a:solidFill>
        </p:spPr>
        <p:txBody>
          <a:bodyPr wrap="square" rtlCol="0"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" y="620688"/>
            <a:ext cx="12430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4149080"/>
            <a:ext cx="3147663" cy="954107"/>
          </a:xfrm>
          <a:prstGeom prst="rect">
            <a:avLst/>
          </a:prstGeom>
          <a:solidFill>
            <a:srgbClr val="FFCCCC"/>
          </a:solidFill>
          <a:ln w="28575">
            <a:solidFill>
              <a:srgbClr val="FF66CC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Информация    о    фактах </a:t>
            </a:r>
          </a:p>
          <a:p>
            <a:pPr algn="just"/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кандидатами     </a:t>
            </a: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недостоверных </a:t>
            </a:r>
          </a:p>
          <a:p>
            <a:pPr algn="just"/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сведений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3968" y="4149080"/>
            <a:ext cx="3201212" cy="954107"/>
          </a:xfrm>
          <a:prstGeom prst="rect">
            <a:avLst/>
          </a:prstGeom>
          <a:solidFill>
            <a:srgbClr val="FFCCCC"/>
          </a:solidFill>
          <a:ln w="28575">
            <a:solidFill>
              <a:srgbClr val="FF66CC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наличии судимости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кандидатов, а также</a:t>
            </a:r>
            <a:r>
              <a:rPr lang="ru-RU" sz="1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неснятой или непогашенной    судимости</a:t>
            </a:r>
          </a:p>
          <a:p>
            <a:endParaRPr lang="ru-RU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6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 smtClean="0">
                <a:solidFill>
                  <a:srgbClr val="000099"/>
                </a:solidFill>
              </a:rPr>
              <a:t>В </a:t>
            </a:r>
            <a:r>
              <a:rPr lang="ru-RU" dirty="0">
                <a:solidFill>
                  <a:srgbClr val="000099"/>
                </a:solidFill>
              </a:rPr>
              <a:t>помещении для голосования </a:t>
            </a:r>
            <a:r>
              <a:rPr lang="ru-RU" b="1" dirty="0">
                <a:solidFill>
                  <a:srgbClr val="FF0000"/>
                </a:solidFill>
              </a:rPr>
              <a:t>должна находиться  </a:t>
            </a:r>
            <a:r>
              <a:rPr lang="ru-RU" b="1" dirty="0" smtClean="0">
                <a:solidFill>
                  <a:srgbClr val="FF0000"/>
                </a:solidFill>
              </a:rPr>
              <a:t>увеличенная форма   </a:t>
            </a:r>
            <a:r>
              <a:rPr lang="ru-RU" b="1" dirty="0">
                <a:solidFill>
                  <a:srgbClr val="FF0000"/>
                </a:solidFill>
              </a:rPr>
              <a:t>протокола</a:t>
            </a:r>
            <a:r>
              <a:rPr lang="ru-RU" dirty="0">
                <a:solidFill>
                  <a:srgbClr val="000099"/>
                </a:solidFill>
              </a:rPr>
              <a:t>   об   итогах  голосования,  предназначенная  </a:t>
            </a:r>
            <a:r>
              <a:rPr lang="ru-RU" dirty="0" smtClean="0">
                <a:solidFill>
                  <a:srgbClr val="000099"/>
                </a:solidFill>
              </a:rPr>
              <a:t>для занесения  </a:t>
            </a:r>
            <a:r>
              <a:rPr lang="ru-RU" dirty="0">
                <a:solidFill>
                  <a:srgbClr val="000099"/>
                </a:solidFill>
              </a:rPr>
              <a:t>в  нее  данных  об  итогах  голосования   по   мере   </a:t>
            </a:r>
            <a:r>
              <a:rPr lang="ru-RU" dirty="0" smtClean="0">
                <a:solidFill>
                  <a:srgbClr val="000099"/>
                </a:solidFill>
              </a:rPr>
              <a:t>их установления</a:t>
            </a:r>
            <a:r>
              <a:rPr lang="ru-RU" dirty="0">
                <a:solidFill>
                  <a:srgbClr val="000099"/>
                </a:solidFill>
              </a:rPr>
              <a:t>.  </a:t>
            </a:r>
            <a:endParaRPr lang="ru-RU" dirty="0" smtClean="0">
              <a:solidFill>
                <a:srgbClr val="000099"/>
              </a:solidFill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     Увеличенная  </a:t>
            </a:r>
            <a:r>
              <a:rPr lang="ru-RU" dirty="0">
                <a:solidFill>
                  <a:srgbClr val="000099"/>
                </a:solidFill>
              </a:rPr>
              <a:t>форма  протокола  об итогах </a:t>
            </a:r>
            <a:r>
              <a:rPr lang="ru-RU" dirty="0" smtClean="0">
                <a:solidFill>
                  <a:srgbClr val="000099"/>
                </a:solidFill>
              </a:rPr>
              <a:t>голосования вывешивается </a:t>
            </a:r>
            <a:r>
              <a:rPr lang="ru-RU" b="1" dirty="0">
                <a:solidFill>
                  <a:srgbClr val="000099"/>
                </a:solidFill>
              </a:rPr>
              <a:t>до начала  голосования</a:t>
            </a:r>
            <a:r>
              <a:rPr lang="ru-RU" dirty="0">
                <a:solidFill>
                  <a:srgbClr val="000099"/>
                </a:solidFill>
              </a:rPr>
              <a:t>  и  должна  находиться  в  </a:t>
            </a:r>
            <a:r>
              <a:rPr lang="ru-RU" dirty="0" smtClean="0">
                <a:solidFill>
                  <a:srgbClr val="000099"/>
                </a:solidFill>
              </a:rPr>
              <a:t>поле зрения </a:t>
            </a:r>
            <a:r>
              <a:rPr lang="ru-RU" dirty="0">
                <a:solidFill>
                  <a:srgbClr val="000099"/>
                </a:solidFill>
              </a:rPr>
              <a:t>членов участковой избирательной комиссии,  наблюдателей и </a:t>
            </a:r>
            <a:r>
              <a:rPr lang="ru-RU" dirty="0" smtClean="0">
                <a:solidFill>
                  <a:srgbClr val="000099"/>
                </a:solidFill>
              </a:rPr>
              <a:t>на     </a:t>
            </a:r>
            <a:r>
              <a:rPr lang="ru-RU" dirty="0">
                <a:solidFill>
                  <a:srgbClr val="000099"/>
                </a:solidFill>
              </a:rPr>
              <a:t>расстоянии,  необходимом  для   восприятия   содержащейся   в   </a:t>
            </a:r>
            <a:r>
              <a:rPr lang="ru-RU" dirty="0" smtClean="0">
                <a:solidFill>
                  <a:srgbClr val="000099"/>
                </a:solidFill>
              </a:rPr>
              <a:t>ней информации</a:t>
            </a:r>
            <a:r>
              <a:rPr lang="ru-RU" dirty="0">
                <a:solidFill>
                  <a:srgbClr val="000099"/>
                </a:solidFill>
              </a:rPr>
              <a:t>.  Увеличенная  форма  протокола об итогах голосования </a:t>
            </a:r>
            <a:r>
              <a:rPr lang="ru-RU" dirty="0" smtClean="0">
                <a:solidFill>
                  <a:srgbClr val="000099"/>
                </a:solidFill>
              </a:rPr>
              <a:t>не    </a:t>
            </a:r>
            <a:r>
              <a:rPr lang="ru-RU" dirty="0">
                <a:solidFill>
                  <a:srgbClr val="000099"/>
                </a:solidFill>
              </a:rPr>
              <a:t>заменяет собой протокол участковой избирательной комиссии об </a:t>
            </a:r>
            <a:r>
              <a:rPr lang="ru-RU" dirty="0" smtClean="0">
                <a:solidFill>
                  <a:srgbClr val="000099"/>
                </a:solidFill>
              </a:rPr>
              <a:t>итогах     </a:t>
            </a:r>
            <a:r>
              <a:rPr lang="ru-RU" dirty="0">
                <a:solidFill>
                  <a:srgbClr val="000099"/>
                </a:solidFill>
              </a:rPr>
              <a:t>голосования,  а  занесенные  в  нее  данные  не  имеют </a:t>
            </a:r>
            <a:r>
              <a:rPr lang="ru-RU" dirty="0" smtClean="0">
                <a:solidFill>
                  <a:srgbClr val="000099"/>
                </a:solidFill>
              </a:rPr>
              <a:t>юридического   значения.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87" y="3284984"/>
            <a:ext cx="7128792" cy="32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5536" y="0"/>
            <a:ext cx="0" cy="32849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1520" y="0"/>
            <a:ext cx="0" cy="20608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6632"/>
            <a:ext cx="313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820472" y="3933056"/>
            <a:ext cx="0" cy="29249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084168" y="6554376"/>
            <a:ext cx="3059832" cy="42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508104" y="6669360"/>
            <a:ext cx="3635896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964488" y="3429000"/>
            <a:ext cx="0" cy="3429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3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smtClean="0">
                <a:solidFill>
                  <a:srgbClr val="000099"/>
                </a:solidFill>
              </a:rPr>
              <a:t>Помещение </a:t>
            </a:r>
            <a:r>
              <a:rPr lang="ru-RU" dirty="0">
                <a:solidFill>
                  <a:srgbClr val="000099"/>
                </a:solidFill>
              </a:rPr>
              <a:t>для голосования должно  быть  оборудовано  </a:t>
            </a:r>
            <a:r>
              <a:rPr lang="ru-RU" dirty="0" smtClean="0">
                <a:solidFill>
                  <a:srgbClr val="000099"/>
                </a:solidFill>
              </a:rPr>
              <a:t>таким     </a:t>
            </a:r>
            <a:r>
              <a:rPr lang="ru-RU" dirty="0">
                <a:solidFill>
                  <a:srgbClr val="000099"/>
                </a:solidFill>
              </a:rPr>
              <a:t>образом,  чтобы  </a:t>
            </a:r>
            <a:r>
              <a:rPr lang="ru-RU" b="1" dirty="0">
                <a:solidFill>
                  <a:srgbClr val="FF0000"/>
                </a:solidFill>
              </a:rPr>
              <a:t>места  выдачи избирательных бюллетеней,  места </a:t>
            </a:r>
            <a:r>
              <a:rPr lang="ru-RU" b="1" dirty="0" smtClean="0">
                <a:solidFill>
                  <a:srgbClr val="FF0000"/>
                </a:solidFill>
              </a:rPr>
              <a:t>для     </a:t>
            </a:r>
            <a:r>
              <a:rPr lang="ru-RU" b="1" dirty="0">
                <a:solidFill>
                  <a:srgbClr val="FF0000"/>
                </a:solidFill>
              </a:rPr>
              <a:t>тайного голосования </a:t>
            </a:r>
            <a:r>
              <a:rPr lang="ru-RU" dirty="0" smtClean="0">
                <a:solidFill>
                  <a:srgbClr val="000099"/>
                </a:solidFill>
              </a:rPr>
              <a:t>(кабины) </a:t>
            </a: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ru-RU" b="1" dirty="0">
                <a:solidFill>
                  <a:srgbClr val="FF0000"/>
                </a:solidFill>
              </a:rPr>
              <a:t>ящики для голосования </a:t>
            </a:r>
            <a:r>
              <a:rPr lang="ru-RU" b="1" dirty="0">
                <a:solidFill>
                  <a:srgbClr val="000099"/>
                </a:solidFill>
              </a:rPr>
              <a:t>одновременно </a:t>
            </a:r>
            <a:r>
              <a:rPr lang="ru-RU" b="1" dirty="0" smtClean="0">
                <a:solidFill>
                  <a:srgbClr val="000099"/>
                </a:solidFill>
              </a:rPr>
              <a:t>находились     </a:t>
            </a:r>
            <a:r>
              <a:rPr lang="ru-RU" b="1" dirty="0">
                <a:solidFill>
                  <a:srgbClr val="000099"/>
                </a:solidFill>
              </a:rPr>
              <a:t>в   поле   зрения   </a:t>
            </a:r>
            <a:r>
              <a:rPr lang="ru-RU" dirty="0">
                <a:solidFill>
                  <a:srgbClr val="000099"/>
                </a:solidFill>
              </a:rPr>
              <a:t>членов   участковой  избирательной  </a:t>
            </a:r>
            <a:r>
              <a:rPr lang="ru-RU" dirty="0" smtClean="0">
                <a:solidFill>
                  <a:srgbClr val="000099"/>
                </a:solidFill>
              </a:rPr>
              <a:t>комиссии, наблюдателей</a:t>
            </a:r>
            <a:r>
              <a:rPr lang="ru-RU" dirty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2051" name="Picture 3" descr="C:\Users\User\Desktop\IMG_0290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46" y="2024210"/>
            <a:ext cx="7050916" cy="4310951"/>
          </a:xfrm>
          <a:prstGeom prst="rect">
            <a:avLst/>
          </a:prstGeom>
          <a:noFill/>
          <a:ln w="12700"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012160" y="6525344"/>
            <a:ext cx="313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876256" y="6669360"/>
            <a:ext cx="22677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48464" y="2996952"/>
            <a:ext cx="72008" cy="3861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0"/>
            <a:ext cx="0" cy="32129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504" y="0"/>
            <a:ext cx="0" cy="19888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404664"/>
            <a:ext cx="32038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188640"/>
            <a:ext cx="40679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604448" y="3933056"/>
            <a:ext cx="72008" cy="29249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37688" y="2045689"/>
            <a:ext cx="1750736" cy="369332"/>
          </a:xfrm>
          <a:prstGeom prst="rect">
            <a:avLst/>
          </a:prstGeom>
          <a:solidFill>
            <a:srgbClr val="CCEC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наблюдатели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808" y="6011995"/>
            <a:ext cx="3078088" cy="646331"/>
          </a:xfrm>
          <a:prstGeom prst="rect">
            <a:avLst/>
          </a:prstGeom>
          <a:solidFill>
            <a:srgbClr val="CCEC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66"/>
                </a:solidFill>
              </a:rPr>
              <a:t>Члены участковой избирательной комиссии</a:t>
            </a:r>
            <a:endParaRPr lang="ru-RU" b="1" dirty="0">
              <a:solidFill>
                <a:srgbClr val="000066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508104" y="2415021"/>
            <a:ext cx="1129584" cy="8699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3"/>
          </p:cNvCxnSpPr>
          <p:nvPr/>
        </p:nvCxnSpPr>
        <p:spPr>
          <a:xfrm flipV="1">
            <a:off x="3635896" y="4509120"/>
            <a:ext cx="2880320" cy="18260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3"/>
          </p:cNvCxnSpPr>
          <p:nvPr/>
        </p:nvCxnSpPr>
        <p:spPr>
          <a:xfrm flipV="1">
            <a:off x="3635896" y="5422140"/>
            <a:ext cx="3672408" cy="9130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843808" y="4725144"/>
            <a:ext cx="0" cy="1286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70164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1144</TotalTime>
  <Words>683</Words>
  <Application>Microsoft Office PowerPoint</Application>
  <PresentationFormat>Экран (4:3)</PresentationFormat>
  <Paragraphs>44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141</cp:revision>
  <cp:lastPrinted>2018-09-04T06:45:36Z</cp:lastPrinted>
  <dcterms:created xsi:type="dcterms:W3CDTF">2018-01-15T03:24:57Z</dcterms:created>
  <dcterms:modified xsi:type="dcterms:W3CDTF">2018-09-04T06:55:22Z</dcterms:modified>
</cp:coreProperties>
</file>