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6"/>
  </p:notesMasterIdLst>
  <p:sldIdLst>
    <p:sldId id="256" r:id="rId2"/>
    <p:sldId id="257" r:id="rId3"/>
    <p:sldId id="259" r:id="rId4"/>
    <p:sldId id="260" r:id="rId5"/>
    <p:sldId id="261" r:id="rId6"/>
    <p:sldId id="263" r:id="rId7"/>
    <p:sldId id="264" r:id="rId8"/>
    <p:sldId id="265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FFCCFF"/>
    <a:srgbClr val="FF00FF"/>
    <a:srgbClr val="000066"/>
    <a:srgbClr val="0000CC"/>
    <a:srgbClr val="FFFF99"/>
    <a:srgbClr val="FFFFCC"/>
    <a:srgbClr val="99FFCC"/>
    <a:srgbClr val="99FF99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18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DECD06-BEF1-4DA1-869E-10A5C4E3EC4B}" type="datetimeFigureOut">
              <a:rPr lang="ru-RU" smtClean="0"/>
              <a:t>03.10.2018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2BB00B-DC83-4946-9D34-7F5673FF7C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128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BB00B-DC83-4946-9D34-7F5673FF7CF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555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BB00B-DC83-4946-9D34-7F5673FF7CF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111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BB00B-DC83-4946-9D34-7F5673FF7CFB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9070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BB00B-DC83-4946-9D34-7F5673FF7CFB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22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1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95536" y="1196752"/>
            <a:ext cx="8568952" cy="4032448"/>
          </a:xfrm>
        </p:spPr>
        <p:txBody>
          <a:bodyPr/>
          <a:lstStyle/>
          <a:p>
            <a:pPr marL="571500" indent="-571500" algn="ctr">
              <a:lnSpc>
                <a:spcPct val="150000"/>
              </a:lnSpc>
              <a:buClr>
                <a:srgbClr val="B006A4"/>
              </a:buClr>
              <a:buBlip>
                <a:blip r:embed="rId2"/>
              </a:buBlip>
            </a:pPr>
            <a:r>
              <a:rPr lang="ru-RU" sz="3600" dirty="0" smtClean="0">
                <a:solidFill>
                  <a:schemeClr val="tx2">
                    <a:satMod val="130000"/>
                  </a:schemeClr>
                </a:solidFill>
                <a:cs typeface="Aharoni" panose="02010803020104030203" pitchFamily="2" charset="-79"/>
              </a:rPr>
              <a:t>   </a:t>
            </a:r>
            <a:r>
              <a:rPr lang="ru-RU" sz="3200" dirty="0" smtClean="0">
                <a:solidFill>
                  <a:schemeClr val="tx2">
                    <a:satMod val="130000"/>
                  </a:schemeClr>
                </a:solidFill>
                <a:cs typeface="Aharoni" panose="02010803020104030203" pitchFamily="2" charset="-79"/>
              </a:rPr>
              <a:t>Место </a:t>
            </a:r>
            <a:r>
              <a:rPr lang="ru-RU" sz="3200" dirty="0">
                <a:solidFill>
                  <a:schemeClr val="tx2">
                    <a:satMod val="130000"/>
                  </a:schemeClr>
                </a:solidFill>
                <a:cs typeface="Aharoni" panose="02010803020104030203" pitchFamily="2" charset="-79"/>
              </a:rPr>
              <a:t>и роль участковых </a:t>
            </a:r>
            <a:r>
              <a:rPr lang="ru-RU" sz="3200" dirty="0" smtClean="0">
                <a:solidFill>
                  <a:schemeClr val="tx2">
                    <a:satMod val="130000"/>
                  </a:schemeClr>
                </a:solidFill>
                <a:cs typeface="Aharoni" panose="02010803020104030203" pitchFamily="2" charset="-79"/>
              </a:rPr>
              <a:t>    избирательных </a:t>
            </a:r>
            <a:r>
              <a:rPr lang="ru-RU" sz="3200" dirty="0">
                <a:solidFill>
                  <a:schemeClr val="tx2">
                    <a:satMod val="130000"/>
                  </a:schemeClr>
                </a:solidFill>
                <a:cs typeface="Aharoni" panose="02010803020104030203" pitchFamily="2" charset="-79"/>
              </a:rPr>
              <a:t>комиссий  в системе избирательных комиссий </a:t>
            </a:r>
            <a:br>
              <a:rPr lang="ru-RU" sz="3200" dirty="0">
                <a:solidFill>
                  <a:schemeClr val="tx2">
                    <a:satMod val="130000"/>
                  </a:schemeClr>
                </a:solidFill>
                <a:cs typeface="Aharoni" panose="02010803020104030203" pitchFamily="2" charset="-79"/>
              </a:rPr>
            </a:br>
            <a:r>
              <a:rPr lang="ru-RU" sz="3200" dirty="0" smtClean="0">
                <a:solidFill>
                  <a:schemeClr val="tx2">
                    <a:satMod val="130000"/>
                  </a:schemeClr>
                </a:solidFill>
                <a:cs typeface="Aharoni" panose="02010803020104030203" pitchFamily="2" charset="-79"/>
              </a:rPr>
              <a:t>          Российской </a:t>
            </a:r>
            <a:r>
              <a:rPr lang="ru-RU" sz="3200" dirty="0">
                <a:solidFill>
                  <a:schemeClr val="tx2">
                    <a:satMod val="130000"/>
                  </a:schemeClr>
                </a:solidFill>
                <a:cs typeface="Aharoni" panose="02010803020104030203" pitchFamily="2" charset="-79"/>
              </a:rPr>
              <a:t>Федерации</a:t>
            </a:r>
            <a:endParaRPr lang="ru-RU" sz="3200" dirty="0"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924535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5507" y="188640"/>
            <a:ext cx="7992888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</a:p>
          <a:p>
            <a:pPr algn="just"/>
            <a:r>
              <a:rPr lang="ru-RU" sz="20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20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Членами </a:t>
            </a:r>
            <a:r>
              <a:rPr lang="ru-RU" sz="20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УИК с правом решающего голоса не могут быть:</a:t>
            </a:r>
          </a:p>
          <a:p>
            <a:pPr algn="just"/>
            <a:endParaRPr lang="ru-RU" b="1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• лица, не имеющие гражданства Российской Федерации, </a:t>
            </a:r>
          </a:p>
          <a:p>
            <a:pPr algn="just"/>
            <a:r>
              <a:rPr lang="ru-RU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• граждане Российской Федерации, признанные решением суда, вступившим в законную силу, недееспособными, ограниченно дееспособными;</a:t>
            </a:r>
          </a:p>
          <a:p>
            <a:pPr algn="just"/>
            <a:r>
              <a:rPr lang="ru-RU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• граждане Российской Федерации, не достигшие возраста 18 лет;</a:t>
            </a:r>
          </a:p>
          <a:p>
            <a:pPr algn="just"/>
            <a:r>
              <a:rPr lang="ru-RU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• выборные должностные лица, главы местных администраций;</a:t>
            </a:r>
          </a:p>
          <a:p>
            <a:pPr algn="just"/>
            <a:r>
              <a:rPr lang="ru-RU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на соответствующих </a:t>
            </a:r>
            <a:r>
              <a:rPr lang="ru-RU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выборах– </a:t>
            </a:r>
            <a:r>
              <a:rPr lang="ru-RU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кандидаты, их уполномоченные представители и доверенные лица, уполномоченные представители и доверенные лица избирательных объединений, выдвинувших кандидатов; </a:t>
            </a:r>
            <a:endParaRPr lang="ru-RU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• депутаты;</a:t>
            </a:r>
          </a:p>
          <a:p>
            <a:pPr lvl="0" algn="just"/>
            <a:r>
              <a:rPr lang="ru-RU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•судьи, прокуроры;</a:t>
            </a:r>
          </a:p>
          <a:p>
            <a:pPr algn="just"/>
            <a:endParaRPr lang="ru-RU" dirty="0">
              <a:solidFill>
                <a:srgbClr val="660066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1096963" cy="1103313"/>
          </a:xfrm>
          <a:prstGeom prst="rect">
            <a:avLst/>
          </a:prstGeom>
          <a:noFill/>
          <a:ln w="28575">
            <a:solidFill>
              <a:srgbClr val="66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User\Desktop\old\2015\Фото\Фото\ТИК Выборы Думы 4.03.12\IMG_53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612181"/>
            <a:ext cx="5206469" cy="2992392"/>
          </a:xfrm>
          <a:prstGeom prst="rect">
            <a:avLst/>
          </a:prstGeom>
          <a:noFill/>
          <a:ln w="28575">
            <a:solidFill>
              <a:srgbClr val="66006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57979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414153" y="286253"/>
            <a:ext cx="8568952" cy="630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ru-RU" sz="2000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ru-RU" sz="24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4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на соответствующих выборах – члены комиссий с правом совещательного голоса; </a:t>
            </a:r>
          </a:p>
          <a:p>
            <a:pPr algn="just"/>
            <a:r>
              <a:rPr lang="ru-RU" sz="24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• на соответствующих выборах – супруги и близкие родственники кандидатов, близкие родственники супругов кандидатов;</a:t>
            </a:r>
          </a:p>
          <a:p>
            <a:pPr algn="just"/>
            <a:r>
              <a:rPr lang="ru-RU" sz="24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• лица, находящиеся в непосредственном подчинении у кандидатов;</a:t>
            </a:r>
          </a:p>
          <a:p>
            <a:pPr algn="just"/>
            <a:r>
              <a:rPr lang="ru-RU" sz="24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• лица, выведенные из состава комиссий по решению суда;</a:t>
            </a:r>
          </a:p>
          <a:p>
            <a:pPr algn="just"/>
            <a:r>
              <a:rPr lang="ru-RU" sz="24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• лица, имеющие неснятую и непогашенную судимость;</a:t>
            </a:r>
          </a:p>
          <a:p>
            <a:pPr algn="just"/>
            <a:r>
              <a:rPr lang="ru-RU" sz="24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• а также лица, подвергнутые в судебном порядке административному наказанию за нарушение законодательства о выборах и референдумах, – в течение одного года со дня вступления в законную силу решения (постановления) суда о назначении административного наказания.</a:t>
            </a:r>
          </a:p>
          <a:p>
            <a:pPr marL="342900" indent="-342900" algn="just">
              <a:buBlip>
                <a:blip r:embed="rId2"/>
              </a:buBlip>
            </a:pPr>
            <a:r>
              <a:rPr lang="ru-RU" sz="24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Членам участковой комиссии с правом решающего голоса территориальная комиссия выдает </a:t>
            </a:r>
            <a:r>
              <a:rPr lang="ru-RU" sz="24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удостоверения.</a:t>
            </a: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1884363" cy="887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59380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1035" y="404664"/>
            <a:ext cx="82089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u="sng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Порядок </a:t>
            </a:r>
            <a:r>
              <a:rPr lang="ru-RU" sz="2000" b="1" u="sng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и формы взаимодействия УИК с вышестоящими избирательными комиссиями и органами местного самоуправления</a:t>
            </a:r>
            <a:r>
              <a:rPr lang="ru-RU" sz="20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ru-RU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4797152"/>
            <a:ext cx="8064896" cy="1323439"/>
          </a:xfrm>
          <a:prstGeom prst="rect">
            <a:avLst/>
          </a:prstGeom>
          <a:solidFill>
            <a:srgbClr val="FFFF99"/>
          </a:solidFill>
          <a:ln w="28575">
            <a:solidFill>
              <a:srgbClr val="660066"/>
            </a:solidFill>
          </a:ln>
        </p:spPr>
        <p:txBody>
          <a:bodyPr wrap="square">
            <a:spAutoFit/>
          </a:bodyPr>
          <a:lstStyle/>
          <a:p>
            <a:pPr lvl="0" algn="just"/>
            <a:r>
              <a:rPr lang="ru-RU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0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соответствии с п. 16 ст. 20 ФЗ об основных гарантиях избирательных прав органы местного самоуправления и муниципальные учреждения, а также их должностные лица обязаны оказывать УИК содействие в реализации их полномочий</a:t>
            </a:r>
            <a:r>
              <a:rPr lang="ru-RU" sz="20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556792"/>
            <a:ext cx="799288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ru-RU" sz="20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Взаимодействуя </a:t>
            </a:r>
            <a:r>
              <a:rPr lang="ru-RU" sz="20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с вышестоящей избирательной комиссией, УИК осуществляет большой комплекс мероприятий:</a:t>
            </a:r>
          </a:p>
          <a:p>
            <a:pPr lvl="0" algn="just"/>
            <a:r>
              <a:rPr lang="ru-RU" sz="20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• организует обучение членов УИК;</a:t>
            </a:r>
          </a:p>
          <a:p>
            <a:pPr lvl="0" algn="just"/>
            <a:r>
              <a:rPr lang="ru-RU" sz="20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• получает от вышестоящей избирательной комиссии по акту список избирателей;</a:t>
            </a:r>
          </a:p>
          <a:p>
            <a:pPr lvl="0" algn="just"/>
            <a:r>
              <a:rPr lang="ru-RU" sz="20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• получает от вышестоящей избирательной комиссии по акту избирательные бюллетени;</a:t>
            </a:r>
          </a:p>
          <a:p>
            <a:pPr lvl="0" algn="just"/>
            <a:r>
              <a:rPr lang="ru-RU" sz="20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• получает от вышестоящей избирательной комиссии смету расходов </a:t>
            </a:r>
            <a:r>
              <a:rPr lang="ru-RU" sz="20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УИК.</a:t>
            </a:r>
            <a:endParaRPr lang="ru-RU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1112550"/>
            <a:ext cx="1080120" cy="1026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13497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8962" y="3356992"/>
            <a:ext cx="8208912" cy="2862322"/>
          </a:xfrm>
          <a:prstGeom prst="rect">
            <a:avLst/>
          </a:prstGeom>
          <a:solidFill>
            <a:srgbClr val="FFCCFF"/>
          </a:solidFill>
          <a:ln w="12700">
            <a:solidFill>
              <a:srgbClr val="660066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u="sng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Член </a:t>
            </a:r>
            <a:r>
              <a:rPr lang="ru-RU" sz="2000" u="sng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УИК с правом решающего голоса:</a:t>
            </a:r>
          </a:p>
          <a:p>
            <a:pPr algn="just"/>
            <a:r>
              <a:rPr lang="ru-RU" sz="20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• заблаговременно извещается о заседаниях соответствующей комиссии;</a:t>
            </a:r>
          </a:p>
          <a:p>
            <a:pPr algn="just"/>
            <a:r>
              <a:rPr lang="ru-RU" sz="20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• вправе выступать на заседании комиссии;</a:t>
            </a:r>
          </a:p>
          <a:p>
            <a:pPr algn="just"/>
            <a:r>
              <a:rPr lang="ru-RU" sz="20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• вправе задавать другим участникам заседания комиссии вопросы ;</a:t>
            </a:r>
          </a:p>
          <a:p>
            <a:pPr algn="just"/>
            <a:r>
              <a:rPr lang="ru-RU" sz="20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• вправе знакомиться с документами и материалами;</a:t>
            </a:r>
          </a:p>
          <a:p>
            <a:pPr algn="just"/>
            <a:r>
              <a:rPr lang="ru-RU" sz="20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• вправе удостовериться в правильности подсчета бюллетеней;</a:t>
            </a:r>
          </a:p>
          <a:p>
            <a:pPr algn="just"/>
            <a:r>
              <a:rPr lang="ru-RU" sz="20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• вправе обжаловать действия (бездействие) комиссии;</a:t>
            </a:r>
          </a:p>
          <a:p>
            <a:pPr algn="just"/>
            <a:r>
              <a:rPr lang="ru-RU" sz="20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• подачи членом комиссии заявления в письменной форме о сложении своих полномочий.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274936"/>
            <a:ext cx="79928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u="sng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Статус члена  УИК с правом решающего голоса</a:t>
            </a:r>
            <a:endParaRPr lang="ru-RU" sz="2000" u="sng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1372" y="836712"/>
            <a:ext cx="7704856" cy="646331"/>
          </a:xfrm>
          <a:prstGeom prst="rect">
            <a:avLst/>
          </a:prstGeom>
          <a:solidFill>
            <a:srgbClr val="FFFF99"/>
          </a:solidFill>
          <a:ln w="12700">
            <a:solidFill>
              <a:srgbClr val="660066"/>
            </a:solidFill>
          </a:ln>
        </p:spPr>
        <p:txBody>
          <a:bodyPr wrap="square">
            <a:spAutoFit/>
          </a:bodyPr>
          <a:lstStyle/>
          <a:p>
            <a:pPr lvl="0" algn="just"/>
            <a:r>
              <a:rPr lang="ru-RU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Основы правового статуса члена УИК с правом решающего голоса определены в ст. 29 ФЗ об основных гарантиях избирательных прав.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25867" y="1772816"/>
            <a:ext cx="7704855" cy="923330"/>
          </a:xfrm>
          <a:prstGeom prst="rect">
            <a:avLst/>
          </a:prstGeom>
          <a:solidFill>
            <a:srgbClr val="99FFCC"/>
          </a:solidFill>
          <a:ln w="12700">
            <a:solidFill>
              <a:srgbClr val="660066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Под статусом члена УИК с правом решающего голоса понимается </a:t>
            </a:r>
            <a:r>
              <a:rPr lang="ru-RU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совокупность установленных законом прав, обязанностей и гарантий деятельности.</a:t>
            </a:r>
            <a:endParaRPr lang="ru-RU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80928"/>
            <a:ext cx="1884363" cy="887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64294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8713" y="342900"/>
            <a:ext cx="7546975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043608" y="338012"/>
            <a:ext cx="7632080" cy="1015663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660066"/>
                </a:solidFill>
              </a:rPr>
              <a:t>ПОЛНОМОЧИЯ</a:t>
            </a:r>
            <a:r>
              <a:rPr lang="ru-RU" sz="2000" dirty="0" smtClean="0">
                <a:solidFill>
                  <a:srgbClr val="660066"/>
                </a:solidFill>
              </a:rPr>
              <a:t> члена участковой избирательной комиссии </a:t>
            </a:r>
          </a:p>
          <a:p>
            <a:pPr algn="ctr"/>
            <a:r>
              <a:rPr lang="ru-RU" sz="2000" dirty="0" smtClean="0">
                <a:solidFill>
                  <a:srgbClr val="660066"/>
                </a:solidFill>
              </a:rPr>
              <a:t>с правом решающего голоса </a:t>
            </a:r>
          </a:p>
          <a:p>
            <a:pPr algn="ctr"/>
            <a:r>
              <a:rPr lang="ru-RU" sz="2000" b="1" dirty="0" smtClean="0">
                <a:solidFill>
                  <a:srgbClr val="660066"/>
                </a:solidFill>
              </a:rPr>
              <a:t>ПРЕКРАЩАЮТСЯ НЕМЕДЛЕНО </a:t>
            </a:r>
            <a:r>
              <a:rPr lang="ru-RU" sz="2000" dirty="0" smtClean="0">
                <a:solidFill>
                  <a:srgbClr val="660066"/>
                </a:solidFill>
              </a:rPr>
              <a:t>в случае:</a:t>
            </a:r>
            <a:endParaRPr lang="ru-RU" sz="2000" dirty="0">
              <a:solidFill>
                <a:srgbClr val="660066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8964488" y="3212976"/>
            <a:ext cx="0" cy="3645024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8820472" y="4653136"/>
            <a:ext cx="0" cy="2204864"/>
          </a:xfrm>
          <a:prstGeom prst="line">
            <a:avLst/>
          </a:prstGeom>
          <a:ln w="28575">
            <a:solidFill>
              <a:srgbClr val="66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6660232" y="6515100"/>
            <a:ext cx="2483768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5580112" y="6669360"/>
            <a:ext cx="3563888" cy="0"/>
          </a:xfrm>
          <a:prstGeom prst="line">
            <a:avLst/>
          </a:prstGeom>
          <a:ln w="28575">
            <a:solidFill>
              <a:srgbClr val="66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75330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6625" y="2780928"/>
            <a:ext cx="8137153" cy="3477875"/>
          </a:xfrm>
          <a:prstGeom prst="rect">
            <a:avLst/>
          </a:prstGeom>
          <a:solidFill>
            <a:srgbClr val="FFFF99"/>
          </a:solidFill>
          <a:ln w="19050">
            <a:solidFill>
              <a:srgbClr val="660066"/>
            </a:solidFill>
          </a:ln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000" b="1" u="sng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Законодательство </a:t>
            </a:r>
            <a:r>
              <a:rPr lang="ru-RU" sz="2000" b="1" u="sng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гарантирует членам УИК: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sz="20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дополнительную оплату труда (вознаграждение);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sz="20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о возбуждении уголовного дела в отношении члена УИК и привлечении его в качестве обвиняемого по уголовному делу принимаются руководителем следственного органа Следственного комитета Российской Федерации по субъекту Российской Федерации;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sz="20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может быть подвергнут административному наказанию, налагаемому в судебном порядке, без согласия прокурора субъекта Российской Федерации;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sz="20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может быть уволен с работы по инициативе работодателя или без согласия переведен на другую работу.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260648"/>
            <a:ext cx="8424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0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Гарантии компенсации для </a:t>
            </a:r>
            <a:r>
              <a:rPr lang="ru-RU" sz="2000" b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членов</a:t>
            </a:r>
          </a:p>
          <a:p>
            <a:pPr lvl="0" algn="ctr">
              <a:defRPr/>
            </a:pPr>
            <a:r>
              <a:rPr lang="ru-RU" sz="2000" b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участковой избирательной комиссии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96625" y="1196752"/>
            <a:ext cx="8123847" cy="1323439"/>
          </a:xfrm>
          <a:prstGeom prst="rect">
            <a:avLst/>
          </a:prstGeom>
          <a:solidFill>
            <a:srgbClr val="FFCCFF"/>
          </a:solidFill>
          <a:ln w="19050">
            <a:solidFill>
              <a:srgbClr val="660066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ru-RU" sz="20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Под </a:t>
            </a:r>
            <a:r>
              <a:rPr lang="ru-RU" sz="20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данными гарантиями </a:t>
            </a:r>
            <a:r>
              <a:rPr lang="ru-RU" sz="2000" b="1" i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понимается совокупность правовых средств, направленных на обеспечение беспрепятственного осуществления членом УИК с правом решающего голоса его прав и обязанностей в избирательном процессе.</a:t>
            </a:r>
          </a:p>
        </p:txBody>
      </p:sp>
    </p:spTree>
    <p:extLst>
      <p:ext uri="{BB962C8B-B14F-4D97-AF65-F5344CB8AC3E}">
        <p14:creationId xmlns:p14="http://schemas.microsoft.com/office/powerpoint/2010/main" val="18742386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96370" y="4077072"/>
            <a:ext cx="8016891" cy="2308324"/>
          </a:xfrm>
          <a:prstGeom prst="rect">
            <a:avLst/>
          </a:prstGeom>
          <a:gradFill>
            <a:gsLst>
              <a:gs pos="85000">
                <a:srgbClr val="EFCEBF">
                  <a:alpha val="41000"/>
                </a:srgbClr>
              </a:gs>
              <a:gs pos="0">
                <a:srgbClr val="FFFF99"/>
              </a:gs>
              <a:gs pos="92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rect">
              <a:fillToRect l="100000" t="100000"/>
            </a:path>
          </a:gradFill>
          <a:ln w="19050">
            <a:solidFill>
              <a:srgbClr val="660066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вправе задавать другим участникам заседания комиссии вопросы в соответствии с повесткой дня и получать на них ответы по существу;</a:t>
            </a:r>
          </a:p>
          <a:p>
            <a:pPr algn="just"/>
            <a:r>
              <a:rPr lang="ru-RU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• вправе знакомиться с документами и материалами;</a:t>
            </a:r>
          </a:p>
          <a:p>
            <a:pPr algn="just"/>
            <a:r>
              <a:rPr lang="ru-RU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• вправе удостовериться в правильности подсчета по спискам избирателей числа лиц, принявших участие в голосовании, в правильности сортировки бюллетеней по кандидатам, избирательным объединениям;</a:t>
            </a:r>
          </a:p>
          <a:p>
            <a:pPr algn="just"/>
            <a:r>
              <a:rPr lang="ru-RU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• вправе обжаловать действия (бездействие) комиссии в соответствующую вышестоящую комиссию или в суд.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444555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u="sng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Член УИК  с правом решающего голоса и член комиссии </a:t>
            </a:r>
            <a:endParaRPr lang="ru-RU" b="1" u="sng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b="1" u="sng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b="1" u="sng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правом совещательного голоса: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5536" y="1024931"/>
            <a:ext cx="28803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1026" name="Picture 2" descr="C:\Users\User\Desktop\IMG_20160918_1604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20" y="1412776"/>
            <a:ext cx="3673040" cy="2448272"/>
          </a:xfrm>
          <a:prstGeom prst="rect">
            <a:avLst/>
          </a:prstGeom>
          <a:noFill/>
          <a:ln w="19050">
            <a:solidFill>
              <a:srgbClr val="66006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347342" y="1268760"/>
            <a:ext cx="4464496" cy="2308324"/>
          </a:xfrm>
          <a:prstGeom prst="rect">
            <a:avLst/>
          </a:prstGeom>
          <a:gradFill flip="none" rotWithShape="1">
            <a:gsLst>
              <a:gs pos="0">
                <a:srgbClr val="FFCCFF">
                  <a:alpha val="61000"/>
                </a:srgb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 w="19050">
            <a:solidFill>
              <a:srgbClr val="660066"/>
            </a:solidFill>
          </a:ln>
        </p:spPr>
        <p:txBody>
          <a:bodyPr wrap="square">
            <a:spAutoFit/>
          </a:bodyPr>
          <a:lstStyle/>
          <a:p>
            <a:pPr lvl="0" algn="just"/>
            <a:r>
              <a:rPr lang="ru-RU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• заблаговременно извещаются о заседаниях соответствующей комиссии;</a:t>
            </a:r>
          </a:p>
          <a:p>
            <a:pPr lvl="0" algn="just"/>
            <a:r>
              <a:rPr lang="ru-RU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• вправе выступать на заседании комиссии, вносить предложения по вопросам, отнесенным к компетенции соответствующей комиссии, и требовать проведения по данным вопросам голосования</a:t>
            </a:r>
            <a:r>
              <a:rPr lang="ru-RU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38622522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2852936"/>
            <a:ext cx="8064896" cy="3477875"/>
          </a:xfrm>
          <a:prstGeom prst="rect">
            <a:avLst/>
          </a:prstGeom>
          <a:gradFill flip="none" rotWithShape="1">
            <a:gsLst>
              <a:gs pos="68000">
                <a:srgbClr val="EFCEBF">
                  <a:alpha val="41000"/>
                </a:srgbClr>
              </a:gs>
              <a:gs pos="0">
                <a:srgbClr val="FFFF99"/>
              </a:gs>
              <a:gs pos="92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 w="19050">
            <a:solidFill>
              <a:srgbClr val="660066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Принцип коллегиальности в </a:t>
            </a:r>
            <a:r>
              <a:rPr lang="ru-RU" sz="20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деятельности</a:t>
            </a:r>
          </a:p>
          <a:p>
            <a:pPr algn="ctr"/>
            <a:r>
              <a:rPr lang="ru-RU" sz="20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участковой избирательной комиссии</a:t>
            </a:r>
          </a:p>
          <a:p>
            <a:pPr algn="just"/>
            <a:r>
              <a:rPr lang="ru-RU" sz="20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    В соответствии с п. 1 ст. 28 ФЗ об основных гарантиях деятельность УИК осуществляется коллегиально.</a:t>
            </a:r>
          </a:p>
          <a:p>
            <a:pPr algn="just"/>
            <a:r>
              <a:rPr lang="ru-RU" sz="20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     Соблюдение </a:t>
            </a:r>
            <a:r>
              <a:rPr lang="ru-RU" sz="20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принципа коллегиальности предполагает свободное, всестороннее и коллективное обсуждение вопросов, выносимых на заседание комиссий, принятие решений, выражающих мнение всех или большинства членов комиссий, путем голосования. В связи с этим, комиссия может приступить к работе, если ее состав сформирован не менее чем на две трети от установленного числа УИК с правом решающего голоса.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40129" y="476672"/>
            <a:ext cx="8034002" cy="1938992"/>
          </a:xfrm>
          <a:prstGeom prst="rect">
            <a:avLst/>
          </a:prstGeom>
          <a:gradFill flip="none" rotWithShape="1">
            <a:gsLst>
              <a:gs pos="68000">
                <a:srgbClr val="EFCEBF">
                  <a:alpha val="41000"/>
                </a:srgbClr>
              </a:gs>
              <a:gs pos="0">
                <a:srgbClr val="FFFF99"/>
              </a:gs>
              <a:gs pos="92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rect">
              <a:fillToRect r="100000" b="100000"/>
            </a:path>
            <a:tileRect l="-100000" t="-100000"/>
          </a:gradFill>
          <a:ln w="19050">
            <a:solidFill>
              <a:srgbClr val="660066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2000" b="1" u="sng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Назначение нового члена участковой избирательной комиссии </a:t>
            </a:r>
            <a:endParaRPr lang="ru-RU" sz="2000" b="1" u="sng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000" b="1" u="sng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b="1" u="sng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место </a:t>
            </a:r>
            <a:r>
              <a:rPr lang="ru-RU" sz="2000" b="1" u="sng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выбывшего члена</a:t>
            </a:r>
          </a:p>
          <a:p>
            <a:pPr lvl="0" algn="just"/>
            <a:r>
              <a:rPr lang="ru-RU" sz="20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        Орган, назначивший члена УИК, обязан назначить нового члена комиссии вместо выбывшего, в период избирательной кампании, не позднее чем через десять дней со дня его выбытия, в </a:t>
            </a:r>
            <a:r>
              <a:rPr lang="ru-RU" sz="2000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межвыборный</a:t>
            </a:r>
            <a:r>
              <a:rPr lang="ru-RU" sz="20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период,  не позднее чем в трёхмесячный срок.</a:t>
            </a:r>
          </a:p>
        </p:txBody>
      </p:sp>
    </p:spTree>
    <p:extLst>
      <p:ext uri="{BB962C8B-B14F-4D97-AF65-F5344CB8AC3E}">
        <p14:creationId xmlns:p14="http://schemas.microsoft.com/office/powerpoint/2010/main" val="33072642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813"/>
            <a:ext cx="8280920" cy="5976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217947" y="548680"/>
            <a:ext cx="5472608" cy="5262979"/>
          </a:xfrm>
          <a:prstGeom prst="rect">
            <a:avLst/>
          </a:prstGeom>
          <a:solidFill>
            <a:srgbClr val="FFCCFF"/>
          </a:solidFill>
          <a:ln w="19050">
            <a:solidFill>
              <a:srgbClr val="660066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solidFill>
                  <a:srgbClr val="660066"/>
                </a:solidFill>
              </a:rPr>
              <a:t>   Избирательные комиссии </a:t>
            </a:r>
          </a:p>
          <a:p>
            <a:pPr algn="just"/>
            <a:r>
              <a:rPr lang="ru-RU" sz="2800" dirty="0" smtClean="0">
                <a:solidFill>
                  <a:srgbClr val="660066"/>
                </a:solidFill>
              </a:rPr>
              <a:t>в Российской Федерации – коллегиальные органы, формируемые в порядке и сроки, которые установлены  законом, осуществляют подготовку и проведение выборов, а также </a:t>
            </a:r>
            <a:r>
              <a:rPr lang="ru-RU" sz="2800" smtClean="0">
                <a:solidFill>
                  <a:srgbClr val="660066"/>
                </a:solidFill>
              </a:rPr>
              <a:t>обеспечивают реализацию и </a:t>
            </a:r>
            <a:r>
              <a:rPr lang="ru-RU" sz="2800" dirty="0" smtClean="0">
                <a:solidFill>
                  <a:srgbClr val="660066"/>
                </a:solidFill>
              </a:rPr>
              <a:t>защиту избирательных прав граждан.</a:t>
            </a:r>
          </a:p>
          <a:p>
            <a:pPr algn="just"/>
            <a:endParaRPr lang="ru-RU" sz="2800" dirty="0">
              <a:solidFill>
                <a:srgbClr val="660066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8892480" y="2924944"/>
            <a:ext cx="0" cy="3933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5436096" y="6597352"/>
            <a:ext cx="37079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9036496" y="3933056"/>
            <a:ext cx="0" cy="29249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6444208" y="6381328"/>
            <a:ext cx="2699792" cy="0"/>
          </a:xfrm>
          <a:prstGeom prst="line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3426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4122" y="3068960"/>
            <a:ext cx="8064896" cy="3170099"/>
          </a:xfrm>
          <a:prstGeom prst="rect">
            <a:avLst/>
          </a:prstGeom>
          <a:gradFill flip="none" rotWithShape="1">
            <a:gsLst>
              <a:gs pos="0">
                <a:srgbClr val="FFFF99">
                  <a:alpha val="80392"/>
                </a:srgb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 w="28575">
            <a:solidFill>
              <a:srgbClr val="660066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    В </a:t>
            </a:r>
            <a:r>
              <a:rPr lang="ru-RU" sz="20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соответствии с п. 7 ст. 28 ФЗ об основных гарантиях избирательных прав председатель УИК назначается на должность и освобождается от должности непосредственно ТИК. Заместитель председателя и секретарь УИК избираются тайным голосованием на ее первом заседании. Решения об их избрании принимается большинством голосов от установленного числа членов комиссии с правом решающего голоса. Решения об освобождении от должностей заместителя председателя и секретаря комиссии принимаются тайным голосованием (за исключением случая освобождения от должности по личному заявлению).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5842" y="54868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404664"/>
            <a:ext cx="3528392" cy="2103569"/>
          </a:xfrm>
          <a:prstGeom prst="rect">
            <a:avLst/>
          </a:prstGeom>
          <a:noFill/>
          <a:ln w="28575">
            <a:solidFill>
              <a:srgbClr val="66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31214" y="584442"/>
            <a:ext cx="500863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Особенности процедуры назначения (избрания) на должность и освобождения от должности руководителей участковой избирательной комиссии</a:t>
            </a:r>
          </a:p>
        </p:txBody>
      </p:sp>
    </p:spTree>
    <p:extLst>
      <p:ext uri="{BB962C8B-B14F-4D97-AF65-F5344CB8AC3E}">
        <p14:creationId xmlns:p14="http://schemas.microsoft.com/office/powerpoint/2010/main" val="2565020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30" y="332656"/>
            <a:ext cx="8508250" cy="5400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4230" y="5373216"/>
            <a:ext cx="850825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С 2013 г. выборы проводятся в единый день голосования – </a:t>
            </a:r>
            <a:r>
              <a:rPr lang="ru-RU" sz="2000" b="1" i="1" u="sng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второе воскресенье сентября. </a:t>
            </a:r>
          </a:p>
          <a:p>
            <a:pPr algn="just"/>
            <a:r>
              <a:rPr lang="ru-RU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     Избирательные участки являются </a:t>
            </a:r>
            <a:r>
              <a:rPr lang="ru-RU" sz="2000" b="1" i="1" u="sng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едиными для всех выборов.</a:t>
            </a:r>
          </a:p>
          <a:p>
            <a:endParaRPr lang="ru-RU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84230" y="332656"/>
            <a:ext cx="5915962" cy="0"/>
          </a:xfrm>
          <a:prstGeom prst="line">
            <a:avLst/>
          </a:prstGeom>
          <a:ln w="19050">
            <a:solidFill>
              <a:srgbClr val="66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384230" y="332656"/>
            <a:ext cx="0" cy="3456384"/>
          </a:xfrm>
          <a:prstGeom prst="line">
            <a:avLst/>
          </a:prstGeom>
          <a:ln w="28575">
            <a:solidFill>
              <a:srgbClr val="ED09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188640"/>
            <a:ext cx="5580112" cy="0"/>
          </a:xfrm>
          <a:prstGeom prst="line">
            <a:avLst/>
          </a:prstGeom>
          <a:ln w="28575">
            <a:solidFill>
              <a:srgbClr val="ED09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51520" y="0"/>
            <a:ext cx="0" cy="2564904"/>
          </a:xfrm>
          <a:prstGeom prst="line">
            <a:avLst/>
          </a:prstGeom>
          <a:ln w="28575">
            <a:solidFill>
              <a:srgbClr val="66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09836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3936" y="4635138"/>
            <a:ext cx="8064896" cy="1754326"/>
          </a:xfrm>
          <a:prstGeom prst="rect">
            <a:avLst/>
          </a:prstGeom>
          <a:gradFill flip="none" rotWithShape="1">
            <a:gsLst>
              <a:gs pos="0">
                <a:srgbClr val="FFFF99">
                  <a:alpha val="80392"/>
                </a:srgb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 w="19050">
            <a:solidFill>
              <a:srgbClr val="660066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• </a:t>
            </a:r>
            <a:r>
              <a:rPr lang="ru-RU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выдавать и подписывать бюллетени, открепительные удостоверения;</a:t>
            </a:r>
          </a:p>
          <a:p>
            <a:pPr algn="just"/>
            <a:r>
              <a:rPr lang="ru-RU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• участвовать в сортировке, подсчете и погашении бюллетеней;</a:t>
            </a:r>
          </a:p>
          <a:p>
            <a:pPr algn="just"/>
            <a:r>
              <a:rPr lang="ru-RU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• составлять протокол об итогах голосования;</a:t>
            </a:r>
          </a:p>
          <a:p>
            <a:pPr algn="just"/>
            <a:r>
              <a:rPr lang="ru-RU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• участвовать в голосовании при принятии решения по вопросу, отнесенному к компетенции комиссии, и подписывать решения комиссии.</a:t>
            </a:r>
          </a:p>
          <a:p>
            <a:pPr algn="just"/>
            <a:r>
              <a:rPr lang="ru-RU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П. 22 ст. ФЗ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188640"/>
            <a:ext cx="64807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Статус членов участковой избирательной комиссии с совещательным голосом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1212338"/>
            <a:ext cx="4110630" cy="1477328"/>
          </a:xfrm>
          <a:prstGeom prst="rect">
            <a:avLst/>
          </a:prstGeom>
          <a:gradFill flip="none" rotWithShape="1">
            <a:gsLst>
              <a:gs pos="0">
                <a:srgbClr val="FFFF99">
                  <a:alpha val="80392"/>
                </a:srgb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19050">
            <a:solidFill>
              <a:srgbClr val="660066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  Члены </a:t>
            </a:r>
            <a:r>
              <a:rPr lang="ru-RU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комиссии с правом совещательного голоса назначаются в состав УИК кандидатом, или избирательным объединением, выдвинувшим список кандидатов.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804248" y="1772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3201" y="9261648"/>
            <a:ext cx="3960440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372200" y="14847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028" name="Рисунок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891" y="1772816"/>
            <a:ext cx="3686175" cy="2457450"/>
          </a:xfrm>
          <a:prstGeom prst="rect">
            <a:avLst/>
          </a:prstGeom>
          <a:noFill/>
          <a:ln w="28575">
            <a:solidFill>
              <a:srgbClr val="66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11560" y="2785290"/>
            <a:ext cx="4110630" cy="1754326"/>
          </a:xfrm>
          <a:prstGeom prst="rect">
            <a:avLst/>
          </a:prstGeom>
          <a:blipFill dpi="0" rotWithShape="1">
            <a:blip r:embed="rId5">
              <a:alphaModFix amt="23000"/>
            </a:blip>
            <a:srcRect/>
            <a:tile tx="0" ty="0" sx="100000" sy="100000" flip="none" algn="tl"/>
          </a:blipFill>
          <a:ln w="19050">
            <a:solidFill>
              <a:srgbClr val="660066"/>
            </a:solidFill>
          </a:ln>
        </p:spPr>
        <p:txBody>
          <a:bodyPr wrap="square">
            <a:spAutoFit/>
          </a:bodyPr>
          <a:lstStyle/>
          <a:p>
            <a:pPr lvl="0" algn="just"/>
            <a:r>
              <a:rPr lang="ru-RU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   Член </a:t>
            </a:r>
            <a:r>
              <a:rPr lang="ru-RU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УИК с правом совещательного голоса обладает равными правами с членом комиссии с правом решающего голоса по вопросам подготовки и проведения выборов, за исключением права: </a:t>
            </a:r>
          </a:p>
        </p:txBody>
      </p:sp>
    </p:spTree>
    <p:extLst>
      <p:ext uri="{BB962C8B-B14F-4D97-AF65-F5344CB8AC3E}">
        <p14:creationId xmlns:p14="http://schemas.microsoft.com/office/powerpoint/2010/main" val="35764980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0" y="1268760"/>
            <a:ext cx="81369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Применительно к УИК ФЗ об основных гарантиях избирательных прав (п. 1 ст. 31) предусматривает два вида фактических оснований</a:t>
            </a:r>
            <a:r>
              <a:rPr lang="ru-RU" sz="20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5" y="2204864"/>
            <a:ext cx="7920879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650060" y="275298"/>
            <a:ext cx="77768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u="sng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Ответственность участковой избирательной комиссии и членов участковых избирательных комиссий. </a:t>
            </a:r>
            <a:endParaRPr lang="ru-RU" b="1" u="sng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b="1" u="sng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Расформирование </a:t>
            </a:r>
            <a:r>
              <a:rPr lang="ru-RU" b="1" u="sng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участковой избирательной комиссии</a:t>
            </a:r>
            <a:r>
              <a:rPr lang="ru-RU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5575" y="2187616"/>
            <a:ext cx="7920878" cy="1107996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660066"/>
                </a:solidFill>
              </a:rPr>
              <a:t>ОСНОВАНИЯ  РАСФОРМИРОВАНИЯ</a:t>
            </a:r>
          </a:p>
          <a:p>
            <a:pPr algn="ctr"/>
            <a:r>
              <a:rPr lang="ru-RU" sz="2800" b="1" dirty="0" smtClean="0">
                <a:solidFill>
                  <a:srgbClr val="660066"/>
                </a:solidFill>
              </a:rPr>
              <a:t>УЧАСТКОВОЙ ИЗБИРАТЕЛЬНОЙ КОМИССИИ</a:t>
            </a:r>
          </a:p>
          <a:p>
            <a:pPr algn="ctr"/>
            <a:endParaRPr lang="ru-RU" sz="800" b="1" dirty="0">
              <a:solidFill>
                <a:srgbClr val="660066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8820472" y="3789040"/>
            <a:ext cx="72008" cy="3068960"/>
          </a:xfrm>
          <a:prstGeom prst="line">
            <a:avLst/>
          </a:prstGeom>
          <a:ln w="19050">
            <a:solidFill>
              <a:srgbClr val="66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8964488" y="2636912"/>
            <a:ext cx="72008" cy="4221088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4538491" y="6525344"/>
            <a:ext cx="4605509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491880" y="6669360"/>
            <a:ext cx="5652120" cy="0"/>
          </a:xfrm>
          <a:prstGeom prst="line">
            <a:avLst/>
          </a:prstGeom>
          <a:ln w="28575">
            <a:solidFill>
              <a:srgbClr val="66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67179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7012" y="1412776"/>
            <a:ext cx="5881172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b="1" u="sng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уголовная ответственность</a:t>
            </a:r>
            <a:r>
              <a:rPr lang="ru-RU" sz="24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4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совершение  членами УИК следующих преступлений:</a:t>
            </a:r>
          </a:p>
          <a:p>
            <a:pPr algn="just">
              <a:lnSpc>
                <a:spcPct val="150000"/>
              </a:lnSpc>
            </a:pPr>
            <a:endParaRPr lang="ru-RU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2301" y="404663"/>
            <a:ext cx="8064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В законодательстве Российской Федерации устанавливается </a:t>
            </a:r>
            <a:endParaRPr lang="ru-RU" b="1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уголовная </a:t>
            </a:r>
            <a:r>
              <a:rPr lang="ru-RU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и административная ответственность </a:t>
            </a:r>
          </a:p>
          <a:p>
            <a:pPr lvl="0" algn="ctr"/>
            <a:r>
              <a:rPr lang="ru-RU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членов УИК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052736"/>
            <a:ext cx="2334997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3112909"/>
            <a:ext cx="82089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ru-RU" sz="24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• Воспрепятствование осуществлению избирательных </a:t>
            </a:r>
          </a:p>
          <a:p>
            <a:pPr lvl="0" algn="just">
              <a:lnSpc>
                <a:spcPct val="150000"/>
              </a:lnSpc>
            </a:pPr>
            <a:r>
              <a:rPr lang="ru-RU" sz="24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прав или работе избирательных комиссий (ст. 141 УК РФ);</a:t>
            </a:r>
          </a:p>
          <a:p>
            <a:pPr lvl="0" algn="just">
              <a:lnSpc>
                <a:spcPct val="150000"/>
              </a:lnSpc>
            </a:pPr>
            <a:r>
              <a:rPr lang="ru-RU" sz="24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• Фальсификация избирательных документов (ст. 142 УК РФ);</a:t>
            </a:r>
          </a:p>
          <a:p>
            <a:pPr lvl="0" algn="just">
              <a:lnSpc>
                <a:spcPct val="150000"/>
              </a:lnSpc>
            </a:pPr>
            <a:r>
              <a:rPr lang="ru-RU" sz="24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• Фальсификация итогов голосования (ст. 142.1 УК РФ)</a:t>
            </a:r>
            <a:endParaRPr lang="ru-RU" sz="2400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8964488" y="2708920"/>
            <a:ext cx="72008" cy="414908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8892480" y="3861048"/>
            <a:ext cx="72008" cy="2996952"/>
          </a:xfrm>
          <a:prstGeom prst="line">
            <a:avLst/>
          </a:prstGeom>
          <a:ln w="28575">
            <a:solidFill>
              <a:srgbClr val="66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5292080" y="6525344"/>
            <a:ext cx="3851920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4067944" y="6669360"/>
            <a:ext cx="5076056" cy="0"/>
          </a:xfrm>
          <a:prstGeom prst="line">
            <a:avLst/>
          </a:prstGeom>
          <a:ln w="28575">
            <a:solidFill>
              <a:srgbClr val="66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02646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69659" y="874167"/>
            <a:ext cx="60486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Нарушение права гражданина на ознакомление со списком избирателей (ст. 5.1 КоАП);</a:t>
            </a:r>
          </a:p>
          <a:p>
            <a:pPr algn="just"/>
            <a:r>
              <a:rPr lang="ru-RU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• Нарушение прав члена избирательной комиссии, наблюдателя, доверенного лица или уполномоченного представителя кандидата, представителя средства массовой информации (Статья 5.6 КоАП</a:t>
            </a:r>
            <a:r>
              <a:rPr lang="ru-RU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);</a:t>
            </a:r>
            <a:endParaRPr lang="ru-RU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16632"/>
            <a:ext cx="799288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u="sng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Административная</a:t>
            </a:r>
            <a:r>
              <a:rPr lang="ru-RU" b="1" u="sng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ответственность</a:t>
            </a:r>
            <a:r>
              <a:rPr lang="ru-RU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членов избирательных комиссий с правом решающего голоса  </a:t>
            </a:r>
            <a:r>
              <a:rPr lang="ru-RU" b="1" u="sng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b="1" u="sng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следующим статьям: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21" y="786202"/>
            <a:ext cx="2304256" cy="1915180"/>
          </a:xfrm>
          <a:prstGeom prst="rect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2938" y="2708920"/>
            <a:ext cx="838746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• Нарушение установленных законодательством о выборах и референдумах порядка и сроков уведомления избирательной комиссии о факте предоставления помещений и права на предоставление помещений для встреч с избирателями, участниками референдума (ст. 5.15 КоАП);</a:t>
            </a:r>
          </a:p>
          <a:p>
            <a:pPr lvl="0" algn="just"/>
            <a:r>
              <a:rPr lang="ru-RU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• Нарушение установленного законом порядка подсчета голосов, определения результатов выборов, порядка составления протокола об итогах голосования с отметкой «Повторный» или «Повторный подсчет голосов» (ст. 5.24 КоАП</a:t>
            </a:r>
            <a:r>
              <a:rPr lang="ru-RU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Непредоставление</a:t>
            </a:r>
            <a:r>
              <a:rPr lang="ru-RU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сведений об итогах голосования или о результатах выборов (ст. 5.25 КоАП).</a:t>
            </a:r>
          </a:p>
          <a:p>
            <a:pPr algn="just"/>
            <a:r>
              <a:rPr lang="ru-RU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• Сбор подписей избирателей, участников референдума в запрещенных местах, а также сбор подписей лицами, которым участие в этом запрещено федеральным законом (ст. 5.47 КоАП).</a:t>
            </a:r>
          </a:p>
          <a:p>
            <a:pPr algn="just"/>
            <a:r>
              <a:rPr lang="ru-RU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• Нарушение порядка и сроков представления и хранения документов, связанных с подготовкой и проведением выборов, референдума (ст. 5.56</a:t>
            </a:r>
            <a:r>
              <a:rPr lang="ru-RU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.).</a:t>
            </a:r>
            <a:endParaRPr lang="ru-RU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8818331" y="4149080"/>
            <a:ext cx="0" cy="2708920"/>
          </a:xfrm>
          <a:prstGeom prst="line">
            <a:avLst/>
          </a:prstGeom>
          <a:ln w="28575">
            <a:solidFill>
              <a:srgbClr val="66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8964488" y="3068960"/>
            <a:ext cx="0" cy="378904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4680012" y="6679238"/>
            <a:ext cx="4463988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707904" y="6813376"/>
            <a:ext cx="5436096" cy="0"/>
          </a:xfrm>
          <a:prstGeom prst="line">
            <a:avLst/>
          </a:prstGeom>
          <a:ln w="28575">
            <a:solidFill>
              <a:srgbClr val="66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10989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2556319"/>
            <a:ext cx="65998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Благодарю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967212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404664"/>
            <a:ext cx="8320980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31590" y="2524254"/>
            <a:ext cx="7200800" cy="1815882"/>
          </a:xfrm>
          <a:prstGeom prst="rect">
            <a:avLst/>
          </a:prstGeom>
          <a:solidFill>
            <a:srgbClr val="FFCCFF"/>
          </a:solidFill>
          <a:ln w="12700">
            <a:solidFill>
              <a:srgbClr val="660066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660066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Формирование участковой избирательной комиссии</a:t>
            </a:r>
          </a:p>
          <a:p>
            <a:endParaRPr lang="ru-RU" sz="1200" dirty="0" smtClean="0">
              <a:solidFill>
                <a:srgbClr val="660066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660066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                            </a:t>
            </a:r>
            <a:r>
              <a:rPr lang="ru-RU" sz="2000" dirty="0" smtClean="0">
                <a:solidFill>
                  <a:srgbClr val="660066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осуществляется</a:t>
            </a:r>
          </a:p>
          <a:p>
            <a:endParaRPr lang="ru-RU" sz="1200" dirty="0" smtClean="0">
              <a:solidFill>
                <a:srgbClr val="660066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660066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     территориальной избирательной комиссией</a:t>
            </a:r>
          </a:p>
          <a:p>
            <a:endParaRPr lang="ru-RU" sz="1200" dirty="0">
              <a:solidFill>
                <a:srgbClr val="660066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660066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                     </a:t>
            </a:r>
            <a:r>
              <a:rPr lang="ru-RU" sz="2000" dirty="0" smtClean="0">
                <a:solidFill>
                  <a:srgbClr val="660066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на основе предложений: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95382" y="219998"/>
            <a:ext cx="8392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Порядок формирования участковых избирательных комиссий</a:t>
            </a:r>
          </a:p>
          <a:p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71500" y="0"/>
            <a:ext cx="0" cy="3645024"/>
          </a:xfrm>
          <a:prstGeom prst="line">
            <a:avLst/>
          </a:prstGeom>
          <a:ln w="28575">
            <a:solidFill>
              <a:srgbClr val="66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0" y="219998"/>
            <a:ext cx="2843808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0" y="116632"/>
            <a:ext cx="1691680" cy="0"/>
          </a:xfrm>
          <a:prstGeom prst="line">
            <a:avLst/>
          </a:prstGeom>
          <a:ln w="28575">
            <a:solidFill>
              <a:srgbClr val="66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95536" y="0"/>
            <a:ext cx="0" cy="2524254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6156176" y="6453336"/>
            <a:ext cx="2987824" cy="0"/>
          </a:xfrm>
          <a:prstGeom prst="line">
            <a:avLst/>
          </a:prstGeom>
          <a:ln w="28575">
            <a:solidFill>
              <a:srgbClr val="66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8988370" y="3645024"/>
            <a:ext cx="0" cy="3212976"/>
          </a:xfrm>
          <a:prstGeom prst="line">
            <a:avLst/>
          </a:prstGeom>
          <a:ln w="28575">
            <a:solidFill>
              <a:srgbClr val="66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7410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548680"/>
            <a:ext cx="820891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Blip>
                <a:blip r:embed="rId2"/>
              </a:buBlip>
            </a:pPr>
            <a:r>
              <a:rPr lang="ru-RU" sz="20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Число членов участковых избирательных комиссий с правом решающего голоса определяется п. 3 ст. 27 Федерального закона об основных гарантиях избирательных прав и  в следующих пределах:</a:t>
            </a:r>
          </a:p>
          <a:p>
            <a:pPr algn="just"/>
            <a:r>
              <a:rPr lang="ru-RU" sz="20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20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до 1001 </a:t>
            </a:r>
            <a:r>
              <a:rPr lang="ru-RU" sz="20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избирателя – 3–9 членов участковой комиссии;</a:t>
            </a:r>
          </a:p>
          <a:p>
            <a:pPr algn="just"/>
            <a:r>
              <a:rPr lang="ru-RU" sz="20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20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от 1001 до 2001 </a:t>
            </a:r>
            <a:r>
              <a:rPr lang="ru-RU" sz="20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избирателя – 7–12 членов участковой комиссии;</a:t>
            </a:r>
          </a:p>
          <a:p>
            <a:pPr algn="just"/>
            <a:r>
              <a:rPr lang="ru-RU" sz="20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20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более 2000 </a:t>
            </a:r>
            <a:r>
              <a:rPr lang="ru-RU" sz="20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избирателей – 7–16 членов участковой комиссии</a:t>
            </a:r>
            <a:r>
              <a:rPr lang="ru-RU" sz="20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2000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2"/>
              </a:buBlip>
            </a:pPr>
            <a:r>
              <a:rPr lang="ru-RU" sz="20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Кроме этого, следует </a:t>
            </a:r>
            <a:r>
              <a:rPr lang="ru-RU" sz="20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учитывать также требования положений п. 4 и 5 ст. 22 </a:t>
            </a:r>
            <a:r>
              <a:rPr lang="ru-RU" sz="20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 закона </a:t>
            </a:r>
            <a:r>
              <a:rPr lang="ru-RU" sz="20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основных гарантиях избирательных прав</a:t>
            </a:r>
            <a:r>
              <a:rPr lang="ru-RU" sz="20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algn="just"/>
            <a:r>
              <a:rPr lang="ru-RU" sz="20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В </a:t>
            </a:r>
            <a:r>
              <a:rPr lang="ru-RU" sz="20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участковую избирательную комиссию может быть </a:t>
            </a:r>
            <a:r>
              <a:rPr lang="ru-RU" sz="20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назначено </a:t>
            </a:r>
            <a:r>
              <a:rPr lang="ru-RU" sz="2000" b="1" u="sng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более </a:t>
            </a:r>
            <a:r>
              <a:rPr lang="ru-RU" sz="2000" b="1" u="sng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одного </a:t>
            </a:r>
            <a:r>
              <a:rPr lang="ru-RU" sz="20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представителя от каждой политической партии, от </a:t>
            </a:r>
            <a:r>
              <a:rPr lang="ru-RU" sz="20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каждого </a:t>
            </a:r>
            <a:r>
              <a:rPr lang="ru-RU" sz="20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избирательного объединения, иного общественного объединения.</a:t>
            </a:r>
          </a:p>
          <a:p>
            <a:pPr algn="just"/>
            <a:r>
              <a:rPr lang="ru-RU" sz="20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Количество </a:t>
            </a:r>
            <a:r>
              <a:rPr lang="ru-RU" sz="20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вносимых предложений не ограничивается</a:t>
            </a:r>
            <a:r>
              <a:rPr lang="ru-RU" sz="20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1200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Государственные </a:t>
            </a:r>
            <a:r>
              <a:rPr lang="ru-RU" sz="20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муниципальные служащие </a:t>
            </a:r>
            <a:r>
              <a:rPr lang="ru-RU" sz="20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могут </a:t>
            </a:r>
            <a:r>
              <a:rPr lang="ru-RU" sz="20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составлять </a:t>
            </a:r>
            <a:r>
              <a:rPr lang="ru-RU" sz="20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одной второй от общего числа членов участковой </a:t>
            </a:r>
            <a:r>
              <a:rPr lang="ru-RU" sz="20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избирательной </a:t>
            </a:r>
            <a:r>
              <a:rPr lang="ru-RU" sz="20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комиссии</a:t>
            </a:r>
            <a:r>
              <a:rPr lang="ru-RU" sz="20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4211960" y="6237312"/>
            <a:ext cx="4932040" cy="0"/>
          </a:xfrm>
          <a:prstGeom prst="line">
            <a:avLst/>
          </a:prstGeom>
          <a:ln w="28575">
            <a:solidFill>
              <a:srgbClr val="66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>
            <a:stCxn id="2" idx="2"/>
          </p:cNvCxnSpPr>
          <p:nvPr/>
        </p:nvCxnSpPr>
        <p:spPr>
          <a:xfrm>
            <a:off x="4716016" y="6057880"/>
            <a:ext cx="4427984" cy="0"/>
          </a:xfrm>
          <a:prstGeom prst="line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8820472" y="3212976"/>
            <a:ext cx="0" cy="3645024"/>
          </a:xfrm>
          <a:prstGeom prst="line">
            <a:avLst/>
          </a:prstGeom>
          <a:ln w="28575">
            <a:solidFill>
              <a:srgbClr val="66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8964488" y="2348880"/>
            <a:ext cx="0" cy="4509120"/>
          </a:xfrm>
          <a:prstGeom prst="line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9856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539552" y="332656"/>
            <a:ext cx="828092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800000"/>
                </a:solidFill>
                <a:latin typeface="Corbel" pitchFamily="34" charset="0"/>
              </a:rPr>
              <a:t> </a:t>
            </a:r>
            <a:r>
              <a:rPr lang="ru-RU" sz="20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u="sng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Система и конституционно-правовой статус избирательных комиссий в Российской Федерации</a:t>
            </a:r>
          </a:p>
          <a:p>
            <a:pPr algn="just"/>
            <a:r>
              <a:rPr lang="ru-RU" sz="20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algn="just"/>
            <a:r>
              <a:rPr lang="ru-RU" sz="20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0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Избирательные комиссии являются </a:t>
            </a:r>
            <a:r>
              <a:rPr lang="ru-RU" sz="20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коллегиальными органами,</a:t>
            </a:r>
            <a:r>
              <a:rPr lang="ru-RU" sz="20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формируемыми в порядке и сроки, установленные законом. Осуществляющими подготовку и проведение выборов, а также обеспечивают реализацию и защиту избирательных прав граждан.  Система  избирательных  комиссий  в  целом </a:t>
            </a:r>
            <a:r>
              <a:rPr lang="ru-RU" sz="20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действует, </a:t>
            </a:r>
            <a:endParaRPr lang="ru-RU" sz="2000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b="1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b="1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u="sng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2000" b="1" u="sng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межвластная</a:t>
            </a:r>
            <a:r>
              <a:rPr lang="ru-RU" sz="2000" b="1" u="sng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структура</a:t>
            </a:r>
            <a:r>
              <a:rPr lang="ru-RU" sz="20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, наделенная специальной компетенцией.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924944"/>
            <a:ext cx="8136903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Прямая соединительная линия 4"/>
          <p:cNvCxnSpPr/>
          <p:nvPr/>
        </p:nvCxnSpPr>
        <p:spPr>
          <a:xfrm flipV="1">
            <a:off x="5508104" y="6532940"/>
            <a:ext cx="3635896" cy="44420"/>
          </a:xfrm>
          <a:prstGeom prst="line">
            <a:avLst/>
          </a:prstGeom>
          <a:ln w="28575">
            <a:solidFill>
              <a:srgbClr val="33C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9036496" y="2924944"/>
            <a:ext cx="0" cy="3933056"/>
          </a:xfrm>
          <a:prstGeom prst="line">
            <a:avLst/>
          </a:prstGeom>
          <a:ln w="28575">
            <a:solidFill>
              <a:srgbClr val="33C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8892480" y="3573016"/>
            <a:ext cx="0" cy="3284984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4680012" y="6741368"/>
            <a:ext cx="4463988" cy="0"/>
          </a:xfrm>
          <a:prstGeom prst="line">
            <a:avLst/>
          </a:prstGeom>
          <a:ln w="28575">
            <a:solidFill>
              <a:srgbClr val="ED09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203848" y="5030842"/>
            <a:ext cx="2808312" cy="523220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660066"/>
                </a:solidFill>
              </a:rPr>
              <a:t>Ветви власти</a:t>
            </a:r>
            <a:endParaRPr lang="ru-RU" sz="2800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382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59" y="165253"/>
            <a:ext cx="8136903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67544" y="4581128"/>
            <a:ext cx="84249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Федеральным государственным органам </a:t>
            </a:r>
            <a:r>
              <a:rPr lang="ru-RU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относится </a:t>
            </a:r>
            <a:r>
              <a:rPr lang="ru-RU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ЦИК РФ, </a:t>
            </a:r>
            <a:r>
              <a:rPr lang="ru-RU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органам субъектов </a:t>
            </a:r>
            <a:r>
              <a:rPr lang="ru-RU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РФ относятся </a:t>
            </a:r>
            <a:r>
              <a:rPr lang="ru-RU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избирательные комиссии субъектов </a:t>
            </a:r>
            <a:r>
              <a:rPr lang="ru-RU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РФ (Избирательная комиссия Свердловской области), а </a:t>
            </a:r>
            <a:r>
              <a:rPr lang="ru-RU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территориальных комиссий </a:t>
            </a:r>
            <a:r>
              <a:rPr lang="ru-RU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системе государственных органов в субъектах РФ и определяется законами субъекта РФ – Избирательным кодексом Свердловской области. Ирбитская городская ТИК –государственный орган Свердловской области.</a:t>
            </a:r>
            <a:endParaRPr lang="ru-RU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508104" y="6453336"/>
            <a:ext cx="3635896" cy="0"/>
          </a:xfrm>
          <a:prstGeom prst="line">
            <a:avLst/>
          </a:prstGeom>
          <a:ln w="28575">
            <a:solidFill>
              <a:srgbClr val="66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4680010" y="6597352"/>
            <a:ext cx="4463990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8964488" y="3429000"/>
            <a:ext cx="0" cy="3429000"/>
          </a:xfrm>
          <a:prstGeom prst="line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708068" y="431068"/>
            <a:ext cx="6984776" cy="954107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660066"/>
                </a:solidFill>
              </a:rPr>
              <a:t>Государственные органы</a:t>
            </a:r>
          </a:p>
          <a:p>
            <a:pPr algn="ctr"/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939227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32656"/>
            <a:ext cx="828092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719572" y="299189"/>
            <a:ext cx="8064896" cy="830997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660066"/>
                </a:solidFill>
              </a:rPr>
              <a:t>Система действующих в Российской Федерации </a:t>
            </a:r>
          </a:p>
          <a:p>
            <a:pPr algn="ctr"/>
            <a:r>
              <a:rPr lang="ru-RU" sz="2400" b="1" dirty="0">
                <a:solidFill>
                  <a:srgbClr val="660066"/>
                </a:solidFill>
              </a:rPr>
              <a:t>и</a:t>
            </a:r>
            <a:r>
              <a:rPr lang="ru-RU" sz="2400" b="1" dirty="0" smtClean="0">
                <a:solidFill>
                  <a:srgbClr val="660066"/>
                </a:solidFill>
              </a:rPr>
              <a:t>збирательных комиссий, комиссий референдума</a:t>
            </a:r>
            <a:endParaRPr lang="ru-RU" sz="2400" b="1" dirty="0">
              <a:solidFill>
                <a:srgbClr val="660066"/>
              </a:solidFill>
            </a:endParaRPr>
          </a:p>
        </p:txBody>
      </p:sp>
      <p:sp>
        <p:nvSpPr>
          <p:cNvPr id="4" name="Прямоугольник 1"/>
          <p:cNvSpPr>
            <a:spLocks noChangeArrowheads="1"/>
          </p:cNvSpPr>
          <p:nvPr/>
        </p:nvSpPr>
        <p:spPr bwMode="auto">
          <a:xfrm>
            <a:off x="611561" y="5373216"/>
            <a:ext cx="828092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Corbel" pitchFamily="34" charset="0"/>
              </a:rPr>
              <a:t> </a:t>
            </a:r>
            <a:r>
              <a:rPr lang="ru-RU" sz="20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Систему избирательных комиссий – следует рассматривать как важную юридическую гарантию избирательных прав граждан.</a:t>
            </a:r>
          </a:p>
        </p:txBody>
      </p:sp>
    </p:spTree>
    <p:extLst>
      <p:ext uri="{BB962C8B-B14F-4D97-AF65-F5344CB8AC3E}">
        <p14:creationId xmlns:p14="http://schemas.microsoft.com/office/powerpoint/2010/main" val="2975301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538" y="588750"/>
            <a:ext cx="8023299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1"/>
          <p:cNvSpPr>
            <a:spLocks noChangeArrowheads="1"/>
          </p:cNvSpPr>
          <p:nvPr/>
        </p:nvSpPr>
        <p:spPr bwMode="auto">
          <a:xfrm>
            <a:off x="755575" y="5369166"/>
            <a:ext cx="8023299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Blip>
                <a:blip r:embed="rId4"/>
              </a:buBlip>
            </a:pPr>
            <a:r>
              <a:rPr lang="ru-RU" sz="20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    Кандидатуры, предложенные в состав </a:t>
            </a:r>
            <a:r>
              <a:rPr lang="ru-RU" sz="20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участковых избирательных комиссий, </a:t>
            </a:r>
            <a:r>
              <a:rPr lang="ru-RU" sz="20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но не назначенные </a:t>
            </a:r>
            <a:r>
              <a:rPr lang="ru-RU" sz="20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их членами, </a:t>
            </a:r>
            <a:r>
              <a:rPr lang="ru-RU" sz="20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зачисляются в резерв составов </a:t>
            </a:r>
            <a:r>
              <a:rPr lang="ru-RU" sz="20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участковых избирательных комиссий.</a:t>
            </a:r>
            <a:endParaRPr lang="ru-RU" sz="2000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8964488" y="2564904"/>
            <a:ext cx="36004" cy="4293096"/>
          </a:xfrm>
          <a:prstGeom prst="line">
            <a:avLst/>
          </a:prstGeom>
          <a:ln w="28575">
            <a:solidFill>
              <a:srgbClr val="66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8876630" y="3356992"/>
            <a:ext cx="0" cy="3573016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5724128" y="6453336"/>
            <a:ext cx="3419872" cy="0"/>
          </a:xfrm>
          <a:prstGeom prst="line">
            <a:avLst/>
          </a:prstGeom>
          <a:ln w="28575">
            <a:solidFill>
              <a:srgbClr val="66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4427984" y="6597352"/>
            <a:ext cx="4716016" cy="0"/>
          </a:xfrm>
          <a:prstGeom prst="line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755575" y="188640"/>
            <a:ext cx="80232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Статус и полномочия участковых избирательных </a:t>
            </a:r>
            <a:r>
              <a:rPr lang="ru-RU" sz="20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комиссий</a:t>
            </a:r>
            <a:endParaRPr lang="ru-RU" b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8741" y="4293096"/>
            <a:ext cx="8023299" cy="1015663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endParaRPr lang="ru-RU" sz="1200" b="1" i="1" dirty="0" smtClean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i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полномочий участковой избирательной комиссии – 5 лет</a:t>
            </a:r>
          </a:p>
          <a:p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8404" y="577841"/>
            <a:ext cx="8023300" cy="1692771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endParaRPr lang="ru-RU" sz="2400" dirty="0" smtClean="0"/>
          </a:p>
          <a:p>
            <a:pPr algn="ctr"/>
            <a:endParaRPr lang="ru-RU" sz="1600" dirty="0" smtClean="0"/>
          </a:p>
          <a:p>
            <a:pPr algn="just"/>
            <a:r>
              <a:rPr lang="ru-RU" sz="2400" b="1" dirty="0" smtClean="0">
                <a:solidFill>
                  <a:srgbClr val="660066"/>
                </a:solidFill>
              </a:rPr>
              <a:t>                             РОССИЙСКАЯ  ФЕДЕРАЦИЯ</a:t>
            </a:r>
          </a:p>
          <a:p>
            <a:pPr algn="ctr"/>
            <a:r>
              <a:rPr lang="ru-RU" sz="2400" dirty="0" smtClean="0"/>
              <a:t> </a:t>
            </a:r>
          </a:p>
          <a:p>
            <a:pPr algn="ctr"/>
            <a:endParaRPr lang="ru-RU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72706"/>
            <a:ext cx="1772816" cy="1303039"/>
          </a:xfrm>
          <a:prstGeom prst="rect">
            <a:avLst/>
          </a:prstGeom>
          <a:noFill/>
          <a:ln w="19050">
            <a:solidFill>
              <a:srgbClr val="66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4721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325311"/>
            <a:ext cx="6912768" cy="646331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660066"/>
                </a:solidFill>
              </a:rPr>
              <a:t>Участковая избирательная комиссия</a:t>
            </a:r>
            <a:endParaRPr lang="ru-RU" sz="1400" b="1" dirty="0" smtClean="0">
              <a:solidFill>
                <a:srgbClr val="660066"/>
              </a:solidFill>
            </a:endParaRPr>
          </a:p>
          <a:p>
            <a:pPr algn="ctr"/>
            <a:endParaRPr lang="ru-RU" sz="1200" b="1" dirty="0">
              <a:solidFill>
                <a:srgbClr val="66006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87195" y="1138986"/>
            <a:ext cx="5967388" cy="615553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Информирует население </a:t>
            </a:r>
            <a:r>
              <a:rPr lang="ru-RU" sz="16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адресе, номере телефона УК, времени ее работы, о дне, времени и месте голосования;</a:t>
            </a:r>
            <a:r>
              <a:rPr lang="ru-RU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87195" y="1844824"/>
            <a:ext cx="5967388" cy="830997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Уточняет список избирателей</a:t>
            </a:r>
            <a:r>
              <a:rPr lang="ru-RU" sz="16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производит ознакомление  избирателей с данным списком, рассматривает заявления об ошибках и неточностях;</a:t>
            </a:r>
            <a:endParaRPr lang="ru-RU" sz="1600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87195" y="2780928"/>
            <a:ext cx="5967388" cy="584775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Обеспечивает подготовку помещений </a:t>
            </a:r>
            <a:r>
              <a:rPr lang="ru-RU" sz="16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голосования, ящиков для голосования и другого оборудования;</a:t>
            </a:r>
            <a:endParaRPr lang="ru-RU" sz="1600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87195" y="3501008"/>
            <a:ext cx="5967388" cy="1077218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Обеспечивает информирование избирателей</a:t>
            </a:r>
            <a:r>
              <a:rPr lang="ru-RU" sz="16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 зарегистрированных кандидатах, об избирательных объединениях, зарегистрировавших списки и кандидатов на основе сведений, полученных из вышестоящей комиссии;</a:t>
            </a:r>
            <a:endParaRPr lang="ru-RU" sz="1600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87195" y="4725144"/>
            <a:ext cx="5933703" cy="584775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Контролирует соблюдение </a:t>
            </a:r>
            <a:r>
              <a:rPr lang="ru-RU" sz="16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избирательного участка порядка проведения предвыборной агитации;</a:t>
            </a:r>
            <a:endParaRPr lang="ru-RU" sz="1600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87195" y="5433200"/>
            <a:ext cx="5967388" cy="584775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Принимает от избирателей заявления </a:t>
            </a:r>
            <a:r>
              <a:rPr lang="ru-RU" sz="16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голосовании по месту нахождения.</a:t>
            </a:r>
            <a:endParaRPr lang="ru-RU" sz="1600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547664" y="971642"/>
            <a:ext cx="0" cy="4833622"/>
          </a:xfrm>
          <a:prstGeom prst="line">
            <a:avLst/>
          </a:prstGeom>
          <a:ln w="28575">
            <a:solidFill>
              <a:srgbClr val="66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1547664" y="1446763"/>
            <a:ext cx="1139531" cy="1"/>
          </a:xfrm>
          <a:prstGeom prst="straightConnector1">
            <a:avLst/>
          </a:prstGeom>
          <a:ln w="28575">
            <a:solidFill>
              <a:srgbClr val="66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endCxn id="4" idx="1"/>
          </p:cNvCxnSpPr>
          <p:nvPr/>
        </p:nvCxnSpPr>
        <p:spPr>
          <a:xfrm>
            <a:off x="1547664" y="2260322"/>
            <a:ext cx="1139531" cy="1"/>
          </a:xfrm>
          <a:prstGeom prst="straightConnector1">
            <a:avLst/>
          </a:prstGeom>
          <a:ln w="28575">
            <a:solidFill>
              <a:srgbClr val="66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endCxn id="6" idx="1"/>
          </p:cNvCxnSpPr>
          <p:nvPr/>
        </p:nvCxnSpPr>
        <p:spPr>
          <a:xfrm>
            <a:off x="1547664" y="3073315"/>
            <a:ext cx="1139531" cy="1"/>
          </a:xfrm>
          <a:prstGeom prst="straightConnector1">
            <a:avLst/>
          </a:prstGeom>
          <a:ln w="28575">
            <a:solidFill>
              <a:srgbClr val="66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endCxn id="7" idx="1"/>
          </p:cNvCxnSpPr>
          <p:nvPr/>
        </p:nvCxnSpPr>
        <p:spPr>
          <a:xfrm>
            <a:off x="1547664" y="4039617"/>
            <a:ext cx="1139531" cy="0"/>
          </a:xfrm>
          <a:prstGeom prst="straightConnector1">
            <a:avLst/>
          </a:prstGeom>
          <a:ln w="28575">
            <a:solidFill>
              <a:srgbClr val="66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endCxn id="8" idx="1"/>
          </p:cNvCxnSpPr>
          <p:nvPr/>
        </p:nvCxnSpPr>
        <p:spPr>
          <a:xfrm>
            <a:off x="1547664" y="5017531"/>
            <a:ext cx="1139531" cy="1"/>
          </a:xfrm>
          <a:prstGeom prst="straightConnector1">
            <a:avLst/>
          </a:prstGeom>
          <a:ln w="28575">
            <a:solidFill>
              <a:srgbClr val="66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endCxn id="9" idx="1"/>
          </p:cNvCxnSpPr>
          <p:nvPr/>
        </p:nvCxnSpPr>
        <p:spPr>
          <a:xfrm>
            <a:off x="1547664" y="5725588"/>
            <a:ext cx="1139531" cy="0"/>
          </a:xfrm>
          <a:prstGeom prst="straightConnector1">
            <a:avLst/>
          </a:prstGeom>
          <a:ln w="28575">
            <a:solidFill>
              <a:srgbClr val="66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531533" y="6068267"/>
            <a:ext cx="81150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Под полномочиями УИК понимаются ее права и обязанности, установленные законами о выборах</a:t>
            </a:r>
            <a:r>
              <a:rPr lang="ru-RU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8820472" y="3212976"/>
            <a:ext cx="0" cy="3645024"/>
          </a:xfrm>
          <a:prstGeom prst="line">
            <a:avLst/>
          </a:prstGeom>
          <a:ln w="28575">
            <a:solidFill>
              <a:srgbClr val="33C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8964488" y="2060848"/>
            <a:ext cx="0" cy="4797152"/>
          </a:xfrm>
          <a:prstGeom prst="line">
            <a:avLst/>
          </a:prstGeom>
          <a:ln w="38100">
            <a:solidFill>
              <a:srgbClr val="66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5364088" y="6525344"/>
            <a:ext cx="3779912" cy="0"/>
          </a:xfrm>
          <a:prstGeom prst="line">
            <a:avLst/>
          </a:prstGeom>
          <a:ln w="38100">
            <a:solidFill>
              <a:srgbClr val="33C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4427984" y="6714598"/>
            <a:ext cx="4716016" cy="0"/>
          </a:xfrm>
          <a:prstGeom prst="line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5316478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1320</TotalTime>
  <Words>1857</Words>
  <Application>Microsoft Office PowerPoint</Application>
  <PresentationFormat>Экран (4:3)</PresentationFormat>
  <Paragraphs>167</Paragraphs>
  <Slides>24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Воздушный поток</vt:lpstr>
      <vt:lpstr>   Место и роль участковых     избирательных комиссий  в системе избирательных комиссий            Российской Федерации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115</cp:revision>
  <dcterms:created xsi:type="dcterms:W3CDTF">2018-09-19T10:47:43Z</dcterms:created>
  <dcterms:modified xsi:type="dcterms:W3CDTF">2018-10-03T06:44:46Z</dcterms:modified>
</cp:coreProperties>
</file>