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8" r:id="rId6"/>
    <p:sldId id="269" r:id="rId7"/>
    <p:sldId id="271" r:id="rId8"/>
    <p:sldId id="261" r:id="rId9"/>
    <p:sldId id="273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57B9A-AF35-43F7-A9D7-10DB704A4813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5E92F-C755-4C55-B221-ADAB0089D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93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5E92F-C755-4C55-B221-ADAB0089DA7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24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1371" y="2996952"/>
            <a:ext cx="8064895" cy="341632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заседание УИК, выдача копий протоколов об итогах голосования. </a:t>
            </a:r>
            <a:endParaRPr lang="ru-RU" sz="3600" b="1" i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рассмотрения жалоб и заявлений, поступающих в УИК.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4767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8676456" y="3284984"/>
            <a:ext cx="0" cy="29523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4139952" y="6237312"/>
            <a:ext cx="45365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8892480" y="2348880"/>
            <a:ext cx="0" cy="432048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059832" y="6413272"/>
            <a:ext cx="6048672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796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0858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438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982788"/>
            <a:ext cx="34766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2135188"/>
            <a:ext cx="34766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979268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1907539"/>
            <a:ext cx="6984776" cy="440120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</a:t>
            </a:r>
            <a:r>
              <a:rPr lang="ru-RU" sz="2000" b="1" dirty="0" smtClean="0">
                <a:solidFill>
                  <a:srgbClr val="0000CC"/>
                </a:solidFill>
              </a:rPr>
              <a:t>Подписывается </a:t>
            </a:r>
            <a:r>
              <a:rPr lang="ru-RU" sz="2000" b="1" dirty="0">
                <a:solidFill>
                  <a:srgbClr val="0000CC"/>
                </a:solidFill>
              </a:rPr>
              <a:t>протокол УИК об итогах голосования по выборам Президента Российской Федерации</a:t>
            </a:r>
            <a:r>
              <a:rPr lang="ru-RU" sz="2000" b="1" dirty="0" smtClean="0">
                <a:solidFill>
                  <a:srgbClr val="0000CC"/>
                </a:solidFill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rgbClr val="0000CC"/>
                </a:solidFill>
              </a:rPr>
              <a:t>    Протокол </a:t>
            </a:r>
            <a:r>
              <a:rPr lang="ru-RU" sz="2000" b="1" dirty="0">
                <a:solidFill>
                  <a:srgbClr val="0000CC"/>
                </a:solidFill>
              </a:rPr>
              <a:t>УИК об итогах голосования является действительным, если он подписан большинством от установленного числа членов УИК с правом решающего голоса. </a:t>
            </a:r>
            <a:endParaRPr lang="ru-RU" sz="2000" b="1" dirty="0" smtClean="0">
              <a:solidFill>
                <a:srgbClr val="0000CC"/>
              </a:solidFill>
            </a:endParaRPr>
          </a:p>
          <a:p>
            <a:pPr algn="just"/>
            <a:r>
              <a:rPr lang="ru-RU" sz="2000" b="1" dirty="0">
                <a:solidFill>
                  <a:srgbClr val="0000CC"/>
                </a:solidFill>
              </a:rPr>
              <a:t> </a:t>
            </a:r>
            <a:r>
              <a:rPr lang="ru-RU" sz="2000" b="1" dirty="0" smtClean="0">
                <a:solidFill>
                  <a:srgbClr val="0000CC"/>
                </a:solidFill>
              </a:rPr>
              <a:t>    При </a:t>
            </a:r>
            <a:r>
              <a:rPr lang="ru-RU" sz="2000" b="1" dirty="0">
                <a:solidFill>
                  <a:srgbClr val="0000CC"/>
                </a:solidFill>
              </a:rPr>
              <a:t>подписании протокола УИК об итогах голосования члены УИК с правом решающего голоса, несогласные с протоколом в целом или с его отдельными положениями, вправе приложить к протоколу особое мнение, о чем в протоколе делается соответствующая запись. Особое мнение прикладывается в момент подписания </a:t>
            </a:r>
            <a:r>
              <a:rPr lang="ru-RU" sz="2000" b="1" dirty="0" smtClean="0">
                <a:solidFill>
                  <a:srgbClr val="0000CC"/>
                </a:solidFill>
              </a:rPr>
              <a:t>протокола.   </a:t>
            </a:r>
            <a:endParaRPr lang="ru-RU" sz="2000" b="1" dirty="0">
              <a:solidFill>
                <a:srgbClr val="0000CC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67544" y="260648"/>
            <a:ext cx="0" cy="16468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67544" y="260648"/>
            <a:ext cx="32403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4499992" y="6308745"/>
            <a:ext cx="4248472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8748464" y="3861048"/>
            <a:ext cx="0" cy="2447697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521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CC"/>
                </a:solidFill>
              </a:rPr>
              <a:t>     </a:t>
            </a:r>
            <a:endParaRPr lang="ru-RU" b="1" dirty="0">
              <a:solidFill>
                <a:srgbClr val="0000CC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151168"/>
              </p:ext>
            </p:extLst>
          </p:nvPr>
        </p:nvGraphicFramePr>
        <p:xfrm>
          <a:off x="611560" y="737659"/>
          <a:ext cx="8064895" cy="56978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1314"/>
                <a:gridCol w="162265"/>
                <a:gridCol w="1976036"/>
                <a:gridCol w="351094"/>
                <a:gridCol w="3044186"/>
              </a:tblGrid>
              <a:tr h="96953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effectLst/>
                        </a:rPr>
                        <a:t>Председатель участковой избирательной комиссии 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674" marR="316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674" marR="316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CC"/>
                          </a:solidFill>
                          <a:effectLst/>
                        </a:rPr>
                        <a:t>Васильева Л.Л.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effectLst/>
                        </a:rPr>
                        <a:t>(фамилия, инициалы)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674" marR="316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674" marR="316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u="sng" dirty="0">
                          <a:solidFill>
                            <a:srgbClr val="0000CC"/>
                          </a:solidFill>
                          <a:effectLst/>
                        </a:rPr>
                        <a:t>Подпись Васильевой Л.Л.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674" marR="31674" marT="0" marB="0" anchor="ctr"/>
                </a:tc>
              </a:tr>
              <a:tr h="114267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effectLst/>
                        </a:rPr>
                        <a:t>Заместитель председателя комиссии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674" marR="316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674" marR="316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CC"/>
                          </a:solidFill>
                          <a:effectLst/>
                        </a:rPr>
                        <a:t>Петров В.В.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effectLst/>
                        </a:rPr>
                        <a:t> (фамилия, инициалы)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674" marR="316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674" marR="316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</a:t>
                      </a:r>
                      <a:r>
                        <a:rPr lang="ru-RU" sz="1400" dirty="0">
                          <a:solidFill>
                            <a:srgbClr val="0000CC"/>
                          </a:solidFill>
                          <a:effectLst/>
                        </a:rPr>
                        <a:t>подпись либо причина отсутствия, </a:t>
                      </a:r>
                      <a:br>
                        <a:rPr lang="ru-RU" sz="1400" dirty="0">
                          <a:solidFill>
                            <a:srgbClr val="0000CC"/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rgbClr val="0000CC"/>
                          </a:solidFill>
                          <a:effectLst/>
                        </a:rPr>
                        <a:t>отметка об особом мнении)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effectLst/>
                        </a:rPr>
                        <a:t>Подпись Петрова В.В.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674" marR="31674" marT="0" marB="0"/>
                </a:tc>
              </a:tr>
              <a:tr h="65790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effectLst/>
                        </a:rPr>
                        <a:t>Секретарь комиссии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674" marR="316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674" marR="316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CC"/>
                          </a:solidFill>
                          <a:effectLst/>
                        </a:rPr>
                        <a:t>Иванов И.И.</a:t>
                      </a:r>
                      <a:r>
                        <a:rPr lang="ru-RU" sz="1400" dirty="0">
                          <a:solidFill>
                            <a:srgbClr val="0000CC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effectLst/>
                        </a:rPr>
                        <a:t>(фамилия, инициалы)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674" marR="316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674" marR="316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effectLst/>
                        </a:rPr>
                        <a:t>Подпись Иванова И.И.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674" marR="31674" marT="0" marB="0"/>
                </a:tc>
              </a:tr>
              <a:tr h="97188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effectLst/>
                        </a:rPr>
                        <a:t>Члены комиссии: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674" marR="316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674" marR="316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CC"/>
                          </a:solidFill>
                          <a:effectLst/>
                        </a:rPr>
                        <a:t>Алешин Г.И.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effectLst/>
                        </a:rPr>
                        <a:t>(фамилия, инициалы)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674" marR="316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674" marR="316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CC"/>
                          </a:solidFill>
                          <a:effectLst/>
                        </a:rPr>
                        <a:t>Болен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CC"/>
                          </a:solidFill>
                          <a:effectLst/>
                        </a:rPr>
                        <a:t>Подпись председателя УИК</a:t>
                      </a:r>
                      <a:endParaRPr lang="ru-RU" sz="1400" b="1" i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674" marR="31674" marT="0" marB="0"/>
                </a:tc>
              </a:tr>
              <a:tr h="65790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674" marR="316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674" marR="316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CC"/>
                          </a:solidFill>
                          <a:effectLst/>
                        </a:rPr>
                        <a:t>Морозова Л.А. 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effectLst/>
                        </a:rPr>
                        <a:t>(фамилия, инициалы)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674" marR="316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674" marR="316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CC"/>
                          </a:solidFill>
                          <a:effectLst/>
                        </a:rPr>
                        <a:t>Командировка    </a:t>
                      </a:r>
                      <a:br>
                        <a:rPr lang="ru-RU" sz="1400" b="1" dirty="0">
                          <a:solidFill>
                            <a:srgbClr val="0000CC"/>
                          </a:solidFill>
                          <a:effectLst/>
                        </a:rPr>
                      </a:br>
                      <a:r>
                        <a:rPr lang="ru-RU" sz="1400" b="1" i="1" dirty="0">
                          <a:solidFill>
                            <a:srgbClr val="0000CC"/>
                          </a:solidFill>
                          <a:effectLst/>
                        </a:rPr>
                        <a:t>Подпись председателя УИК</a:t>
                      </a:r>
                      <a:endParaRPr lang="ru-RU" sz="1400" b="1" i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674" marR="31674" marT="0" marB="0"/>
                </a:tc>
              </a:tr>
              <a:tr h="55883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674" marR="316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674" marR="316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CC"/>
                          </a:solidFill>
                          <a:effectLst/>
                        </a:rPr>
                        <a:t>Яшин В.В. 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effectLst/>
                        </a:rPr>
                        <a:t>(фамилия, инициалы)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674" marR="316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674" marR="316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effectLst/>
                        </a:rPr>
                        <a:t>Подпись Яшина В.В.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674" marR="31674" marT="0" marB="0"/>
                </a:tc>
              </a:tr>
              <a:tr h="65790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674" marR="316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674" marR="316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CC"/>
                          </a:solidFill>
                          <a:effectLst/>
                        </a:rPr>
                        <a:t>Стороженко И.И.</a:t>
                      </a:r>
                      <a:r>
                        <a:rPr lang="ru-RU" sz="1400" dirty="0">
                          <a:solidFill>
                            <a:srgbClr val="0000CC"/>
                          </a:solidFill>
                          <a:effectLst/>
                        </a:rPr>
                        <a:t> (фамилия, инициалы)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674" marR="316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674" marR="316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CC"/>
                          </a:solidFill>
                          <a:effectLst/>
                        </a:rPr>
                        <a:t>С особым мнением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CC"/>
                          </a:solidFill>
                          <a:effectLst/>
                        </a:rPr>
                        <a:t>Подпись Стороженко И.И.</a:t>
                      </a:r>
                      <a:endParaRPr lang="ru-RU" sz="1400" b="1" i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674" marR="31674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79712" y="158327"/>
            <a:ext cx="144016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00CC"/>
                </a:solidFill>
              </a:rPr>
              <a:t>Например: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8137"/>
            <a:ext cx="792088" cy="70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8676456" y="2636912"/>
            <a:ext cx="0" cy="3744416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4067944" y="6381328"/>
            <a:ext cx="4608512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892480" y="1628800"/>
            <a:ext cx="0" cy="50405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364088" y="6525344"/>
            <a:ext cx="36724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867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392488" cy="607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2040" y="404664"/>
            <a:ext cx="39604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</a:t>
            </a:r>
            <a:r>
              <a:rPr lang="ru-RU" sz="2000" b="1" u="sng" dirty="0" smtClean="0">
                <a:solidFill>
                  <a:srgbClr val="0000CC"/>
                </a:solidFill>
              </a:rPr>
              <a:t>Копия </a:t>
            </a:r>
            <a:r>
              <a:rPr lang="ru-RU" sz="2000" b="1" u="sng" dirty="0">
                <a:solidFill>
                  <a:srgbClr val="0000CC"/>
                </a:solidFill>
              </a:rPr>
              <a:t>протокола УИК об итогах </a:t>
            </a:r>
            <a:r>
              <a:rPr lang="ru-RU" sz="2000" b="1" u="sng" dirty="0" smtClean="0">
                <a:solidFill>
                  <a:srgbClr val="0000CC"/>
                </a:solidFill>
              </a:rPr>
              <a:t>голосования</a:t>
            </a:r>
            <a:r>
              <a:rPr lang="ru-RU" sz="2000" b="1" u="sng" dirty="0">
                <a:solidFill>
                  <a:srgbClr val="0000CC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п. 12 ст. 30  Федерального закона № 67-ФЗ</a:t>
            </a:r>
            <a:r>
              <a:rPr lang="ru-RU" sz="2000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ru-RU" sz="2000" dirty="0">
                <a:solidFill>
                  <a:srgbClr val="000099"/>
                </a:solidFill>
              </a:rPr>
              <a:t>– надписи «Копия №_» с номером, соответствующим номеру в реестре выдачи копий;</a:t>
            </a:r>
          </a:p>
          <a:p>
            <a:pPr algn="just"/>
            <a:r>
              <a:rPr lang="ru-RU" sz="2000" dirty="0">
                <a:solidFill>
                  <a:srgbClr val="000099"/>
                </a:solidFill>
              </a:rPr>
              <a:t>– заверяющей надписи («Верно» или «Копия верна»);</a:t>
            </a:r>
          </a:p>
          <a:p>
            <a:pPr algn="just"/>
            <a:r>
              <a:rPr lang="ru-RU" sz="2000" dirty="0">
                <a:solidFill>
                  <a:srgbClr val="000099"/>
                </a:solidFill>
              </a:rPr>
              <a:t>– подписи заверяющего;</a:t>
            </a:r>
          </a:p>
          <a:p>
            <a:pPr algn="just"/>
            <a:r>
              <a:rPr lang="ru-RU" sz="2000" dirty="0">
                <a:solidFill>
                  <a:srgbClr val="000099"/>
                </a:solidFill>
              </a:rPr>
              <a:t>– ее расшифровки;</a:t>
            </a:r>
          </a:p>
          <a:p>
            <a:pPr algn="just"/>
            <a:r>
              <a:rPr lang="ru-RU" sz="2000" dirty="0">
                <a:solidFill>
                  <a:srgbClr val="000099"/>
                </a:solidFill>
              </a:rPr>
              <a:t>– даты выдачи копии;</a:t>
            </a:r>
          </a:p>
          <a:p>
            <a:pPr algn="just"/>
            <a:r>
              <a:rPr lang="ru-RU" sz="2000" dirty="0">
                <a:solidFill>
                  <a:srgbClr val="000099"/>
                </a:solidFill>
              </a:rPr>
              <a:t>– времени выдачи копии (часы и минуты; не путать со временем подписания протокола);</a:t>
            </a:r>
          </a:p>
          <a:p>
            <a:pPr algn="just"/>
            <a:r>
              <a:rPr lang="ru-RU" sz="2000" dirty="0">
                <a:solidFill>
                  <a:srgbClr val="000099"/>
                </a:solidFill>
              </a:rPr>
              <a:t>– печати УИК.</a:t>
            </a:r>
          </a:p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9512" y="260648"/>
            <a:ext cx="43924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51520" y="116632"/>
            <a:ext cx="0" cy="48245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211960" y="6669360"/>
            <a:ext cx="493204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036496" y="2528900"/>
            <a:ext cx="0" cy="432910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459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280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    </a:t>
            </a:r>
            <a:r>
              <a:rPr lang="ru-RU" sz="4400" b="1" u="sng" dirty="0" smtClean="0">
                <a:solidFill>
                  <a:srgbClr val="0000CC"/>
                </a:solidFill>
              </a:rPr>
              <a:t>Копии </a:t>
            </a:r>
            <a:r>
              <a:rPr lang="ru-RU" sz="4400" b="1" u="sng" dirty="0">
                <a:solidFill>
                  <a:srgbClr val="0000CC"/>
                </a:solidFill>
              </a:rPr>
              <a:t>протокола УИК об итогах голосования </a:t>
            </a:r>
            <a:r>
              <a:rPr lang="ru-RU" sz="4400" b="1" dirty="0">
                <a:solidFill>
                  <a:srgbClr val="0000CC"/>
                </a:solidFill>
              </a:rPr>
              <a:t>после их подписания выдаются членам УИК и лицам, указанным в пункте 5 статьи 23 Федерального закона № 19-ФЗ, по их требованию </a:t>
            </a:r>
            <a:r>
              <a:rPr lang="ru-RU" sz="4400" b="1" u="sng" dirty="0">
                <a:solidFill>
                  <a:srgbClr val="0000CC"/>
                </a:solidFill>
              </a:rPr>
              <a:t>немедленно</a:t>
            </a:r>
            <a:r>
              <a:rPr lang="ru-RU" sz="4400" b="1" dirty="0">
                <a:solidFill>
                  <a:srgbClr val="0000CC"/>
                </a:solidFill>
              </a:rPr>
              <a:t>.</a:t>
            </a:r>
          </a:p>
        </p:txBody>
      </p:sp>
      <p:cxnSp>
        <p:nvCxnSpPr>
          <p:cNvPr id="4" name="Прямая соединительная линия 3"/>
          <p:cNvCxnSpPr>
            <a:stCxn id="2" idx="1"/>
          </p:cNvCxnSpPr>
          <p:nvPr/>
        </p:nvCxnSpPr>
        <p:spPr>
          <a:xfrm flipV="1">
            <a:off x="395536" y="116632"/>
            <a:ext cx="0" cy="31866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07504" y="548680"/>
            <a:ext cx="51845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053" y="5517232"/>
            <a:ext cx="792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257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780928"/>
            <a:ext cx="69349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i="1" dirty="0">
                <a:solidFill>
                  <a:srgbClr val="FF0000"/>
                </a:solidFill>
              </a:rPr>
              <a:t>Благодарю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10592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01" y="236907"/>
            <a:ext cx="849694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88640"/>
            <a:ext cx="1728192" cy="156966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  а</a:t>
            </a:r>
          </a:p>
          <a:p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779911" y="4149080"/>
            <a:ext cx="5049833" cy="230832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00CC"/>
                </a:solidFill>
              </a:rPr>
              <a:t>     В </a:t>
            </a:r>
            <a:r>
              <a:rPr lang="ru-RU" b="1" dirty="0">
                <a:solidFill>
                  <a:srgbClr val="0000CC"/>
                </a:solidFill>
              </a:rPr>
              <a:t>соответствии с пунктом 23 статьи 73 Федерального закона № 19-ФЗ после завершения подсчета голосов и заполнения всех строк протокола УИК об итогах голосования, проверки контрольных соотношений проводится итоговое заседание УИК.</a:t>
            </a:r>
          </a:p>
          <a:p>
            <a:endParaRPr lang="ru-RU" dirty="0"/>
          </a:p>
        </p:txBody>
      </p:sp>
      <p:pic>
        <p:nvPicPr>
          <p:cNvPr id="6" name="Рисунок 5" descr="http://www.yoursmileys.ru/ismile/exclamation/i3504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8469" y="362731"/>
            <a:ext cx="146240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148064" y="236907"/>
            <a:ext cx="368168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8829744" y="236907"/>
            <a:ext cx="1" cy="3768157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32801" y="4293096"/>
            <a:ext cx="0" cy="2064491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32801" y="6357587"/>
            <a:ext cx="3303095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9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5" y="1700808"/>
            <a:ext cx="843839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00CC"/>
                </a:solidFill>
              </a:rPr>
              <a:t>                                            Перед         началом</a:t>
            </a:r>
          </a:p>
          <a:p>
            <a:pPr algn="just"/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smtClean="0">
                <a:solidFill>
                  <a:srgbClr val="0000CC"/>
                </a:solidFill>
              </a:rPr>
              <a:t>                                    </a:t>
            </a:r>
            <a:r>
              <a:rPr lang="ru-RU" sz="2800" b="1" dirty="0">
                <a:solidFill>
                  <a:srgbClr val="0000CC"/>
                </a:solidFill>
              </a:rPr>
              <a:t>заседания </a:t>
            </a:r>
            <a:r>
              <a:rPr lang="ru-RU" sz="2800" b="1" dirty="0" smtClean="0">
                <a:solidFill>
                  <a:srgbClr val="0000CC"/>
                </a:solidFill>
              </a:rPr>
              <a:t>  проверяется</a:t>
            </a:r>
          </a:p>
          <a:p>
            <a:pPr algn="just"/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smtClean="0">
                <a:solidFill>
                  <a:srgbClr val="0000CC"/>
                </a:solidFill>
              </a:rPr>
              <a:t>                                    </a:t>
            </a:r>
            <a:r>
              <a:rPr lang="ru-RU" sz="2800" b="1" dirty="0">
                <a:solidFill>
                  <a:srgbClr val="0000CC"/>
                </a:solidFill>
              </a:rPr>
              <a:t>готовность </a:t>
            </a:r>
            <a:r>
              <a:rPr lang="ru-RU" sz="2800" b="1" dirty="0" smtClean="0">
                <a:solidFill>
                  <a:srgbClr val="0000CC"/>
                </a:solidFill>
              </a:rPr>
              <a:t>               для</a:t>
            </a:r>
          </a:p>
          <a:p>
            <a:pPr algn="just"/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smtClean="0">
                <a:solidFill>
                  <a:srgbClr val="0000CC"/>
                </a:solidFill>
              </a:rPr>
              <a:t>                                    подписания    протокола</a:t>
            </a:r>
          </a:p>
          <a:p>
            <a:pPr algn="just"/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smtClean="0">
                <a:solidFill>
                  <a:srgbClr val="0000CC"/>
                </a:solidFill>
              </a:rPr>
              <a:t>                                    участковой комиссии об</a:t>
            </a:r>
          </a:p>
          <a:p>
            <a:pPr algn="just"/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smtClean="0">
                <a:solidFill>
                  <a:srgbClr val="0000CC"/>
                </a:solidFill>
              </a:rPr>
              <a:t>                                    итогах        голосования</a:t>
            </a:r>
            <a:endParaRPr lang="ru-RU" sz="2800" b="1" dirty="0">
              <a:solidFill>
                <a:srgbClr val="0000CC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0000CC"/>
                </a:solidFill>
              </a:rPr>
              <a:t>по </a:t>
            </a:r>
            <a:r>
              <a:rPr lang="ru-RU" sz="2800" b="1" dirty="0">
                <a:solidFill>
                  <a:srgbClr val="0000CC"/>
                </a:solidFill>
              </a:rPr>
              <a:t>выборам Президента Российской </a:t>
            </a:r>
            <a:r>
              <a:rPr lang="ru-RU" sz="2800" b="1" dirty="0" smtClean="0">
                <a:solidFill>
                  <a:srgbClr val="0000CC"/>
                </a:solidFill>
              </a:rPr>
              <a:t>Федерации (в </a:t>
            </a:r>
            <a:r>
              <a:rPr lang="ru-RU" sz="2800" b="1" dirty="0">
                <a:solidFill>
                  <a:srgbClr val="0000CC"/>
                </a:solidFill>
              </a:rPr>
              <a:t>соответствующие строки протокола числа внесены цифрами и прописью) и заполняется второй экземпляр протокола УИК об итогах голосования.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2366"/>
            <a:ext cx="40100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51520" y="302366"/>
            <a:ext cx="2376264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51520" y="302366"/>
            <a:ext cx="0" cy="291061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905943" y="3501008"/>
            <a:ext cx="0" cy="29523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4067944" y="6453336"/>
            <a:ext cx="483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501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6772"/>
            <a:ext cx="460851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   </a:t>
            </a:r>
            <a:r>
              <a:rPr lang="ru-RU" sz="2400" b="1" dirty="0" smtClean="0">
                <a:solidFill>
                  <a:srgbClr val="0000CC"/>
                </a:solidFill>
              </a:rPr>
              <a:t>На итоговом </a:t>
            </a:r>
            <a:r>
              <a:rPr lang="ru-RU" sz="2400" b="1" dirty="0">
                <a:solidFill>
                  <a:srgbClr val="0000CC"/>
                </a:solidFill>
              </a:rPr>
              <a:t>заседании:</a:t>
            </a:r>
          </a:p>
          <a:p>
            <a:pPr algn="just"/>
            <a:r>
              <a:rPr lang="ru-RU" sz="2400" dirty="0" smtClean="0">
                <a:solidFill>
                  <a:srgbClr val="0000CC"/>
                </a:solidFill>
              </a:rPr>
              <a:t>    рассматриваются </a:t>
            </a:r>
            <a:r>
              <a:rPr lang="ru-RU" sz="2400" dirty="0">
                <a:solidFill>
                  <a:srgbClr val="0000CC"/>
                </a:solidFill>
              </a:rPr>
              <a:t>жалобы (заявления) о нарушениях при голосовании и подсчете голосов избирателей, а также иные обращения (жалобы, заявления), поступившие в УИК в день голосования до окончания подсчета голосов избирателей (если эти обращения (жалобы, заявления) не были рассмотрены ранее на заседании УИК</a:t>
            </a:r>
            <a:r>
              <a:rPr lang="ru-RU" sz="2400" dirty="0" smtClean="0">
                <a:solidFill>
                  <a:srgbClr val="0000CC"/>
                </a:solidFill>
              </a:rPr>
              <a:t>);</a:t>
            </a:r>
          </a:p>
          <a:p>
            <a:pPr algn="just"/>
            <a:r>
              <a:rPr lang="ru-RU" sz="2400" dirty="0" smtClean="0">
                <a:solidFill>
                  <a:srgbClr val="0000CC"/>
                </a:solidFill>
              </a:rPr>
              <a:t>   указываются </a:t>
            </a:r>
            <a:r>
              <a:rPr lang="ru-RU" sz="2400" dirty="0">
                <a:solidFill>
                  <a:srgbClr val="0000CC"/>
                </a:solidFill>
              </a:rPr>
              <a:t>сведения об их количестве в протоколе УИК об итогах </a:t>
            </a:r>
            <a:r>
              <a:rPr lang="ru-RU" sz="2400" dirty="0" smtClean="0">
                <a:solidFill>
                  <a:srgbClr val="0000CC"/>
                </a:solidFill>
              </a:rPr>
              <a:t>голосования.</a:t>
            </a:r>
            <a:endParaRPr lang="ru-RU" sz="2400" dirty="0">
              <a:solidFill>
                <a:srgbClr val="0000CC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1988839"/>
            <a:ext cx="3960440" cy="464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4048" y="2564904"/>
            <a:ext cx="198022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588224" y="4561845"/>
            <a:ext cx="720080" cy="24622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00CC"/>
                </a:solidFill>
              </a:rPr>
              <a:t>Жалоба</a:t>
            </a:r>
            <a:endParaRPr lang="ru-RU" sz="1000" b="1" dirty="0">
              <a:solidFill>
                <a:srgbClr val="0000CC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67544" y="266772"/>
            <a:ext cx="259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251520" y="266772"/>
            <a:ext cx="2808312" cy="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1520" y="266772"/>
            <a:ext cx="0" cy="3738292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8928484" y="3140968"/>
            <a:ext cx="0" cy="3496778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5994158" y="6637746"/>
            <a:ext cx="2934326" cy="1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746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624"/>
            <a:ext cx="902965" cy="78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483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624"/>
            <a:ext cx="9017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747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Слайд4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624"/>
            <a:ext cx="9017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41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0"/>
            <a:ext cx="1008113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543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Слайд6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339"/>
            <a:ext cx="9017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7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374</TotalTime>
  <Words>458</Words>
  <Application>Microsoft Office PowerPoint</Application>
  <PresentationFormat>Экран (4:3)</PresentationFormat>
  <Paragraphs>102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74</cp:revision>
  <dcterms:created xsi:type="dcterms:W3CDTF">2018-03-03T05:23:19Z</dcterms:created>
  <dcterms:modified xsi:type="dcterms:W3CDTF">2018-03-05T10:47:53Z</dcterms:modified>
</cp:coreProperties>
</file>