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00CC"/>
    <a:srgbClr val="FFFF00"/>
    <a:srgbClr val="FF99FF"/>
    <a:srgbClr val="66FF66"/>
    <a:srgbClr val="6600CC"/>
    <a:srgbClr val="000066"/>
    <a:srgbClr val="006666"/>
    <a:srgbClr val="FF00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02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60" y="1772816"/>
            <a:ext cx="8529899" cy="452431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1002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endParaRPr lang="ru-RU" sz="3200" i="1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algn="ctr"/>
            <a:endParaRPr lang="ru-RU" sz="3200" i="1" dirty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32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Основные избирательные системы</a:t>
            </a:r>
          </a:p>
          <a:p>
            <a:pPr algn="ctr"/>
            <a:r>
              <a:rPr lang="ru-RU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sz="32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применяемые на </a:t>
            </a:r>
            <a:r>
              <a:rPr lang="ru-RU" sz="3200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выборах </a:t>
            </a:r>
            <a:endParaRPr lang="ru-RU" sz="3200" i="1" u="sng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sz="32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 Российской Федерации</a:t>
            </a:r>
          </a:p>
          <a:p>
            <a:pPr algn="ctr"/>
            <a:endParaRPr lang="ru-RU" sz="3200" i="1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algn="ctr"/>
            <a:endParaRPr lang="ru-RU" sz="3200" i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5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0.PN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7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rgbClr val="00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назначения выборов </a:t>
            </a:r>
          </a:p>
          <a:p>
            <a:pPr algn="ctr"/>
            <a:r>
              <a:rPr lang="ru-RU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основные этапы избирательной кампании</a:t>
            </a:r>
            <a:endParaRPr lang="ru-RU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83309"/>
            <a:ext cx="3168352" cy="584775"/>
          </a:xfrm>
          <a:prstGeom prst="rect">
            <a:avLst/>
          </a:prstGeom>
          <a:solidFill>
            <a:srgbClr val="00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Выборы</a:t>
            </a:r>
          </a:p>
          <a:p>
            <a:pPr algn="ctr"/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72" y="1185039"/>
            <a:ext cx="3456384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Назначаются</a:t>
            </a:r>
          </a:p>
          <a:p>
            <a:pPr algn="ctr"/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37613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1.PN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" y="0"/>
            <a:ext cx="9144000" cy="954107"/>
          </a:xfrm>
          <a:prstGeom prst="rect">
            <a:avLst/>
          </a:prstGeom>
          <a:solidFill>
            <a:srgbClr val="00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этапы избирательной системы</a:t>
            </a:r>
          </a:p>
          <a:p>
            <a:pPr algn="ctr"/>
            <a:endParaRPr lang="ru-RU" sz="20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2814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924944"/>
            <a:ext cx="68868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ru-RU" sz="4800" b="1" dirty="0">
              <a:solidFill>
                <a:srgbClr val="00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212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избирательных систем</a:t>
            </a: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329" y="1988840"/>
            <a:ext cx="65101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ПРОПОРЦИОНАЛЬНАЯ</a:t>
            </a:r>
            <a:r>
              <a:rPr lang="ru-RU" sz="4800" b="1" dirty="0" smtClean="0"/>
              <a:t> 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3140967"/>
            <a:ext cx="49792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МАЖОРИТАРНАЯ</a:t>
            </a:r>
            <a:endParaRPr lang="ru-RU" sz="4800" b="1" u="sng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60914" y="4293096"/>
            <a:ext cx="9007594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СМЕШАННАЯ</a:t>
            </a:r>
            <a:r>
              <a:rPr lang="ru-RU" sz="4800" dirty="0" smtClean="0">
                <a:solidFill>
                  <a:srgbClr val="0000CC"/>
                </a:solidFill>
              </a:rPr>
              <a:t> </a:t>
            </a:r>
          </a:p>
          <a:p>
            <a:r>
              <a:rPr lang="ru-RU" sz="4400" dirty="0" smtClean="0">
                <a:solidFill>
                  <a:srgbClr val="0000CC"/>
                </a:solidFill>
              </a:rPr>
              <a:t> (</a:t>
            </a:r>
            <a:r>
              <a:rPr lang="ru-RU" sz="4400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мажоритарно-пропорциональная</a:t>
            </a:r>
            <a:r>
              <a:rPr lang="ru-RU" sz="4400" dirty="0" smtClean="0">
                <a:solidFill>
                  <a:srgbClr val="0000CC"/>
                </a:solidFill>
              </a:rPr>
              <a:t>)</a:t>
            </a:r>
            <a:endParaRPr lang="ru-RU" sz="4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5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МАЖОРИТАРНАЯ СИСТЕМА</a:t>
            </a:r>
            <a:endParaRPr lang="ru-RU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348880"/>
            <a:ext cx="3822192" cy="855786"/>
          </a:xfrm>
          <a:solidFill>
            <a:srgbClr val="FF99FF"/>
          </a:solidFill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00CC"/>
                </a:solidFill>
              </a:rPr>
              <a:t>АБСОЛЮТНОГО БОЛЬШИНСТВА</a:t>
            </a:r>
          </a:p>
          <a:p>
            <a:r>
              <a:rPr lang="ru-RU" sz="1800" b="1" dirty="0" smtClean="0">
                <a:solidFill>
                  <a:srgbClr val="0000CC"/>
                </a:solidFill>
              </a:rPr>
              <a:t>50% + 1 голос</a:t>
            </a:r>
            <a:endParaRPr lang="ru-RU" sz="1800" b="1" dirty="0">
              <a:solidFill>
                <a:srgbClr val="0000CC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ru-RU" b="1" u="sng" dirty="0" smtClean="0">
                <a:solidFill>
                  <a:srgbClr val="CC00FF"/>
                </a:solidFill>
              </a:rPr>
              <a:t>кандидат «А»</a:t>
            </a:r>
            <a:r>
              <a:rPr lang="ru-RU" b="1" dirty="0" smtClean="0">
                <a:solidFill>
                  <a:srgbClr val="CC00FF"/>
                </a:solidFill>
              </a:rPr>
              <a:t>                  51%  </a:t>
            </a:r>
          </a:p>
          <a:p>
            <a:endParaRPr lang="ru-RU" b="1" dirty="0">
              <a:solidFill>
                <a:srgbClr val="CC00FF"/>
              </a:solidFill>
            </a:endParaRPr>
          </a:p>
          <a:p>
            <a:r>
              <a:rPr lang="ru-RU" b="1" dirty="0">
                <a:solidFill>
                  <a:srgbClr val="CC00FF"/>
                </a:solidFill>
              </a:rPr>
              <a:t>к</a:t>
            </a:r>
            <a:r>
              <a:rPr lang="ru-RU" b="1" dirty="0" smtClean="0">
                <a:solidFill>
                  <a:srgbClr val="CC00FF"/>
                </a:solidFill>
              </a:rPr>
              <a:t>андидат «Б»                  45 %</a:t>
            </a:r>
          </a:p>
          <a:p>
            <a:endParaRPr lang="ru-RU" b="1" dirty="0">
              <a:solidFill>
                <a:srgbClr val="CC00FF"/>
              </a:solidFill>
            </a:endParaRPr>
          </a:p>
          <a:p>
            <a:endParaRPr lang="ru-RU" b="1" dirty="0" smtClean="0">
              <a:solidFill>
                <a:srgbClr val="CC00FF"/>
              </a:solidFill>
            </a:endParaRPr>
          </a:p>
          <a:p>
            <a:r>
              <a:rPr lang="ru-RU" b="1" dirty="0">
                <a:solidFill>
                  <a:srgbClr val="CC00FF"/>
                </a:solidFill>
              </a:rPr>
              <a:t>к</a:t>
            </a:r>
            <a:r>
              <a:rPr lang="ru-RU" b="1" dirty="0" smtClean="0">
                <a:solidFill>
                  <a:srgbClr val="CC00FF"/>
                </a:solidFill>
              </a:rPr>
              <a:t>андидат «В»                  4%</a:t>
            </a:r>
            <a:endParaRPr lang="ru-RU" b="1" dirty="0">
              <a:solidFill>
                <a:srgbClr val="CC00FF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2348880"/>
            <a:ext cx="3822192" cy="792088"/>
          </a:xfrm>
          <a:solidFill>
            <a:srgbClr val="99FF99"/>
          </a:solidFill>
          <a:ln w="19050"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 algn="just"/>
            <a:r>
              <a:rPr lang="ru-RU" sz="3800" b="1" dirty="0" smtClean="0">
                <a:solidFill>
                  <a:srgbClr val="0000CC"/>
                </a:solidFill>
              </a:rPr>
              <a:t>ОТНОСИТЕЛЬНОГО БОЛЬШИНСТВА</a:t>
            </a:r>
          </a:p>
          <a:p>
            <a:pPr algn="just"/>
            <a:r>
              <a:rPr lang="ru-RU" sz="3800" b="1" dirty="0" smtClean="0">
                <a:solidFill>
                  <a:srgbClr val="0000CC"/>
                </a:solidFill>
              </a:rPr>
              <a:t>          (больше, чем у соперника)</a:t>
            </a:r>
          </a:p>
          <a:p>
            <a:pPr algn="just"/>
            <a:endParaRPr lang="ru-RU" sz="3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ru-RU" b="1" u="sng" dirty="0">
                <a:solidFill>
                  <a:srgbClr val="006600"/>
                </a:solidFill>
              </a:rPr>
              <a:t>кандидат «А»</a:t>
            </a:r>
            <a:r>
              <a:rPr lang="ru-RU" b="1" dirty="0">
                <a:solidFill>
                  <a:srgbClr val="006600"/>
                </a:solidFill>
              </a:rPr>
              <a:t>                  </a:t>
            </a:r>
            <a:r>
              <a:rPr lang="ru-RU" b="1" dirty="0" smtClean="0">
                <a:solidFill>
                  <a:srgbClr val="006600"/>
                </a:solidFill>
              </a:rPr>
              <a:t>43%  </a:t>
            </a:r>
            <a:endParaRPr lang="ru-RU" b="1" dirty="0">
              <a:solidFill>
                <a:srgbClr val="006600"/>
              </a:solidFill>
            </a:endParaRPr>
          </a:p>
          <a:p>
            <a:endParaRPr lang="ru-RU" b="1" dirty="0">
              <a:solidFill>
                <a:srgbClr val="006600"/>
              </a:solidFill>
            </a:endParaRPr>
          </a:p>
          <a:p>
            <a:r>
              <a:rPr lang="ru-RU" b="1" dirty="0">
                <a:solidFill>
                  <a:srgbClr val="006600"/>
                </a:solidFill>
              </a:rPr>
              <a:t>кандидат «Б»                  </a:t>
            </a:r>
            <a:r>
              <a:rPr lang="ru-RU" b="1" dirty="0" smtClean="0">
                <a:solidFill>
                  <a:srgbClr val="006600"/>
                </a:solidFill>
              </a:rPr>
              <a:t>33 </a:t>
            </a:r>
            <a:r>
              <a:rPr lang="ru-RU" b="1" dirty="0">
                <a:solidFill>
                  <a:srgbClr val="006600"/>
                </a:solidFill>
              </a:rPr>
              <a:t>%</a:t>
            </a:r>
          </a:p>
          <a:p>
            <a:endParaRPr lang="ru-RU" b="1" dirty="0">
              <a:solidFill>
                <a:srgbClr val="006600"/>
              </a:solidFill>
            </a:endParaRPr>
          </a:p>
          <a:p>
            <a:endParaRPr lang="ru-RU" b="1" dirty="0">
              <a:solidFill>
                <a:srgbClr val="006600"/>
              </a:solidFill>
            </a:endParaRPr>
          </a:p>
          <a:p>
            <a:r>
              <a:rPr lang="ru-RU" b="1" dirty="0">
                <a:solidFill>
                  <a:srgbClr val="006600"/>
                </a:solidFill>
              </a:rPr>
              <a:t>кандидат «В»                  </a:t>
            </a:r>
            <a:r>
              <a:rPr lang="ru-RU" b="1" dirty="0" smtClean="0">
                <a:solidFill>
                  <a:srgbClr val="006600"/>
                </a:solidFill>
              </a:rPr>
              <a:t>24</a:t>
            </a:r>
            <a:r>
              <a:rPr lang="ru-RU" b="1" dirty="0">
                <a:solidFill>
                  <a:srgbClr val="006600"/>
                </a:solidFill>
              </a:rPr>
              <a:t>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19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Выборы Президента РФ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мажоритарная система абсолютного большинства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ru-RU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844824"/>
            <a:ext cx="1063112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1-й тур</a:t>
            </a:r>
            <a:endParaRPr lang="ru-RU" sz="2400" b="1" dirty="0">
              <a:solidFill>
                <a:srgbClr val="0000CC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2306489"/>
            <a:ext cx="6552728" cy="9320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72981" y="2412800"/>
            <a:ext cx="3065263" cy="40011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Вар. 1) </a:t>
            </a:r>
            <a:r>
              <a:rPr lang="ru-RU" sz="2000" b="1" dirty="0" smtClean="0">
                <a:solidFill>
                  <a:srgbClr val="FF0000"/>
                </a:solidFill>
              </a:rPr>
              <a:t>победа </a:t>
            </a:r>
            <a:r>
              <a:rPr lang="ru-RU" sz="2000" b="1" dirty="0" smtClean="0">
                <a:solidFill>
                  <a:srgbClr val="0000CC"/>
                </a:solidFill>
              </a:rPr>
              <a:t>в 1-ом </a:t>
            </a:r>
            <a:r>
              <a:rPr lang="ru-RU" sz="2000" b="1" dirty="0" smtClean="0">
                <a:solidFill>
                  <a:srgbClr val="FF0000"/>
                </a:solidFill>
              </a:rPr>
              <a:t>туре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2498624"/>
            <a:ext cx="942887" cy="40011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Вар. 2)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8580" y="2924944"/>
            <a:ext cx="3161443" cy="101566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кандидат «А»</a:t>
            </a:r>
            <a:r>
              <a:rPr lang="ru-RU" sz="2000" b="1" dirty="0">
                <a:solidFill>
                  <a:srgbClr val="FF0000"/>
                </a:solidFill>
              </a:rPr>
              <a:t>                  51%  </a:t>
            </a:r>
          </a:p>
          <a:p>
            <a:r>
              <a:rPr lang="ru-RU" sz="2000" b="1" dirty="0" smtClean="0">
                <a:solidFill>
                  <a:srgbClr val="0000CC"/>
                </a:solidFill>
              </a:rPr>
              <a:t>кандидат </a:t>
            </a:r>
            <a:r>
              <a:rPr lang="ru-RU" sz="2000" b="1" dirty="0">
                <a:solidFill>
                  <a:srgbClr val="0000CC"/>
                </a:solidFill>
              </a:rPr>
              <a:t>«Б»                  </a:t>
            </a:r>
            <a:r>
              <a:rPr lang="ru-RU" sz="2000" b="1" dirty="0" smtClean="0">
                <a:solidFill>
                  <a:srgbClr val="0000CC"/>
                </a:solidFill>
              </a:rPr>
              <a:t>25 </a:t>
            </a:r>
            <a:r>
              <a:rPr lang="ru-RU" sz="2000" b="1" dirty="0">
                <a:solidFill>
                  <a:srgbClr val="0000CC"/>
                </a:solidFill>
              </a:rPr>
              <a:t>%</a:t>
            </a:r>
          </a:p>
          <a:p>
            <a:r>
              <a:rPr lang="ru-RU" sz="2000" b="1" dirty="0" smtClean="0">
                <a:solidFill>
                  <a:srgbClr val="0000CC"/>
                </a:solidFill>
              </a:rPr>
              <a:t>кандидат </a:t>
            </a:r>
            <a:r>
              <a:rPr lang="ru-RU" sz="2000" b="1" dirty="0">
                <a:solidFill>
                  <a:srgbClr val="0000CC"/>
                </a:solidFill>
              </a:rPr>
              <a:t>«В»                  </a:t>
            </a:r>
            <a:r>
              <a:rPr lang="ru-RU" sz="2000" b="1" dirty="0" smtClean="0">
                <a:solidFill>
                  <a:srgbClr val="0000CC"/>
                </a:solidFill>
              </a:rPr>
              <a:t>24%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9989" y="2997853"/>
            <a:ext cx="2903359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кандидат «А»</a:t>
            </a:r>
            <a:r>
              <a:rPr lang="ru-RU" b="1" dirty="0">
                <a:solidFill>
                  <a:srgbClr val="FF0000"/>
                </a:solidFill>
              </a:rPr>
              <a:t>                  </a:t>
            </a:r>
            <a:r>
              <a:rPr lang="ru-RU" b="1" dirty="0" smtClean="0">
                <a:solidFill>
                  <a:srgbClr val="FF0000"/>
                </a:solidFill>
              </a:rPr>
              <a:t>49%  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u="sng" dirty="0">
                <a:solidFill>
                  <a:srgbClr val="FF0000"/>
                </a:solidFill>
              </a:rPr>
              <a:t>кандидат «Б»</a:t>
            </a:r>
            <a:r>
              <a:rPr lang="ru-RU" b="1" dirty="0">
                <a:solidFill>
                  <a:srgbClr val="FF0000"/>
                </a:solidFill>
              </a:rPr>
              <a:t>                  </a:t>
            </a:r>
            <a:r>
              <a:rPr lang="ru-RU" b="1" dirty="0" smtClean="0">
                <a:solidFill>
                  <a:srgbClr val="FF0000"/>
                </a:solidFill>
              </a:rPr>
              <a:t>26 </a:t>
            </a:r>
            <a:r>
              <a:rPr lang="ru-RU" b="1" dirty="0">
                <a:solidFill>
                  <a:srgbClr val="FF0000"/>
                </a:solidFill>
              </a:rPr>
              <a:t>%</a:t>
            </a:r>
          </a:p>
          <a:p>
            <a:r>
              <a:rPr lang="ru-RU" b="1" dirty="0">
                <a:solidFill>
                  <a:srgbClr val="0000CC"/>
                </a:solidFill>
              </a:rPr>
              <a:t>кандидат «В»                  </a:t>
            </a:r>
            <a:r>
              <a:rPr lang="ru-RU" b="1" dirty="0" smtClean="0">
                <a:solidFill>
                  <a:srgbClr val="0000CC"/>
                </a:solidFill>
              </a:rPr>
              <a:t>25%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4077072"/>
            <a:ext cx="27254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b="1" i="1" dirty="0" smtClean="0">
                <a:solidFill>
                  <a:srgbClr val="0000CC"/>
                </a:solidFill>
                <a:latin typeface="Arial Narrow" panose="020B0606020202030204" pitchFamily="34" charset="0"/>
                <a:ea typeface="FangSong" panose="02010609060101010101" pitchFamily="49" charset="-122"/>
                <a:cs typeface="Arabic Typesetting" panose="03020402040406030203" pitchFamily="66" charset="-78"/>
              </a:rPr>
              <a:t>Для победы кандидату</a:t>
            </a:r>
          </a:p>
          <a:p>
            <a:r>
              <a:rPr lang="ru-RU" b="1" i="1" dirty="0" smtClean="0">
                <a:solidFill>
                  <a:srgbClr val="0000CC"/>
                </a:solidFill>
                <a:latin typeface="Arial Narrow" panose="020B0606020202030204" pitchFamily="34" charset="0"/>
                <a:ea typeface="FangSong" panose="02010609060101010101" pitchFamily="49" charset="-122"/>
                <a:cs typeface="Arabic Typesetting" panose="03020402040406030203" pitchFamily="66" charset="-78"/>
              </a:rPr>
              <a:t> необходимо набрать </a:t>
            </a:r>
          </a:p>
          <a:p>
            <a:r>
              <a:rPr lang="ru-RU" b="1" i="1" u="sng" dirty="0" smtClean="0">
                <a:solidFill>
                  <a:srgbClr val="FF0000"/>
                </a:solidFill>
                <a:latin typeface="Arial Narrow" panose="020B0606020202030204" pitchFamily="34" charset="0"/>
                <a:ea typeface="FangSong" panose="02010609060101010101" pitchFamily="49" charset="-122"/>
                <a:cs typeface="Arabic Typesetting" panose="03020402040406030203" pitchFamily="66" charset="-78"/>
              </a:rPr>
              <a:t>более 50% </a:t>
            </a:r>
            <a:r>
              <a:rPr lang="ru-RU" b="1" i="1" dirty="0" smtClean="0">
                <a:solidFill>
                  <a:srgbClr val="0000CC"/>
                </a:solidFill>
                <a:latin typeface="Arial Narrow" panose="020B0606020202030204" pitchFamily="34" charset="0"/>
                <a:ea typeface="FangSong" panose="02010609060101010101" pitchFamily="49" charset="-122"/>
                <a:cs typeface="Arabic Typesetting" panose="03020402040406030203" pitchFamily="66" charset="-78"/>
              </a:rPr>
              <a:t>голосов</a:t>
            </a:r>
            <a:endParaRPr lang="ru-RU" b="1" i="1" dirty="0">
              <a:solidFill>
                <a:srgbClr val="0000CC"/>
              </a:solidFill>
              <a:latin typeface="Arial Narrow" panose="020B0606020202030204" pitchFamily="34" charset="0"/>
              <a:ea typeface="FangSong" panose="02010609060101010101" pitchFamily="49" charset="-122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7110" y="4077072"/>
            <a:ext cx="42001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srgbClr val="0000CC"/>
                </a:solidFill>
                <a:latin typeface="Arial Narrow" panose="020B0606020202030204" pitchFamily="34" charset="0"/>
              </a:rPr>
              <a:t>е</a:t>
            </a:r>
            <a:r>
              <a:rPr lang="ru-RU" b="1" i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сли ни один из кандидатов не набрал</a:t>
            </a:r>
          </a:p>
          <a:p>
            <a:r>
              <a:rPr lang="ru-RU" b="1" i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более 50% голосов, назначается </a:t>
            </a:r>
            <a:r>
              <a:rPr lang="en-US" b="1" i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II </a:t>
            </a:r>
            <a:r>
              <a:rPr lang="ru-RU" b="1" i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тур </a:t>
            </a:r>
          </a:p>
          <a:p>
            <a:r>
              <a:rPr lang="ru-RU" b="1" i="1" dirty="0">
                <a:solidFill>
                  <a:srgbClr val="0000CC"/>
                </a:solidFill>
                <a:latin typeface="Arial Narrow" panose="020B0606020202030204" pitchFamily="34" charset="0"/>
              </a:rPr>
              <a:t>в</a:t>
            </a:r>
            <a:r>
              <a:rPr lang="ru-RU" b="1" i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ыборов, в который выходят 2</a:t>
            </a:r>
          </a:p>
          <a:p>
            <a:r>
              <a:rPr lang="ru-RU" b="1" i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Кандидата, набравшие наибольшее </a:t>
            </a:r>
          </a:p>
          <a:p>
            <a:r>
              <a:rPr lang="ru-RU" b="1" i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число голосов</a:t>
            </a:r>
            <a:endParaRPr lang="ru-RU" b="1" i="1" dirty="0">
              <a:solidFill>
                <a:srgbClr val="0000CC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616" y="5805264"/>
            <a:ext cx="1051891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2-й тур</a:t>
            </a:r>
            <a:endParaRPr lang="ru-RU" sz="2400" b="1" dirty="0">
              <a:solidFill>
                <a:srgbClr val="0000CC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979712" y="5805264"/>
            <a:ext cx="626469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77999" y="5943763"/>
            <a:ext cx="2844048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кандидат «А»</a:t>
            </a:r>
            <a:r>
              <a:rPr lang="ru-RU" b="1" dirty="0">
                <a:solidFill>
                  <a:srgbClr val="FF0000"/>
                </a:solidFill>
              </a:rPr>
              <a:t>                  51%  </a:t>
            </a:r>
          </a:p>
          <a:p>
            <a:r>
              <a:rPr lang="ru-RU" b="1" dirty="0">
                <a:solidFill>
                  <a:srgbClr val="0000CC"/>
                </a:solidFill>
              </a:rPr>
              <a:t>кандидат «Б»                  </a:t>
            </a:r>
            <a:r>
              <a:rPr lang="ru-RU" b="1" dirty="0" smtClean="0">
                <a:solidFill>
                  <a:srgbClr val="0000CC"/>
                </a:solidFill>
              </a:rPr>
              <a:t>49 %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19" name="Выгнутая вправо стрелка 18"/>
          <p:cNvSpPr/>
          <p:nvPr/>
        </p:nvSpPr>
        <p:spPr>
          <a:xfrm>
            <a:off x="6300192" y="5373216"/>
            <a:ext cx="731520" cy="13973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462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Пропорциональная</a:t>
            </a: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избирательная система</a:t>
            </a:r>
            <a:endParaRPr lang="ru-RU" sz="40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548" y="1556792"/>
            <a:ext cx="8223726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</a:rPr>
              <a:t>Предполагает распределение мест в соответствии </a:t>
            </a:r>
          </a:p>
          <a:p>
            <a:pPr algn="ctr"/>
            <a:r>
              <a:rPr lang="ru-RU" sz="2400" b="1" dirty="0" smtClean="0">
                <a:solidFill>
                  <a:srgbClr val="0000CC"/>
                </a:solidFill>
              </a:rPr>
              <a:t>с количеством полученных голосов по партийным спискам</a:t>
            </a:r>
            <a:endParaRPr lang="ru-RU" sz="2400" b="1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548" y="2486032"/>
            <a:ext cx="8295734" cy="4278094"/>
          </a:xfrm>
          <a:prstGeom prst="rect">
            <a:avLst/>
          </a:prstGeom>
          <a:noFill/>
          <a:ln w="12700"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Методика пропорционального распределения мандатов</a:t>
            </a:r>
          </a:p>
          <a:p>
            <a:pPr algn="ctr"/>
            <a:r>
              <a:rPr lang="ru-RU" sz="2800" b="1" dirty="0" smtClean="0">
                <a:solidFill>
                  <a:srgbClr val="006600"/>
                </a:solidFill>
              </a:rPr>
              <a:t>А</a:t>
            </a:r>
            <a:r>
              <a:rPr lang="ru-RU" sz="2800" b="1" dirty="0" smtClean="0"/>
              <a:t>  :  </a:t>
            </a:r>
            <a:r>
              <a:rPr lang="ru-RU" sz="2800" b="1" dirty="0" smtClean="0">
                <a:solidFill>
                  <a:srgbClr val="CC00FF"/>
                </a:solidFill>
              </a:rPr>
              <a:t>В</a:t>
            </a:r>
            <a:r>
              <a:rPr lang="ru-RU" sz="2800" b="1" dirty="0" smtClean="0"/>
              <a:t> = </a:t>
            </a:r>
            <a:r>
              <a:rPr lang="ru-RU" sz="2800" b="1" dirty="0" smtClean="0">
                <a:solidFill>
                  <a:srgbClr val="0099FF"/>
                </a:solidFill>
              </a:rPr>
              <a:t>С</a:t>
            </a:r>
          </a:p>
          <a:p>
            <a:r>
              <a:rPr lang="ru-RU" sz="2800" b="1" dirty="0" smtClean="0"/>
              <a:t>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Д</a:t>
            </a:r>
            <a:r>
              <a:rPr lang="ru-RU" sz="2800" b="1" dirty="0" smtClean="0"/>
              <a:t>  : </a:t>
            </a:r>
            <a:r>
              <a:rPr lang="ru-RU" sz="2800" b="1" dirty="0" smtClean="0">
                <a:solidFill>
                  <a:srgbClr val="0099FF"/>
                </a:solidFill>
              </a:rPr>
              <a:t>С</a:t>
            </a:r>
            <a:r>
              <a:rPr lang="ru-RU" sz="2800" b="1" dirty="0" smtClean="0"/>
              <a:t>  = </a:t>
            </a:r>
            <a:r>
              <a:rPr lang="ru-RU" sz="3200" b="1" i="1" u="sng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Е</a:t>
            </a:r>
          </a:p>
          <a:p>
            <a:r>
              <a:rPr lang="ru-RU" sz="2000" b="1" dirty="0" smtClean="0">
                <a:solidFill>
                  <a:srgbClr val="006600"/>
                </a:solidFill>
              </a:rPr>
              <a:t>А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00CC"/>
                </a:solidFill>
              </a:rPr>
              <a:t>– </a:t>
            </a:r>
            <a:r>
              <a:rPr lang="ru-RU" b="1" dirty="0" smtClean="0">
                <a:solidFill>
                  <a:srgbClr val="0000CC"/>
                </a:solidFill>
              </a:rPr>
              <a:t>число голосов, полученных всеми списками (партиями), прошедшими барьер (5%)</a:t>
            </a:r>
          </a:p>
          <a:p>
            <a:pPr algn="just"/>
            <a:r>
              <a:rPr lang="ru-RU" sz="2000" b="1" dirty="0" smtClean="0">
                <a:solidFill>
                  <a:srgbClr val="CC00FF"/>
                </a:solidFill>
              </a:rPr>
              <a:t>В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00CC"/>
                </a:solidFill>
              </a:rPr>
              <a:t>– </a:t>
            </a:r>
            <a:r>
              <a:rPr lang="ru-RU" b="1" dirty="0" smtClean="0">
                <a:solidFill>
                  <a:srgbClr val="0000CC"/>
                </a:solidFill>
              </a:rPr>
              <a:t>число депутатских мандатов</a:t>
            </a:r>
          </a:p>
          <a:p>
            <a:pPr algn="just"/>
            <a:r>
              <a:rPr lang="ru-RU" sz="2000" b="1" dirty="0" smtClean="0">
                <a:solidFill>
                  <a:srgbClr val="0099FF"/>
                </a:solidFill>
              </a:rPr>
              <a:t>С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00CC"/>
                </a:solidFill>
              </a:rPr>
              <a:t>- </a:t>
            </a:r>
            <a:r>
              <a:rPr lang="ru-RU" b="1" dirty="0" smtClean="0">
                <a:solidFill>
                  <a:srgbClr val="0000CC"/>
                </a:solidFill>
              </a:rPr>
              <a:t>первое избирательное частное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Д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00CC"/>
                </a:solidFill>
              </a:rPr>
              <a:t>– </a:t>
            </a:r>
            <a:r>
              <a:rPr lang="ru-RU" b="1" dirty="0" smtClean="0">
                <a:solidFill>
                  <a:srgbClr val="0000CC"/>
                </a:solidFill>
              </a:rPr>
              <a:t>число голосов, полученных  каждым списком, прошедшим барьер (в отдельности)</a:t>
            </a:r>
          </a:p>
          <a:p>
            <a:pPr algn="just"/>
            <a:r>
              <a:rPr lang="ru-RU" sz="2400" b="1" i="1" u="sng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00CC"/>
                </a:solidFill>
              </a:rPr>
              <a:t>– </a:t>
            </a:r>
            <a:r>
              <a:rPr lang="ru-RU" b="1" dirty="0" smtClean="0">
                <a:solidFill>
                  <a:srgbClr val="0000CC"/>
                </a:solidFill>
              </a:rPr>
              <a:t>количество мандатов, которое получил конкретный список, прошедший барьер (сперва учитывается целая часть числа, например, результат 65,345= 65 мест, при вторичном распределении оставшиеся мандаты по одному списки, у которых оказалась наибольшая дробная часть).     </a:t>
            </a:r>
          </a:p>
        </p:txBody>
      </p:sp>
    </p:spTree>
    <p:extLst>
      <p:ext uri="{BB962C8B-B14F-4D97-AF65-F5344CB8AC3E}">
        <p14:creationId xmlns:p14="http://schemas.microsoft.com/office/powerpoint/2010/main" val="1111041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0432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rgbClr val="FFFF00"/>
                </a:solidFill>
              </a:rPr>
              <a:t>Распределение мандатов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в Государственной Думе Федерального Собрания Российской Федерации</a:t>
            </a:r>
            <a:r>
              <a:rPr lang="ru-RU" sz="2400" b="1" dirty="0" smtClean="0">
                <a:solidFill>
                  <a:srgbClr val="FFFF00"/>
                </a:solidFill>
              </a:rPr>
              <a:t/>
            </a:r>
            <a:br>
              <a:rPr lang="ru-RU" sz="2400" b="1" dirty="0" smtClean="0">
                <a:solidFill>
                  <a:srgbClr val="FFFF00"/>
                </a:solidFill>
              </a:rPr>
            </a:b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3" name="Рисунок 1" descr="Слайд6.PN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мандатов в Государственной Думе </a:t>
            </a:r>
          </a:p>
          <a:p>
            <a:pPr algn="ctr"/>
            <a:r>
              <a:rPr lang="ru-RU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Федерального Собрания Российской Федерации шестого созыва (2011 год)</a:t>
            </a:r>
          </a:p>
          <a:p>
            <a:pPr algn="ctr"/>
            <a:endParaRPr lang="ru-RU" sz="20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71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Слайд7.PN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Можаритарно</a:t>
            </a:r>
            <a:r>
              <a:rPr lang="ru-RU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-пропорциональная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смешанная) избирательная система</a:t>
            </a:r>
            <a:endParaRPr lang="ru-RU" sz="32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577" y="1639112"/>
            <a:ext cx="3888432" cy="1200329"/>
          </a:xfrm>
          <a:prstGeom prst="rect">
            <a:avLst/>
          </a:prstGeom>
          <a:solidFill>
            <a:srgbClr val="66FF66"/>
          </a:solidFill>
          <a:ln w="19050">
            <a:solidFill>
              <a:srgbClr val="00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00CC"/>
                </a:solidFill>
              </a:rPr>
              <a:t>Одна часть депутатов </a:t>
            </a:r>
          </a:p>
          <a:p>
            <a:pPr algn="ctr"/>
            <a:r>
              <a:rPr lang="ru-RU" b="1" i="1" dirty="0" smtClean="0">
                <a:solidFill>
                  <a:srgbClr val="0000CC"/>
                </a:solidFill>
              </a:rPr>
              <a:t>избирается на основе</a:t>
            </a:r>
          </a:p>
          <a:p>
            <a:pPr algn="ctr"/>
            <a:r>
              <a:rPr lang="ru-RU" b="1" i="1" dirty="0" smtClean="0">
                <a:solidFill>
                  <a:srgbClr val="0000CC"/>
                </a:solidFill>
              </a:rPr>
              <a:t>пропорциональной системы</a:t>
            </a:r>
          </a:p>
          <a:p>
            <a:pPr algn="ctr"/>
            <a:r>
              <a:rPr lang="ru-RU" b="1" i="1" dirty="0" smtClean="0">
                <a:solidFill>
                  <a:srgbClr val="0000CC"/>
                </a:solidFill>
              </a:rPr>
              <a:t>по партийным спискам</a:t>
            </a:r>
            <a:endParaRPr lang="ru-RU" b="1" i="1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1644848"/>
            <a:ext cx="3888432" cy="1215717"/>
          </a:xfrm>
          <a:prstGeom prst="rect">
            <a:avLst/>
          </a:prstGeom>
          <a:solidFill>
            <a:srgbClr val="FF99FF"/>
          </a:solidFill>
          <a:ln w="19050">
            <a:solidFill>
              <a:srgbClr val="0099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000" b="1" i="1" dirty="0" smtClean="0">
              <a:solidFill>
                <a:srgbClr val="0000CC"/>
              </a:solidFill>
            </a:endParaRPr>
          </a:p>
          <a:p>
            <a:pPr algn="ctr"/>
            <a:r>
              <a:rPr lang="ru-RU" b="1" i="1" dirty="0" smtClean="0">
                <a:solidFill>
                  <a:srgbClr val="0000CC"/>
                </a:solidFill>
              </a:rPr>
              <a:t>Другая часть депутатов</a:t>
            </a:r>
          </a:p>
          <a:p>
            <a:pPr algn="ctr"/>
            <a:r>
              <a:rPr lang="ru-RU" b="1" i="1" dirty="0">
                <a:solidFill>
                  <a:srgbClr val="0000CC"/>
                </a:solidFill>
              </a:rPr>
              <a:t>и</a:t>
            </a:r>
            <a:r>
              <a:rPr lang="ru-RU" b="1" i="1" dirty="0" smtClean="0">
                <a:solidFill>
                  <a:srgbClr val="0000CC"/>
                </a:solidFill>
              </a:rPr>
              <a:t>збирается по</a:t>
            </a:r>
          </a:p>
          <a:p>
            <a:pPr algn="ctr"/>
            <a:r>
              <a:rPr lang="ru-RU" b="1" i="1" dirty="0">
                <a:solidFill>
                  <a:srgbClr val="0000CC"/>
                </a:solidFill>
              </a:rPr>
              <a:t>м</a:t>
            </a:r>
            <a:r>
              <a:rPr lang="ru-RU" b="1" i="1" dirty="0" smtClean="0">
                <a:solidFill>
                  <a:srgbClr val="0000CC"/>
                </a:solidFill>
              </a:rPr>
              <a:t>ажоритарной системе</a:t>
            </a:r>
          </a:p>
          <a:p>
            <a:pPr algn="ctr"/>
            <a:endParaRPr lang="ru-RU" sz="900" b="1" i="1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47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8.PN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36576" y="-141632"/>
            <a:ext cx="9143999" cy="1077218"/>
          </a:xfrm>
          <a:prstGeom prst="rect">
            <a:avLst/>
          </a:prstGeom>
          <a:solidFill>
            <a:srgbClr val="00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Избирательные системы </a:t>
            </a:r>
          </a:p>
          <a:p>
            <a:pPr algn="ctr"/>
            <a:r>
              <a:rPr lang="ru-RU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муниципальных выборах</a:t>
            </a:r>
            <a:endParaRPr lang="ru-RU" sz="32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33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9.PN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назначения выборов </a:t>
            </a:r>
          </a:p>
          <a:p>
            <a:pPr algn="ctr"/>
            <a:r>
              <a:rPr lang="ru-RU" sz="2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основные этапы избирательной кампании</a:t>
            </a:r>
          </a:p>
        </p:txBody>
      </p:sp>
    </p:spTree>
    <p:extLst>
      <p:ext uri="{BB962C8B-B14F-4D97-AF65-F5344CB8AC3E}">
        <p14:creationId xmlns:p14="http://schemas.microsoft.com/office/powerpoint/2010/main" val="2937366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459</TotalTime>
  <Words>365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Презентация PowerPoint</vt:lpstr>
      <vt:lpstr>Виды избирательных систем:</vt:lpstr>
      <vt:lpstr>МАЖОРИТАРНАЯ СИСТЕМА</vt:lpstr>
      <vt:lpstr>Выборы Президента РФ (мажоритарная система абсолютного большинства) </vt:lpstr>
      <vt:lpstr>Пропорциональная  избирательная система</vt:lpstr>
      <vt:lpstr>Распределение мандатов в Государственной Думе Федерального Собрания Российской Федерации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58</cp:revision>
  <dcterms:created xsi:type="dcterms:W3CDTF">2018-11-06T12:16:39Z</dcterms:created>
  <dcterms:modified xsi:type="dcterms:W3CDTF">2018-11-12T07:06:52Z</dcterms:modified>
</cp:coreProperties>
</file>