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FF"/>
    <a:srgbClr val="0000CC"/>
    <a:srgbClr val="FFFF00"/>
    <a:srgbClr val="FF99FF"/>
    <a:srgbClr val="66FF66"/>
    <a:srgbClr val="6600CC"/>
    <a:srgbClr val="000066"/>
    <a:srgbClr val="006666"/>
    <a:srgbClr val="FF0000"/>
    <a:srgbClr val="CC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9" autoAdjust="0"/>
    <p:restoredTop sz="94660" autoAdjust="0"/>
  </p:normalViewPr>
  <p:slideViewPr>
    <p:cSldViewPr>
      <p:cViewPr varScale="1">
        <p:scale>
          <a:sx n="104" d="100"/>
          <a:sy n="104" d="100"/>
        </p:scale>
        <p:origin x="-102" y="-12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12.11.2018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1960" y="1772816"/>
            <a:ext cx="8529899" cy="4524315"/>
          </a:xfrm>
          <a:prstGeom prst="rect">
            <a:avLst/>
          </a:prstGeom>
          <a:ln>
            <a:noFill/>
          </a:ln>
        </p:spPr>
        <p:style>
          <a:lnRef idx="1">
            <a:schemeClr val="accent1"/>
          </a:lnRef>
          <a:fillRef idx="1002">
            <a:schemeClr val="lt2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endParaRPr lang="ru-RU" sz="3200" i="1" dirty="0" smtClean="0">
              <a:solidFill>
                <a:srgbClr val="0000FF"/>
              </a:solidFill>
              <a:latin typeface="Arial Black" panose="020B0A04020102020204" pitchFamily="34" charset="0"/>
            </a:endParaRPr>
          </a:p>
          <a:p>
            <a:pPr algn="ctr"/>
            <a:endParaRPr lang="ru-RU" sz="3200" i="1" dirty="0">
              <a:solidFill>
                <a:srgbClr val="0000FF"/>
              </a:solidFill>
              <a:latin typeface="Arial Black" panose="020B0A04020102020204" pitchFamily="34" charset="0"/>
            </a:endParaRPr>
          </a:p>
          <a:p>
            <a:pPr algn="ctr"/>
            <a:r>
              <a:rPr lang="ru-RU" sz="3200" i="1" u="sng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Основные избирательные системы</a:t>
            </a:r>
          </a:p>
          <a:p>
            <a:pPr algn="ctr"/>
            <a:r>
              <a:rPr lang="ru-RU" sz="32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 </a:t>
            </a:r>
          </a:p>
          <a:p>
            <a:pPr algn="ctr"/>
            <a:r>
              <a:rPr lang="ru-RU" sz="3200" i="1" u="sng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применяемые на </a:t>
            </a:r>
            <a:r>
              <a:rPr lang="ru-RU" sz="3200" i="1" u="sng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выборах </a:t>
            </a:r>
            <a:endParaRPr lang="ru-RU" sz="3200" i="1" u="sng" dirty="0" smtClean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  <a:p>
            <a:pPr algn="ctr"/>
            <a:r>
              <a:rPr lang="ru-RU" sz="32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 </a:t>
            </a:r>
          </a:p>
          <a:p>
            <a:pPr algn="ctr"/>
            <a:r>
              <a:rPr lang="ru-RU" sz="3200" i="1" u="sng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в Российской Федерации</a:t>
            </a:r>
          </a:p>
          <a:p>
            <a:pPr algn="ctr"/>
            <a:endParaRPr lang="ru-RU" sz="3200" i="1" dirty="0" smtClean="0">
              <a:solidFill>
                <a:srgbClr val="0000FF"/>
              </a:solidFill>
              <a:latin typeface="Arial Black" panose="020B0A04020102020204" pitchFamily="34" charset="0"/>
            </a:endParaRPr>
          </a:p>
          <a:p>
            <a:pPr algn="ctr"/>
            <a:endParaRPr lang="ru-RU" sz="3200" i="1" dirty="0">
              <a:solidFill>
                <a:srgbClr val="0000FF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2548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Слайд10.PNG"/>
          <p:cNvPicPr>
            <a:picLocks noGrp="1" noChangeAspect="1"/>
          </p:cNvPicPr>
          <p:nvPr isPhoto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1176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0" y="0"/>
            <a:ext cx="9144000" cy="954107"/>
          </a:xfrm>
          <a:prstGeom prst="rect">
            <a:avLst/>
          </a:prstGeom>
          <a:solidFill>
            <a:srgbClr val="0099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800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Порядок назначения выборов </a:t>
            </a:r>
          </a:p>
          <a:p>
            <a:pPr algn="ctr"/>
            <a:r>
              <a:rPr lang="ru-RU" sz="2800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 основные этапы избирательной кампании</a:t>
            </a:r>
            <a:endParaRPr lang="ru-RU" sz="2800" b="1" u="sng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1520" y="1183309"/>
            <a:ext cx="3168352" cy="584775"/>
          </a:xfrm>
          <a:prstGeom prst="rect">
            <a:avLst/>
          </a:prstGeom>
          <a:solidFill>
            <a:srgbClr val="0099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Выборы</a:t>
            </a:r>
          </a:p>
          <a:p>
            <a:pPr algn="ctr"/>
            <a:endParaRPr lang="ru-RU" sz="1400" b="1" dirty="0">
              <a:solidFill>
                <a:srgbClr val="FFFF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419872" y="1185039"/>
            <a:ext cx="3456384" cy="584775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00CC"/>
                </a:solidFill>
              </a:rPr>
              <a:t>Назначаются</a:t>
            </a:r>
          </a:p>
          <a:p>
            <a:pPr algn="ctr"/>
            <a:endParaRPr lang="ru-RU" sz="1400" b="1" dirty="0"/>
          </a:p>
        </p:txBody>
      </p:sp>
    </p:spTree>
    <p:extLst>
      <p:ext uri="{BB962C8B-B14F-4D97-AF65-F5344CB8AC3E}">
        <p14:creationId xmlns:p14="http://schemas.microsoft.com/office/powerpoint/2010/main" val="4376137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Слайд11.PNG"/>
          <p:cNvPicPr>
            <a:picLocks noGrp="1" noChangeAspect="1"/>
          </p:cNvPicPr>
          <p:nvPr isPhoto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" y="0"/>
            <a:ext cx="9144000" cy="954107"/>
          </a:xfrm>
          <a:prstGeom prst="rect">
            <a:avLst/>
          </a:prstGeom>
          <a:solidFill>
            <a:srgbClr val="0099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3600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Основные этапы избирательной системы</a:t>
            </a:r>
          </a:p>
          <a:p>
            <a:pPr algn="ctr"/>
            <a:endParaRPr lang="ru-RU" sz="2000" b="1" u="sng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528148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59632" y="2924944"/>
            <a:ext cx="688682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b="1" dirty="0" smtClean="0">
                <a:solidFill>
                  <a:srgbClr val="0099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Благодарю за внимание!</a:t>
            </a:r>
            <a:endParaRPr lang="ru-RU" sz="4800" b="1" dirty="0">
              <a:solidFill>
                <a:srgbClr val="0099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621236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Виды избирательных систем</a:t>
            </a:r>
            <a:r>
              <a:rPr lang="ru-RU" sz="4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ru-RU" sz="48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95329" y="1988840"/>
            <a:ext cx="651011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b="1" u="sng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ПРОПОРЦИОНАЛЬНАЯ</a:t>
            </a:r>
            <a:r>
              <a:rPr lang="ru-RU" sz="4800" b="1" dirty="0" smtClean="0"/>
              <a:t> </a:t>
            </a:r>
            <a:endParaRPr lang="ru-RU" sz="48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1763688" y="3140967"/>
            <a:ext cx="497924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b="1" u="sng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МАЖОРИТАРНАЯ</a:t>
            </a:r>
            <a:endParaRPr lang="ru-RU" sz="4800" b="1" u="sng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-60914" y="4293096"/>
            <a:ext cx="9007594" cy="15081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4800" b="1" u="sng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СМЕШАННАЯ</a:t>
            </a:r>
            <a:r>
              <a:rPr lang="ru-RU" sz="4800" dirty="0" smtClean="0">
                <a:solidFill>
                  <a:srgbClr val="0000CC"/>
                </a:solidFill>
              </a:rPr>
              <a:t> </a:t>
            </a:r>
          </a:p>
          <a:p>
            <a:r>
              <a:rPr lang="ru-RU" sz="4400" dirty="0" smtClean="0">
                <a:solidFill>
                  <a:srgbClr val="0000CC"/>
                </a:solidFill>
              </a:rPr>
              <a:t> (</a:t>
            </a:r>
            <a:r>
              <a:rPr lang="ru-RU" sz="4400" u="sng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мажоритарно-пропорциональная</a:t>
            </a:r>
            <a:r>
              <a:rPr lang="ru-RU" sz="4400" dirty="0" smtClean="0">
                <a:solidFill>
                  <a:srgbClr val="0000CC"/>
                </a:solidFill>
              </a:rPr>
              <a:t>)</a:t>
            </a:r>
            <a:endParaRPr lang="ru-RU" sz="4400" dirty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9511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МАЖОРИТАРНАЯ СИСТЕМА</a:t>
            </a:r>
            <a:endParaRPr lang="ru-RU" b="1" u="sng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3568" y="2348880"/>
            <a:ext cx="3822192" cy="855786"/>
          </a:xfrm>
          <a:solidFill>
            <a:srgbClr val="FF99FF"/>
          </a:solidFill>
          <a:ln w="19050"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ru-RU" sz="1800" b="1" dirty="0" smtClean="0">
                <a:solidFill>
                  <a:srgbClr val="0000CC"/>
                </a:solidFill>
              </a:rPr>
              <a:t>АБСОЛЮТНОГО БОЛЬШИНСТВА</a:t>
            </a:r>
          </a:p>
          <a:p>
            <a:r>
              <a:rPr lang="ru-RU" sz="1800" b="1" dirty="0" smtClean="0">
                <a:solidFill>
                  <a:srgbClr val="0000CC"/>
                </a:solidFill>
              </a:rPr>
              <a:t>50% + 1 голос</a:t>
            </a:r>
            <a:endParaRPr lang="ru-RU" sz="1800" b="1" dirty="0">
              <a:solidFill>
                <a:srgbClr val="0000CC"/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ln w="19050">
            <a:solidFill>
              <a:schemeClr val="accent1"/>
            </a:solidFill>
          </a:ln>
        </p:spPr>
        <p:txBody>
          <a:bodyPr/>
          <a:lstStyle/>
          <a:p>
            <a:r>
              <a:rPr lang="ru-RU" b="1" u="sng" dirty="0" smtClean="0">
                <a:solidFill>
                  <a:srgbClr val="CC00FF"/>
                </a:solidFill>
              </a:rPr>
              <a:t>кандидат «А»</a:t>
            </a:r>
            <a:r>
              <a:rPr lang="ru-RU" b="1" dirty="0" smtClean="0">
                <a:solidFill>
                  <a:srgbClr val="CC00FF"/>
                </a:solidFill>
              </a:rPr>
              <a:t>                  51%  </a:t>
            </a:r>
          </a:p>
          <a:p>
            <a:endParaRPr lang="ru-RU" b="1" dirty="0">
              <a:solidFill>
                <a:srgbClr val="CC00FF"/>
              </a:solidFill>
            </a:endParaRPr>
          </a:p>
          <a:p>
            <a:r>
              <a:rPr lang="ru-RU" b="1" dirty="0">
                <a:solidFill>
                  <a:srgbClr val="CC00FF"/>
                </a:solidFill>
              </a:rPr>
              <a:t>к</a:t>
            </a:r>
            <a:r>
              <a:rPr lang="ru-RU" b="1" dirty="0" smtClean="0">
                <a:solidFill>
                  <a:srgbClr val="CC00FF"/>
                </a:solidFill>
              </a:rPr>
              <a:t>андидат «Б»                  45 %</a:t>
            </a:r>
          </a:p>
          <a:p>
            <a:endParaRPr lang="ru-RU" b="1" dirty="0">
              <a:solidFill>
                <a:srgbClr val="CC00FF"/>
              </a:solidFill>
            </a:endParaRPr>
          </a:p>
          <a:p>
            <a:endParaRPr lang="ru-RU" b="1" dirty="0" smtClean="0">
              <a:solidFill>
                <a:srgbClr val="CC00FF"/>
              </a:solidFill>
            </a:endParaRPr>
          </a:p>
          <a:p>
            <a:r>
              <a:rPr lang="ru-RU" b="1" dirty="0">
                <a:solidFill>
                  <a:srgbClr val="CC00FF"/>
                </a:solidFill>
              </a:rPr>
              <a:t>к</a:t>
            </a:r>
            <a:r>
              <a:rPr lang="ru-RU" b="1" dirty="0" smtClean="0">
                <a:solidFill>
                  <a:srgbClr val="CC00FF"/>
                </a:solidFill>
              </a:rPr>
              <a:t>андидат «В»                  4%</a:t>
            </a:r>
            <a:endParaRPr lang="ru-RU" b="1" dirty="0">
              <a:solidFill>
                <a:srgbClr val="CC00FF"/>
              </a:solidFill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4008" y="2348880"/>
            <a:ext cx="3822192" cy="792088"/>
          </a:xfrm>
          <a:solidFill>
            <a:srgbClr val="99FF99"/>
          </a:solidFill>
          <a:ln w="19050">
            <a:solidFill>
              <a:schemeClr val="accent1"/>
            </a:solidFill>
          </a:ln>
        </p:spPr>
        <p:txBody>
          <a:bodyPr>
            <a:normAutofit fontScale="47500" lnSpcReduction="20000"/>
          </a:bodyPr>
          <a:lstStyle/>
          <a:p>
            <a:endParaRPr lang="ru-RU" dirty="0" smtClean="0"/>
          </a:p>
          <a:p>
            <a:pPr algn="just"/>
            <a:r>
              <a:rPr lang="ru-RU" sz="3800" b="1" dirty="0" smtClean="0">
                <a:solidFill>
                  <a:srgbClr val="0000CC"/>
                </a:solidFill>
              </a:rPr>
              <a:t>ОТНОСИТЕЛЬНОГО БОЛЬШИНСТВА</a:t>
            </a:r>
          </a:p>
          <a:p>
            <a:pPr algn="just"/>
            <a:r>
              <a:rPr lang="ru-RU" sz="3800" b="1" dirty="0" smtClean="0">
                <a:solidFill>
                  <a:srgbClr val="0000CC"/>
                </a:solidFill>
              </a:rPr>
              <a:t>          (больше, чем у соперника)</a:t>
            </a:r>
          </a:p>
          <a:p>
            <a:pPr algn="just"/>
            <a:endParaRPr lang="ru-RU" sz="3800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ln w="19050">
            <a:solidFill>
              <a:schemeClr val="accent1"/>
            </a:solidFill>
          </a:ln>
        </p:spPr>
        <p:txBody>
          <a:bodyPr/>
          <a:lstStyle/>
          <a:p>
            <a:r>
              <a:rPr lang="ru-RU" b="1" u="sng" dirty="0">
                <a:solidFill>
                  <a:srgbClr val="006600"/>
                </a:solidFill>
              </a:rPr>
              <a:t>кандидат «А»</a:t>
            </a:r>
            <a:r>
              <a:rPr lang="ru-RU" b="1" dirty="0">
                <a:solidFill>
                  <a:srgbClr val="006600"/>
                </a:solidFill>
              </a:rPr>
              <a:t>                  </a:t>
            </a:r>
            <a:r>
              <a:rPr lang="ru-RU" b="1" dirty="0" smtClean="0">
                <a:solidFill>
                  <a:srgbClr val="006600"/>
                </a:solidFill>
              </a:rPr>
              <a:t>43%  </a:t>
            </a:r>
            <a:endParaRPr lang="ru-RU" b="1" dirty="0">
              <a:solidFill>
                <a:srgbClr val="006600"/>
              </a:solidFill>
            </a:endParaRPr>
          </a:p>
          <a:p>
            <a:endParaRPr lang="ru-RU" b="1" dirty="0">
              <a:solidFill>
                <a:srgbClr val="006600"/>
              </a:solidFill>
            </a:endParaRPr>
          </a:p>
          <a:p>
            <a:r>
              <a:rPr lang="ru-RU" b="1" dirty="0">
                <a:solidFill>
                  <a:srgbClr val="006600"/>
                </a:solidFill>
              </a:rPr>
              <a:t>кандидат «Б»                  </a:t>
            </a:r>
            <a:r>
              <a:rPr lang="ru-RU" b="1" dirty="0" smtClean="0">
                <a:solidFill>
                  <a:srgbClr val="006600"/>
                </a:solidFill>
              </a:rPr>
              <a:t>33 </a:t>
            </a:r>
            <a:r>
              <a:rPr lang="ru-RU" b="1" dirty="0">
                <a:solidFill>
                  <a:srgbClr val="006600"/>
                </a:solidFill>
              </a:rPr>
              <a:t>%</a:t>
            </a:r>
          </a:p>
          <a:p>
            <a:endParaRPr lang="ru-RU" b="1" dirty="0">
              <a:solidFill>
                <a:srgbClr val="006600"/>
              </a:solidFill>
            </a:endParaRPr>
          </a:p>
          <a:p>
            <a:endParaRPr lang="ru-RU" b="1" dirty="0">
              <a:solidFill>
                <a:srgbClr val="006600"/>
              </a:solidFill>
            </a:endParaRPr>
          </a:p>
          <a:p>
            <a:r>
              <a:rPr lang="ru-RU" b="1" dirty="0">
                <a:solidFill>
                  <a:srgbClr val="006600"/>
                </a:solidFill>
              </a:rPr>
              <a:t>кандидат «В»                  </a:t>
            </a:r>
            <a:r>
              <a:rPr lang="ru-RU" b="1" dirty="0" smtClean="0">
                <a:solidFill>
                  <a:srgbClr val="006600"/>
                </a:solidFill>
              </a:rPr>
              <a:t>24</a:t>
            </a:r>
            <a:r>
              <a:rPr lang="ru-RU" b="1" dirty="0">
                <a:solidFill>
                  <a:srgbClr val="006600"/>
                </a:solidFill>
              </a:rPr>
              <a:t>%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821951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Выборы Президента РФ</a:t>
            </a:r>
            <a:r>
              <a:rPr lang="ru-RU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ru-RU" sz="2200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мажоритарная система абсолютного большинства</a:t>
            </a:r>
            <a:r>
              <a:rPr lang="ru-RU" sz="2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</a:t>
            </a:r>
            <a:endParaRPr lang="ru-RU" sz="22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27584" y="1844824"/>
            <a:ext cx="1063112" cy="461665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1"/>
            <a:tileRect/>
          </a:gradFill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0000CC"/>
                </a:solidFill>
                <a:latin typeface="Arial Narrow" panose="020B0606020202030204" pitchFamily="34" charset="0"/>
              </a:rPr>
              <a:t>1-й тур</a:t>
            </a:r>
            <a:endParaRPr lang="ru-RU" sz="2400" b="1" dirty="0">
              <a:solidFill>
                <a:srgbClr val="0000CC"/>
              </a:solidFill>
              <a:latin typeface="Arial Narrow" panose="020B0606020202030204" pitchFamily="34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1691680" y="2306489"/>
            <a:ext cx="6552728" cy="93203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372981" y="2412800"/>
            <a:ext cx="3065263" cy="400110"/>
          </a:xfrm>
          <a:prstGeom prst="rect">
            <a:avLst/>
          </a:prstGeom>
        </p:spPr>
        <p:style>
          <a:lnRef idx="0">
            <a:scrgbClr r="0" g="0" b="0"/>
          </a:lnRef>
          <a:fillRef idx="1003">
            <a:schemeClr val="lt2"/>
          </a:fillRef>
          <a:effectRef idx="0">
            <a:scrgbClr r="0" g="0" b="0"/>
          </a:effectRef>
          <a:fontRef idx="major"/>
        </p:style>
        <p:txBody>
          <a:bodyPr wrap="none" rtlCol="0">
            <a:spAutoFit/>
          </a:bodyPr>
          <a:lstStyle/>
          <a:p>
            <a:r>
              <a:rPr lang="ru-RU" sz="2000" b="1" dirty="0" smtClean="0">
                <a:solidFill>
                  <a:srgbClr val="0000CC"/>
                </a:solidFill>
              </a:rPr>
              <a:t>Вар. 1) </a:t>
            </a:r>
            <a:r>
              <a:rPr lang="ru-RU" sz="2000" b="1" dirty="0" smtClean="0">
                <a:solidFill>
                  <a:srgbClr val="FF0000"/>
                </a:solidFill>
              </a:rPr>
              <a:t>победа </a:t>
            </a:r>
            <a:r>
              <a:rPr lang="ru-RU" sz="2000" b="1" dirty="0" smtClean="0">
                <a:solidFill>
                  <a:srgbClr val="0000CC"/>
                </a:solidFill>
              </a:rPr>
              <a:t>в 1-ом </a:t>
            </a:r>
            <a:r>
              <a:rPr lang="ru-RU" sz="2000" b="1" dirty="0" smtClean="0">
                <a:solidFill>
                  <a:srgbClr val="FF0000"/>
                </a:solidFill>
              </a:rPr>
              <a:t>туре</a:t>
            </a:r>
            <a:endParaRPr lang="ru-RU" sz="20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652120" y="2498624"/>
            <a:ext cx="942887" cy="400110"/>
          </a:xfrm>
          <a:prstGeom prst="rect">
            <a:avLst/>
          </a:prstGeom>
        </p:spPr>
        <p:style>
          <a:lnRef idx="0">
            <a:scrgbClr r="0" g="0" b="0"/>
          </a:lnRef>
          <a:fillRef idx="1003">
            <a:schemeClr val="lt2"/>
          </a:fillRef>
          <a:effectRef idx="0">
            <a:scrgbClr r="0" g="0" b="0"/>
          </a:effectRef>
          <a:fontRef idx="major"/>
        </p:style>
        <p:txBody>
          <a:bodyPr wrap="none" rtlCol="0">
            <a:spAutoFit/>
          </a:bodyPr>
          <a:lstStyle/>
          <a:p>
            <a:r>
              <a:rPr lang="ru-RU" sz="2000" b="1" dirty="0" smtClean="0">
                <a:solidFill>
                  <a:srgbClr val="0000CC"/>
                </a:solidFill>
              </a:rPr>
              <a:t>Вар. 2)</a:t>
            </a:r>
            <a:endParaRPr lang="ru-RU" sz="2000" b="1" dirty="0">
              <a:solidFill>
                <a:srgbClr val="0000CC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338580" y="2924944"/>
            <a:ext cx="3161443" cy="1015663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ru-RU" sz="2000" b="1" u="sng" dirty="0">
                <a:solidFill>
                  <a:srgbClr val="FF0000"/>
                </a:solidFill>
              </a:rPr>
              <a:t>кандидат «А»</a:t>
            </a:r>
            <a:r>
              <a:rPr lang="ru-RU" sz="2000" b="1" dirty="0">
                <a:solidFill>
                  <a:srgbClr val="FF0000"/>
                </a:solidFill>
              </a:rPr>
              <a:t>                  51%  </a:t>
            </a:r>
          </a:p>
          <a:p>
            <a:r>
              <a:rPr lang="ru-RU" sz="2000" b="1" dirty="0" smtClean="0">
                <a:solidFill>
                  <a:srgbClr val="0000CC"/>
                </a:solidFill>
              </a:rPr>
              <a:t>кандидат </a:t>
            </a:r>
            <a:r>
              <a:rPr lang="ru-RU" sz="2000" b="1" dirty="0">
                <a:solidFill>
                  <a:srgbClr val="0000CC"/>
                </a:solidFill>
              </a:rPr>
              <a:t>«Б»                  </a:t>
            </a:r>
            <a:r>
              <a:rPr lang="ru-RU" sz="2000" b="1" dirty="0" smtClean="0">
                <a:solidFill>
                  <a:srgbClr val="0000CC"/>
                </a:solidFill>
              </a:rPr>
              <a:t>25 </a:t>
            </a:r>
            <a:r>
              <a:rPr lang="ru-RU" sz="2000" b="1" dirty="0">
                <a:solidFill>
                  <a:srgbClr val="0000CC"/>
                </a:solidFill>
              </a:rPr>
              <a:t>%</a:t>
            </a:r>
          </a:p>
          <a:p>
            <a:r>
              <a:rPr lang="ru-RU" sz="2000" b="1" dirty="0" smtClean="0">
                <a:solidFill>
                  <a:srgbClr val="0000CC"/>
                </a:solidFill>
              </a:rPr>
              <a:t>кандидат </a:t>
            </a:r>
            <a:r>
              <a:rPr lang="ru-RU" sz="2000" b="1" dirty="0">
                <a:solidFill>
                  <a:srgbClr val="0000CC"/>
                </a:solidFill>
              </a:rPr>
              <a:t>«В»                  </a:t>
            </a:r>
            <a:r>
              <a:rPr lang="ru-RU" sz="2000" b="1" dirty="0" smtClean="0">
                <a:solidFill>
                  <a:srgbClr val="0000CC"/>
                </a:solidFill>
              </a:rPr>
              <a:t>24%</a:t>
            </a:r>
            <a:endParaRPr lang="ru-RU" sz="2000" b="1" dirty="0">
              <a:solidFill>
                <a:srgbClr val="0000CC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799989" y="2997853"/>
            <a:ext cx="2903359" cy="923330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ru-RU" b="1" u="sng" dirty="0">
                <a:solidFill>
                  <a:srgbClr val="FF0000"/>
                </a:solidFill>
              </a:rPr>
              <a:t>кандидат «А»</a:t>
            </a:r>
            <a:r>
              <a:rPr lang="ru-RU" b="1" dirty="0">
                <a:solidFill>
                  <a:srgbClr val="FF0000"/>
                </a:solidFill>
              </a:rPr>
              <a:t>                  </a:t>
            </a:r>
            <a:r>
              <a:rPr lang="ru-RU" b="1" dirty="0" smtClean="0">
                <a:solidFill>
                  <a:srgbClr val="FF0000"/>
                </a:solidFill>
              </a:rPr>
              <a:t>49%  </a:t>
            </a:r>
            <a:endParaRPr lang="ru-RU" b="1" dirty="0">
              <a:solidFill>
                <a:srgbClr val="FF0000"/>
              </a:solidFill>
            </a:endParaRPr>
          </a:p>
          <a:p>
            <a:r>
              <a:rPr lang="ru-RU" b="1" u="sng" dirty="0">
                <a:solidFill>
                  <a:srgbClr val="FF0000"/>
                </a:solidFill>
              </a:rPr>
              <a:t>кандидат «Б»</a:t>
            </a:r>
            <a:r>
              <a:rPr lang="ru-RU" b="1" dirty="0">
                <a:solidFill>
                  <a:srgbClr val="FF0000"/>
                </a:solidFill>
              </a:rPr>
              <a:t>                  </a:t>
            </a:r>
            <a:r>
              <a:rPr lang="ru-RU" b="1" dirty="0" smtClean="0">
                <a:solidFill>
                  <a:srgbClr val="FF0000"/>
                </a:solidFill>
              </a:rPr>
              <a:t>26 </a:t>
            </a:r>
            <a:r>
              <a:rPr lang="ru-RU" b="1" dirty="0">
                <a:solidFill>
                  <a:srgbClr val="FF0000"/>
                </a:solidFill>
              </a:rPr>
              <a:t>%</a:t>
            </a:r>
          </a:p>
          <a:p>
            <a:r>
              <a:rPr lang="ru-RU" b="1" dirty="0">
                <a:solidFill>
                  <a:srgbClr val="0000CC"/>
                </a:solidFill>
              </a:rPr>
              <a:t>кандидат «В»                  </a:t>
            </a:r>
            <a:r>
              <a:rPr lang="ru-RU" b="1" dirty="0" smtClean="0">
                <a:solidFill>
                  <a:srgbClr val="0000CC"/>
                </a:solidFill>
              </a:rPr>
              <a:t>25%</a:t>
            </a:r>
            <a:endParaRPr lang="ru-RU" b="1" dirty="0">
              <a:solidFill>
                <a:srgbClr val="0000CC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115616" y="4077072"/>
            <a:ext cx="272542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ru-RU" b="1" i="1" dirty="0" smtClean="0">
                <a:solidFill>
                  <a:srgbClr val="0000CC"/>
                </a:solidFill>
                <a:latin typeface="Arial Narrow" panose="020B0606020202030204" pitchFamily="34" charset="0"/>
                <a:ea typeface="FangSong" panose="02010609060101010101" pitchFamily="49" charset="-122"/>
                <a:cs typeface="Arabic Typesetting" panose="03020402040406030203" pitchFamily="66" charset="-78"/>
              </a:rPr>
              <a:t>Для победы кандидату</a:t>
            </a:r>
          </a:p>
          <a:p>
            <a:r>
              <a:rPr lang="ru-RU" b="1" i="1" dirty="0" smtClean="0">
                <a:solidFill>
                  <a:srgbClr val="0000CC"/>
                </a:solidFill>
                <a:latin typeface="Arial Narrow" panose="020B0606020202030204" pitchFamily="34" charset="0"/>
                <a:ea typeface="FangSong" panose="02010609060101010101" pitchFamily="49" charset="-122"/>
                <a:cs typeface="Arabic Typesetting" panose="03020402040406030203" pitchFamily="66" charset="-78"/>
              </a:rPr>
              <a:t> необходимо набрать </a:t>
            </a:r>
          </a:p>
          <a:p>
            <a:r>
              <a:rPr lang="ru-RU" b="1" i="1" u="sng" dirty="0" smtClean="0">
                <a:solidFill>
                  <a:srgbClr val="FF0000"/>
                </a:solidFill>
                <a:latin typeface="Arial Narrow" panose="020B0606020202030204" pitchFamily="34" charset="0"/>
                <a:ea typeface="FangSong" panose="02010609060101010101" pitchFamily="49" charset="-122"/>
                <a:cs typeface="Arabic Typesetting" panose="03020402040406030203" pitchFamily="66" charset="-78"/>
              </a:rPr>
              <a:t>более 50% </a:t>
            </a:r>
            <a:r>
              <a:rPr lang="ru-RU" b="1" i="1" dirty="0" smtClean="0">
                <a:solidFill>
                  <a:srgbClr val="0000CC"/>
                </a:solidFill>
                <a:latin typeface="Arial Narrow" panose="020B0606020202030204" pitchFamily="34" charset="0"/>
                <a:ea typeface="FangSong" panose="02010609060101010101" pitchFamily="49" charset="-122"/>
                <a:cs typeface="Arabic Typesetting" panose="03020402040406030203" pitchFamily="66" charset="-78"/>
              </a:rPr>
              <a:t>голосов</a:t>
            </a:r>
            <a:endParaRPr lang="ru-RU" b="1" i="1" dirty="0">
              <a:solidFill>
                <a:srgbClr val="0000CC"/>
              </a:solidFill>
              <a:latin typeface="Arial Narrow" panose="020B0606020202030204" pitchFamily="34" charset="0"/>
              <a:ea typeface="FangSong" panose="02010609060101010101" pitchFamily="49" charset="-122"/>
              <a:cs typeface="Arabic Typesetting" panose="03020402040406030203" pitchFamily="66" charset="-78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737110" y="4077072"/>
            <a:ext cx="4200189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b="1" i="1" dirty="0">
                <a:solidFill>
                  <a:srgbClr val="0000CC"/>
                </a:solidFill>
                <a:latin typeface="Arial Narrow" panose="020B0606020202030204" pitchFamily="34" charset="0"/>
              </a:rPr>
              <a:t>е</a:t>
            </a:r>
            <a:r>
              <a:rPr lang="ru-RU" b="1" i="1" dirty="0" smtClean="0">
                <a:solidFill>
                  <a:srgbClr val="0000CC"/>
                </a:solidFill>
                <a:latin typeface="Arial Narrow" panose="020B0606020202030204" pitchFamily="34" charset="0"/>
              </a:rPr>
              <a:t>сли ни один из кандидатов не набрал</a:t>
            </a:r>
          </a:p>
          <a:p>
            <a:r>
              <a:rPr lang="ru-RU" b="1" i="1" dirty="0" smtClean="0">
                <a:solidFill>
                  <a:srgbClr val="0000CC"/>
                </a:solidFill>
                <a:latin typeface="Arial Narrow" panose="020B0606020202030204" pitchFamily="34" charset="0"/>
              </a:rPr>
              <a:t>более 50% голосов, назначается </a:t>
            </a:r>
            <a:r>
              <a:rPr lang="en-US" b="1" i="1" dirty="0" smtClean="0">
                <a:solidFill>
                  <a:srgbClr val="0000CC"/>
                </a:solidFill>
                <a:latin typeface="Arial Narrow" panose="020B0606020202030204" pitchFamily="34" charset="0"/>
              </a:rPr>
              <a:t>II </a:t>
            </a:r>
            <a:r>
              <a:rPr lang="ru-RU" b="1" i="1" dirty="0" smtClean="0">
                <a:solidFill>
                  <a:srgbClr val="0000CC"/>
                </a:solidFill>
                <a:latin typeface="Arial Narrow" panose="020B0606020202030204" pitchFamily="34" charset="0"/>
              </a:rPr>
              <a:t>тур </a:t>
            </a:r>
          </a:p>
          <a:p>
            <a:r>
              <a:rPr lang="ru-RU" b="1" i="1" dirty="0">
                <a:solidFill>
                  <a:srgbClr val="0000CC"/>
                </a:solidFill>
                <a:latin typeface="Arial Narrow" panose="020B0606020202030204" pitchFamily="34" charset="0"/>
              </a:rPr>
              <a:t>в</a:t>
            </a:r>
            <a:r>
              <a:rPr lang="ru-RU" b="1" i="1" dirty="0" smtClean="0">
                <a:solidFill>
                  <a:srgbClr val="0000CC"/>
                </a:solidFill>
                <a:latin typeface="Arial Narrow" panose="020B0606020202030204" pitchFamily="34" charset="0"/>
              </a:rPr>
              <a:t>ыборов, в который выходят 2</a:t>
            </a:r>
          </a:p>
          <a:p>
            <a:r>
              <a:rPr lang="ru-RU" b="1" i="1" dirty="0" smtClean="0">
                <a:solidFill>
                  <a:srgbClr val="0000CC"/>
                </a:solidFill>
                <a:latin typeface="Arial Narrow" panose="020B0606020202030204" pitchFamily="34" charset="0"/>
              </a:rPr>
              <a:t>Кандидата, набравшие наибольшее </a:t>
            </a:r>
          </a:p>
          <a:p>
            <a:r>
              <a:rPr lang="ru-RU" b="1" i="1" dirty="0" smtClean="0">
                <a:solidFill>
                  <a:srgbClr val="0000CC"/>
                </a:solidFill>
                <a:latin typeface="Arial Narrow" panose="020B0606020202030204" pitchFamily="34" charset="0"/>
              </a:rPr>
              <a:t>число голосов</a:t>
            </a:r>
            <a:endParaRPr lang="ru-RU" b="1" i="1" dirty="0">
              <a:solidFill>
                <a:srgbClr val="0000CC"/>
              </a:solidFill>
              <a:latin typeface="Arial Narrow" panose="020B060602020203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115616" y="5805264"/>
            <a:ext cx="1051891" cy="461665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  <a:tileRect/>
          </a:gradFill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0000CC"/>
                </a:solidFill>
                <a:latin typeface="Arial Narrow" panose="020B0606020202030204" pitchFamily="34" charset="0"/>
              </a:rPr>
              <a:t>2-й тур</a:t>
            </a:r>
            <a:endParaRPr lang="ru-RU" sz="2400" b="1" dirty="0">
              <a:solidFill>
                <a:srgbClr val="0000CC"/>
              </a:solidFill>
              <a:latin typeface="Arial Narrow" panose="020B0606020202030204" pitchFamily="34" charset="0"/>
            </a:endParaRPr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1979712" y="5805264"/>
            <a:ext cx="6264696" cy="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3077999" y="5943763"/>
            <a:ext cx="2844048" cy="646331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ru-RU" b="1" u="sng" dirty="0">
                <a:solidFill>
                  <a:srgbClr val="FF0000"/>
                </a:solidFill>
              </a:rPr>
              <a:t>кандидат «А»</a:t>
            </a:r>
            <a:r>
              <a:rPr lang="ru-RU" b="1" dirty="0">
                <a:solidFill>
                  <a:srgbClr val="FF0000"/>
                </a:solidFill>
              </a:rPr>
              <a:t>                  51%  </a:t>
            </a:r>
          </a:p>
          <a:p>
            <a:r>
              <a:rPr lang="ru-RU" b="1" dirty="0">
                <a:solidFill>
                  <a:srgbClr val="0000CC"/>
                </a:solidFill>
              </a:rPr>
              <a:t>кандидат «Б»                  </a:t>
            </a:r>
            <a:r>
              <a:rPr lang="ru-RU" b="1" dirty="0" smtClean="0">
                <a:solidFill>
                  <a:srgbClr val="0000CC"/>
                </a:solidFill>
              </a:rPr>
              <a:t>49 %</a:t>
            </a:r>
            <a:endParaRPr lang="ru-RU" b="1" dirty="0">
              <a:solidFill>
                <a:srgbClr val="0000CC"/>
              </a:solidFill>
            </a:endParaRPr>
          </a:p>
        </p:txBody>
      </p:sp>
      <p:sp>
        <p:nvSpPr>
          <p:cNvPr id="19" name="Выгнутая вправо стрелка 18"/>
          <p:cNvSpPr/>
          <p:nvPr/>
        </p:nvSpPr>
        <p:spPr>
          <a:xfrm>
            <a:off x="6300192" y="5373216"/>
            <a:ext cx="731520" cy="1397336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14626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000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Пропорциональная</a:t>
            </a:r>
            <a:r>
              <a:rPr lang="ru-RU" sz="4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br>
              <a:rPr lang="ru-RU" sz="4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4000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избирательная система</a:t>
            </a:r>
            <a:endParaRPr lang="ru-RU" sz="4000" b="1" u="sng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03548" y="1556792"/>
            <a:ext cx="8223726" cy="830997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8900000" scaled="1"/>
            <a:tileRect/>
          </a:gradFill>
          <a:ln w="28575">
            <a:solidFill>
              <a:srgbClr val="00B0F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00CC"/>
                </a:solidFill>
              </a:rPr>
              <a:t>Предполагает распределение мест в соответствии </a:t>
            </a:r>
          </a:p>
          <a:p>
            <a:pPr algn="ctr"/>
            <a:r>
              <a:rPr lang="ru-RU" sz="2400" b="1" dirty="0" smtClean="0">
                <a:solidFill>
                  <a:srgbClr val="0000CC"/>
                </a:solidFill>
              </a:rPr>
              <a:t>с количеством полученных голосов по партийным спискам</a:t>
            </a:r>
            <a:endParaRPr lang="ru-RU" sz="2400" b="1" dirty="0">
              <a:solidFill>
                <a:srgbClr val="0000CC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03548" y="2486032"/>
            <a:ext cx="8295734" cy="4278094"/>
          </a:xfrm>
          <a:prstGeom prst="rect">
            <a:avLst/>
          </a:prstGeom>
          <a:noFill/>
          <a:ln w="12700">
            <a:solidFill>
              <a:srgbClr val="00B0F0"/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ru-RU" b="1" u="sng" dirty="0" smtClean="0">
                <a:solidFill>
                  <a:srgbClr val="FF0000"/>
                </a:solidFill>
              </a:rPr>
              <a:t>Методика пропорционального распределения мандатов</a:t>
            </a:r>
          </a:p>
          <a:p>
            <a:pPr algn="ctr"/>
            <a:r>
              <a:rPr lang="ru-RU" sz="2800" b="1" dirty="0" smtClean="0">
                <a:solidFill>
                  <a:srgbClr val="006600"/>
                </a:solidFill>
              </a:rPr>
              <a:t>А</a:t>
            </a:r>
            <a:r>
              <a:rPr lang="ru-RU" sz="2800" b="1" dirty="0" smtClean="0"/>
              <a:t>  :  </a:t>
            </a:r>
            <a:r>
              <a:rPr lang="ru-RU" sz="2800" b="1" dirty="0" smtClean="0">
                <a:solidFill>
                  <a:srgbClr val="CC00FF"/>
                </a:solidFill>
              </a:rPr>
              <a:t>В</a:t>
            </a:r>
            <a:r>
              <a:rPr lang="ru-RU" sz="2800" b="1" dirty="0" smtClean="0"/>
              <a:t> = </a:t>
            </a:r>
            <a:r>
              <a:rPr lang="ru-RU" sz="2800" b="1" dirty="0" smtClean="0">
                <a:solidFill>
                  <a:srgbClr val="0099FF"/>
                </a:solidFill>
              </a:rPr>
              <a:t>С</a:t>
            </a:r>
          </a:p>
          <a:p>
            <a:r>
              <a:rPr lang="ru-RU" sz="2800" b="1" dirty="0" smtClean="0"/>
              <a:t>                                           </a:t>
            </a:r>
            <a:r>
              <a:rPr lang="ru-RU" sz="2800" b="1" dirty="0" smtClean="0">
                <a:solidFill>
                  <a:srgbClr val="FF0000"/>
                </a:solidFill>
              </a:rPr>
              <a:t>Д</a:t>
            </a:r>
            <a:r>
              <a:rPr lang="ru-RU" sz="2800" b="1" dirty="0" smtClean="0"/>
              <a:t>  : </a:t>
            </a:r>
            <a:r>
              <a:rPr lang="ru-RU" sz="2800" b="1" dirty="0" smtClean="0">
                <a:solidFill>
                  <a:srgbClr val="0099FF"/>
                </a:solidFill>
              </a:rPr>
              <a:t>С</a:t>
            </a:r>
            <a:r>
              <a:rPr lang="ru-RU" sz="2800" b="1" dirty="0" smtClean="0"/>
              <a:t>  = </a:t>
            </a:r>
            <a:r>
              <a:rPr lang="ru-RU" sz="3200" b="1" i="1" u="sng" dirty="0" smtClean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haroni" panose="02010803020104030203" pitchFamily="2" charset="-79"/>
              </a:rPr>
              <a:t>Е</a:t>
            </a:r>
          </a:p>
          <a:p>
            <a:r>
              <a:rPr lang="ru-RU" sz="2000" b="1" dirty="0" smtClean="0">
                <a:solidFill>
                  <a:srgbClr val="006600"/>
                </a:solidFill>
              </a:rPr>
              <a:t>А</a:t>
            </a:r>
            <a:r>
              <a:rPr lang="ru-RU" sz="2000" b="1" dirty="0" smtClean="0"/>
              <a:t> </a:t>
            </a:r>
            <a:r>
              <a:rPr lang="ru-RU" sz="2000" b="1" dirty="0" smtClean="0">
                <a:solidFill>
                  <a:srgbClr val="0000CC"/>
                </a:solidFill>
              </a:rPr>
              <a:t>– </a:t>
            </a:r>
            <a:r>
              <a:rPr lang="ru-RU" b="1" dirty="0" smtClean="0">
                <a:solidFill>
                  <a:srgbClr val="0000CC"/>
                </a:solidFill>
              </a:rPr>
              <a:t>число голосов, полученных всеми списками (партиями), прошедшими барьер (5%)</a:t>
            </a:r>
          </a:p>
          <a:p>
            <a:pPr algn="just"/>
            <a:r>
              <a:rPr lang="ru-RU" sz="2000" b="1" dirty="0" smtClean="0">
                <a:solidFill>
                  <a:srgbClr val="CC00FF"/>
                </a:solidFill>
              </a:rPr>
              <a:t>В</a:t>
            </a:r>
            <a:r>
              <a:rPr lang="ru-RU" sz="2000" b="1" dirty="0" smtClean="0"/>
              <a:t> </a:t>
            </a:r>
            <a:r>
              <a:rPr lang="ru-RU" sz="2000" b="1" dirty="0" smtClean="0">
                <a:solidFill>
                  <a:srgbClr val="0000CC"/>
                </a:solidFill>
              </a:rPr>
              <a:t>– </a:t>
            </a:r>
            <a:r>
              <a:rPr lang="ru-RU" b="1" dirty="0" smtClean="0">
                <a:solidFill>
                  <a:srgbClr val="0000CC"/>
                </a:solidFill>
              </a:rPr>
              <a:t>число депутатских мандатов</a:t>
            </a:r>
          </a:p>
          <a:p>
            <a:pPr algn="just"/>
            <a:r>
              <a:rPr lang="ru-RU" sz="2000" b="1" dirty="0" smtClean="0">
                <a:solidFill>
                  <a:srgbClr val="0099FF"/>
                </a:solidFill>
              </a:rPr>
              <a:t>С</a:t>
            </a:r>
            <a:r>
              <a:rPr lang="ru-RU" sz="2000" b="1" dirty="0" smtClean="0"/>
              <a:t> </a:t>
            </a:r>
            <a:r>
              <a:rPr lang="ru-RU" sz="2000" b="1" dirty="0" smtClean="0">
                <a:solidFill>
                  <a:srgbClr val="0000CC"/>
                </a:solidFill>
              </a:rPr>
              <a:t>- </a:t>
            </a:r>
            <a:r>
              <a:rPr lang="ru-RU" b="1" dirty="0" smtClean="0">
                <a:solidFill>
                  <a:srgbClr val="0000CC"/>
                </a:solidFill>
              </a:rPr>
              <a:t>первое избирательное частное</a:t>
            </a:r>
          </a:p>
          <a:p>
            <a:pPr algn="just"/>
            <a:r>
              <a:rPr lang="ru-RU" sz="2000" b="1" dirty="0" smtClean="0">
                <a:solidFill>
                  <a:srgbClr val="FF0000"/>
                </a:solidFill>
              </a:rPr>
              <a:t>Д</a:t>
            </a:r>
            <a:r>
              <a:rPr lang="ru-RU" sz="2000" b="1" dirty="0" smtClean="0"/>
              <a:t> </a:t>
            </a:r>
            <a:r>
              <a:rPr lang="ru-RU" sz="2000" b="1" dirty="0" smtClean="0">
                <a:solidFill>
                  <a:srgbClr val="0000CC"/>
                </a:solidFill>
              </a:rPr>
              <a:t>– </a:t>
            </a:r>
            <a:r>
              <a:rPr lang="ru-RU" b="1" dirty="0" smtClean="0">
                <a:solidFill>
                  <a:srgbClr val="0000CC"/>
                </a:solidFill>
              </a:rPr>
              <a:t>число голосов, полученных  каждым списком, прошедшим барьер (в отдельности)</a:t>
            </a:r>
          </a:p>
          <a:p>
            <a:pPr algn="just"/>
            <a:r>
              <a:rPr lang="ru-RU" sz="2400" b="1" i="1" u="sng" dirty="0" smtClean="0">
                <a:solidFill>
                  <a:srgbClr val="66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</a:t>
            </a:r>
            <a:r>
              <a:rPr lang="ru-RU" sz="2000" b="1" dirty="0" smtClean="0"/>
              <a:t> </a:t>
            </a:r>
            <a:r>
              <a:rPr lang="ru-RU" sz="2000" b="1" dirty="0" smtClean="0">
                <a:solidFill>
                  <a:srgbClr val="0000CC"/>
                </a:solidFill>
              </a:rPr>
              <a:t>– </a:t>
            </a:r>
            <a:r>
              <a:rPr lang="ru-RU" b="1" dirty="0" smtClean="0">
                <a:solidFill>
                  <a:srgbClr val="0000CC"/>
                </a:solidFill>
              </a:rPr>
              <a:t>количество мандатов, которое получил конкретный список, прошедший барьер (сперва учитывается целая часть числа, например, результат 65,345= 65 мест, при вторичном распределении оставшиеся мандаты по одному списки, у которых оказалась наибольшая дробная часть).     </a:t>
            </a:r>
          </a:p>
        </p:txBody>
      </p:sp>
    </p:spTree>
    <p:extLst>
      <p:ext uri="{BB962C8B-B14F-4D97-AF65-F5344CB8AC3E}">
        <p14:creationId xmlns:p14="http://schemas.microsoft.com/office/powerpoint/2010/main" val="11110415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930432"/>
          </a:xfrm>
        </p:spPr>
        <p:txBody>
          <a:bodyPr>
            <a:noAutofit/>
          </a:bodyPr>
          <a:lstStyle/>
          <a:p>
            <a:pPr algn="just"/>
            <a:r>
              <a:rPr lang="ru-RU" sz="1600" b="1" dirty="0" smtClean="0">
                <a:solidFill>
                  <a:srgbClr val="FFFF00"/>
                </a:solidFill>
              </a:rPr>
              <a:t>Распределение мандатов</a:t>
            </a:r>
            <a:br>
              <a:rPr lang="ru-RU" sz="1600" b="1" dirty="0" smtClean="0">
                <a:solidFill>
                  <a:srgbClr val="FFFF00"/>
                </a:solidFill>
              </a:rPr>
            </a:br>
            <a:r>
              <a:rPr lang="ru-RU" sz="1600" b="1" dirty="0" smtClean="0">
                <a:solidFill>
                  <a:srgbClr val="FFFF00"/>
                </a:solidFill>
              </a:rPr>
              <a:t>в Государственной Думе Федерального Собрания Российской Федерации</a:t>
            </a:r>
            <a:r>
              <a:rPr lang="ru-RU" sz="2400" b="1" dirty="0" smtClean="0">
                <a:solidFill>
                  <a:srgbClr val="FFFF00"/>
                </a:solidFill>
              </a:rPr>
              <a:t/>
            </a:r>
            <a:br>
              <a:rPr lang="ru-RU" sz="2400" b="1" dirty="0" smtClean="0">
                <a:solidFill>
                  <a:srgbClr val="FFFF00"/>
                </a:solidFill>
              </a:rPr>
            </a:br>
            <a:endParaRPr lang="ru-RU" sz="2400" b="1" dirty="0">
              <a:solidFill>
                <a:srgbClr val="FFFF00"/>
              </a:solidFill>
            </a:endParaRPr>
          </a:p>
        </p:txBody>
      </p:sp>
      <p:pic>
        <p:nvPicPr>
          <p:cNvPr id="3" name="Рисунок 1" descr="Слайд6.PNG"/>
          <p:cNvPicPr>
            <a:picLocks noGrp="1" noChangeAspect="1"/>
          </p:cNvPicPr>
          <p:nvPr isPhoto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808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0" y="0"/>
            <a:ext cx="9144000" cy="1015663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000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Распределение мандатов в Государственной Думе </a:t>
            </a:r>
          </a:p>
          <a:p>
            <a:pPr algn="ctr"/>
            <a:r>
              <a:rPr lang="ru-RU" sz="2000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Федерального Собрания Российской Федерации шестого созыва (2011 год)</a:t>
            </a:r>
          </a:p>
          <a:p>
            <a:pPr algn="ctr"/>
            <a:endParaRPr lang="ru-RU" sz="2000" b="1" u="sng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07176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Рисунок 1" descr="Слайд7.PNG"/>
          <p:cNvPicPr>
            <a:picLocks noGrp="1" noChangeAspect="1"/>
          </p:cNvPicPr>
          <p:nvPr isPhoto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0" y="0"/>
            <a:ext cx="9144000" cy="1077218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3200" b="1" u="sng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Можаритарно</a:t>
            </a:r>
            <a:r>
              <a:rPr lang="ru-RU" sz="3200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-пропорциональная</a:t>
            </a:r>
            <a:r>
              <a:rPr lang="ru-RU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algn="ctr"/>
            <a:r>
              <a:rPr lang="ru-RU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ru-RU" sz="3200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смешанная) избирательная система</a:t>
            </a:r>
            <a:endParaRPr lang="ru-RU" sz="3200" b="1" u="sng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03577" y="1639112"/>
            <a:ext cx="3888432" cy="1200329"/>
          </a:xfrm>
          <a:prstGeom prst="rect">
            <a:avLst/>
          </a:prstGeom>
          <a:solidFill>
            <a:srgbClr val="66FF66"/>
          </a:solidFill>
          <a:ln w="19050">
            <a:solidFill>
              <a:srgbClr val="0099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b="1" i="1" dirty="0" smtClean="0">
                <a:solidFill>
                  <a:srgbClr val="0000CC"/>
                </a:solidFill>
              </a:rPr>
              <a:t>Одна часть депутатов </a:t>
            </a:r>
          </a:p>
          <a:p>
            <a:pPr algn="ctr"/>
            <a:r>
              <a:rPr lang="ru-RU" b="1" i="1" dirty="0" smtClean="0">
                <a:solidFill>
                  <a:srgbClr val="0000CC"/>
                </a:solidFill>
              </a:rPr>
              <a:t>избирается на основе</a:t>
            </a:r>
          </a:p>
          <a:p>
            <a:pPr algn="ctr"/>
            <a:r>
              <a:rPr lang="ru-RU" b="1" i="1" dirty="0" smtClean="0">
                <a:solidFill>
                  <a:srgbClr val="0000CC"/>
                </a:solidFill>
              </a:rPr>
              <a:t>пропорциональной системы</a:t>
            </a:r>
          </a:p>
          <a:p>
            <a:pPr algn="ctr"/>
            <a:r>
              <a:rPr lang="ru-RU" b="1" i="1" dirty="0" smtClean="0">
                <a:solidFill>
                  <a:srgbClr val="0000CC"/>
                </a:solidFill>
              </a:rPr>
              <a:t>по партийным спискам</a:t>
            </a:r>
            <a:endParaRPr lang="ru-RU" b="1" i="1" dirty="0">
              <a:solidFill>
                <a:srgbClr val="0000CC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788024" y="1644848"/>
            <a:ext cx="3888432" cy="1215717"/>
          </a:xfrm>
          <a:prstGeom prst="rect">
            <a:avLst/>
          </a:prstGeom>
          <a:solidFill>
            <a:srgbClr val="FF99FF"/>
          </a:solidFill>
          <a:ln w="19050">
            <a:solidFill>
              <a:srgbClr val="0099FF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ru-RU" sz="1000" b="1" i="1" dirty="0" smtClean="0">
              <a:solidFill>
                <a:srgbClr val="0000CC"/>
              </a:solidFill>
            </a:endParaRPr>
          </a:p>
          <a:p>
            <a:pPr algn="ctr"/>
            <a:r>
              <a:rPr lang="ru-RU" b="1" i="1" dirty="0" smtClean="0">
                <a:solidFill>
                  <a:srgbClr val="0000CC"/>
                </a:solidFill>
              </a:rPr>
              <a:t>Другая часть депутатов</a:t>
            </a:r>
          </a:p>
          <a:p>
            <a:pPr algn="ctr"/>
            <a:r>
              <a:rPr lang="ru-RU" b="1" i="1" dirty="0">
                <a:solidFill>
                  <a:srgbClr val="0000CC"/>
                </a:solidFill>
              </a:rPr>
              <a:t>и</a:t>
            </a:r>
            <a:r>
              <a:rPr lang="ru-RU" b="1" i="1" dirty="0" smtClean="0">
                <a:solidFill>
                  <a:srgbClr val="0000CC"/>
                </a:solidFill>
              </a:rPr>
              <a:t>збирается по</a:t>
            </a:r>
          </a:p>
          <a:p>
            <a:pPr algn="ctr"/>
            <a:r>
              <a:rPr lang="ru-RU" b="1" i="1" dirty="0">
                <a:solidFill>
                  <a:srgbClr val="0000CC"/>
                </a:solidFill>
              </a:rPr>
              <a:t>м</a:t>
            </a:r>
            <a:r>
              <a:rPr lang="ru-RU" b="1" i="1" dirty="0" smtClean="0">
                <a:solidFill>
                  <a:srgbClr val="0000CC"/>
                </a:solidFill>
              </a:rPr>
              <a:t>ажоритарной системе</a:t>
            </a:r>
          </a:p>
          <a:p>
            <a:pPr algn="ctr"/>
            <a:endParaRPr lang="ru-RU" sz="900" b="1" i="1" dirty="0" smtClean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7472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Слайд8.PNG"/>
          <p:cNvPicPr>
            <a:picLocks noGrp="1" noChangeAspect="1"/>
          </p:cNvPicPr>
          <p:nvPr isPhoto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-36576" y="-141632"/>
            <a:ext cx="9143999" cy="1077218"/>
          </a:xfrm>
          <a:prstGeom prst="rect">
            <a:avLst/>
          </a:prstGeom>
          <a:solidFill>
            <a:srgbClr val="0099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3200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Избирательные системы </a:t>
            </a:r>
          </a:p>
          <a:p>
            <a:pPr algn="ctr"/>
            <a:r>
              <a:rPr lang="ru-RU" sz="3200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 муниципальных выборах</a:t>
            </a:r>
            <a:endParaRPr lang="ru-RU" sz="3200" b="1" u="sng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603385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Слайд9.PNG"/>
          <p:cNvPicPr>
            <a:picLocks noGrp="1" noChangeAspect="1"/>
          </p:cNvPicPr>
          <p:nvPr isPhoto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0" y="0"/>
            <a:ext cx="9144000" cy="830997"/>
          </a:xfrm>
          <a:prstGeom prst="rect">
            <a:avLst/>
          </a:prstGeom>
          <a:solidFill>
            <a:srgbClr val="0099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400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Порядок назначения выборов </a:t>
            </a:r>
          </a:p>
          <a:p>
            <a:pPr algn="ctr"/>
            <a:r>
              <a:rPr lang="ru-RU" sz="2400" b="1" u="sng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</a:t>
            </a:r>
            <a:r>
              <a:rPr lang="ru-RU" sz="2400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основные этапы избирательной кампании</a:t>
            </a:r>
          </a:p>
        </p:txBody>
      </p:sp>
    </p:spTree>
    <p:extLst>
      <p:ext uri="{BB962C8B-B14F-4D97-AF65-F5344CB8AC3E}">
        <p14:creationId xmlns:p14="http://schemas.microsoft.com/office/powerpoint/2010/main" val="293736678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459</TotalTime>
  <Words>365</Words>
  <Application>Microsoft Office PowerPoint</Application>
  <PresentationFormat>Экран (4:3)</PresentationFormat>
  <Paragraphs>85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Волна</vt:lpstr>
      <vt:lpstr>Презентация PowerPoint</vt:lpstr>
      <vt:lpstr>Виды избирательных систем:</vt:lpstr>
      <vt:lpstr>МАЖОРИТАРНАЯ СИСТЕМА</vt:lpstr>
      <vt:lpstr>Выборы Президента РФ (мажоритарная система абсолютного большинства) </vt:lpstr>
      <vt:lpstr>Пропорциональная  избирательная система</vt:lpstr>
      <vt:lpstr>Распределение мандатов в Государственной Думе Федерального Собрания Российской Федерации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58</cp:revision>
  <dcterms:created xsi:type="dcterms:W3CDTF">2018-11-06T12:16:39Z</dcterms:created>
  <dcterms:modified xsi:type="dcterms:W3CDTF">2018-11-12T07:06:52Z</dcterms:modified>
</cp:coreProperties>
</file>