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FD212-9384-43ED-B27F-8429702CC5D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570E4-9680-47D2-AD73-78EA1CFC7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201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70E4-9680-47D2-AD73-78EA1CFC7D9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23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175351" cy="179316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Выдача копий протоколов </a:t>
            </a:r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221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525658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33235" y="692696"/>
            <a:ext cx="316835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п. 12 ст. 30 Федерального закона № 67-ФЗ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заверение копии протокола УИК об итогах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голосования </a:t>
            </a:r>
            <a:r>
              <a:rPr lang="ru-RU" sz="16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проставлением на копии следующих реквизитов</a:t>
            </a:r>
            <a:r>
              <a:rPr lang="ru-RU" sz="1600" b="1" u="sng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надписи «Копия №_»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номером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соответствующим номеру в реестре выдачи копий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заверяющей надписи («Верно» или «Копия верна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»);</a:t>
            </a:r>
          </a:p>
          <a:p>
            <a:pPr algn="just"/>
            <a:endParaRPr lang="ru-RU" sz="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подписи заверяющего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ее расшифровки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даты выдачи копии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времени выдачи копии (часы и минуты; не путать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временем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подписания протокола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179388" algn="l"/>
              </a:tabLst>
            </a:pP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печати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избирательной комиссии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60648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Заверение копии протокола об итогах голосования УИК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69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4752529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43834" y="980728"/>
            <a:ext cx="36724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2 ст. 5.6 КоАП РФ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выдача председателем, заместителем председателя, секретарем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избирательной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комиссии, комиссии референдума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заверенной копии протокола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избирательной комиссии, комиссии референдума об итогах голосования, о результатах выборов</a:t>
            </a: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референдума, содержащей данные, </a:t>
            </a:r>
            <a:r>
              <a:rPr lang="ru-RU" sz="1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не соответствуют данным, содержащимся в первом </a:t>
            </a:r>
            <a:r>
              <a:rPr 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экземпляре </a:t>
            </a:r>
            <a:r>
              <a:rPr lang="ru-RU" sz="1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протокола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заверение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председателем, заместителем председателя,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секретарем избирательной комиссии </a:t>
            </a:r>
            <a:r>
              <a:rPr 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протокола </a:t>
            </a:r>
            <a:r>
              <a:rPr lang="ru-RU" sz="1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нарушением требований,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предусмотренных законом, влечет наложение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от одной тысячи пятисот до двух тысяч рублей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332656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Выдача неверно заполненной копии протокола УИК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5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26619"/>
            <a:ext cx="2232248" cy="253037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3106"/>
            <a:ext cx="2232248" cy="2530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809506"/>
            <a:ext cx="2261837" cy="254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51" y="4149080"/>
            <a:ext cx="225791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33265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0099"/>
                </a:solidFill>
              </a:rPr>
              <a:t>Правильно заверенный печатью протокол с машиночитаемым кодом 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3645024"/>
            <a:ext cx="5400600" cy="369332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Протоколы заверены печатью </a:t>
            </a:r>
            <a:r>
              <a:rPr lang="ru-RU" b="1" u="sng" dirty="0" smtClean="0">
                <a:solidFill>
                  <a:srgbClr val="000099"/>
                </a:solidFill>
              </a:rPr>
              <a:t>неправильно</a:t>
            </a:r>
            <a:endParaRPr lang="ru-RU" b="1" u="sng" dirty="0">
              <a:solidFill>
                <a:srgbClr val="000099"/>
              </a:solidFill>
            </a:endParaRPr>
          </a:p>
        </p:txBody>
      </p:sp>
      <p:cxnSp>
        <p:nvCxnSpPr>
          <p:cNvPr id="6" name="Прямая со стрелкой 5"/>
          <p:cNvCxnSpPr>
            <a:stCxn id="4" idx="0"/>
          </p:cNvCxnSpPr>
          <p:nvPr/>
        </p:nvCxnSpPr>
        <p:spPr>
          <a:xfrm flipV="1">
            <a:off x="4319972" y="3363481"/>
            <a:ext cx="0" cy="281543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0"/>
            <a:endCxn id="2052" idx="2"/>
          </p:cNvCxnSpPr>
          <p:nvPr/>
        </p:nvCxnSpPr>
        <p:spPr>
          <a:xfrm flipV="1">
            <a:off x="4319972" y="3356994"/>
            <a:ext cx="2751099" cy="288030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0"/>
          </p:cNvCxnSpPr>
          <p:nvPr/>
        </p:nvCxnSpPr>
        <p:spPr>
          <a:xfrm flipH="1" flipV="1">
            <a:off x="1835696" y="3363481"/>
            <a:ext cx="2484276" cy="281543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63888" y="4941168"/>
            <a:ext cx="525658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0099"/>
                </a:solidFill>
              </a:rPr>
              <a:t>Протокол заверен печатью </a:t>
            </a:r>
            <a:r>
              <a:rPr lang="ru-RU" sz="2400" b="1" u="sng" dirty="0" smtClean="0">
                <a:solidFill>
                  <a:srgbClr val="000099"/>
                </a:solidFill>
              </a:rPr>
              <a:t>правильно</a:t>
            </a:r>
            <a:endParaRPr lang="ru-RU" sz="2400" b="1" u="sng" dirty="0">
              <a:solidFill>
                <a:srgbClr val="000099"/>
              </a:solidFill>
            </a:endParaRPr>
          </a:p>
        </p:txBody>
      </p:sp>
      <p:cxnSp>
        <p:nvCxnSpPr>
          <p:cNvPr id="13" name="Соединительная линия уступом 12"/>
          <p:cNvCxnSpPr>
            <a:stCxn id="11" idx="2"/>
          </p:cNvCxnSpPr>
          <p:nvPr/>
        </p:nvCxnSpPr>
        <p:spPr>
          <a:xfrm rot="5400000">
            <a:off x="4672916" y="4141983"/>
            <a:ext cx="258415" cy="2780115"/>
          </a:xfrm>
          <a:prstGeom prst="bentConnector2">
            <a:avLst/>
          </a:prstGeom>
          <a:ln w="28575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12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38492"/>
            <a:ext cx="856895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Правильно </a:t>
            </a:r>
            <a:r>
              <a:rPr lang="ru-RU" sz="2000" b="1" dirty="0" smtClean="0">
                <a:solidFill>
                  <a:srgbClr val="FF0000"/>
                </a:solidFill>
              </a:rPr>
              <a:t>заверенная </a:t>
            </a:r>
            <a:r>
              <a:rPr lang="ru-RU" sz="2000" b="1" dirty="0" smtClean="0">
                <a:solidFill>
                  <a:srgbClr val="FF0000"/>
                </a:solidFill>
              </a:rPr>
              <a:t>копия протокола </a:t>
            </a:r>
          </a:p>
          <a:p>
            <a:pPr algn="just"/>
            <a:endParaRPr lang="ru-RU" sz="1400" dirty="0"/>
          </a:p>
          <a:p>
            <a:pPr algn="just"/>
            <a:r>
              <a:rPr lang="ru-RU" dirty="0" smtClean="0">
                <a:solidFill>
                  <a:srgbClr val="000099"/>
                </a:solidFill>
              </a:rPr>
              <a:t>Копия </a:t>
            </a:r>
            <a:r>
              <a:rPr lang="ru-RU" dirty="0">
                <a:solidFill>
                  <a:srgbClr val="000099"/>
                </a:solidFill>
              </a:rPr>
              <a:t>протокола УИК об итогах голосования, изготовленная с применением копировальной техники, </a:t>
            </a:r>
            <a:r>
              <a:rPr lang="ru-RU" dirty="0" smtClean="0">
                <a:solidFill>
                  <a:srgbClr val="000099"/>
                </a:solidFill>
              </a:rPr>
              <a:t>считается </a:t>
            </a:r>
            <a:r>
              <a:rPr lang="ru-RU" dirty="0">
                <a:solidFill>
                  <a:srgbClr val="000099"/>
                </a:solidFill>
              </a:rPr>
              <a:t>надлежаще заверенной после проставления на ней </a:t>
            </a:r>
            <a:r>
              <a:rPr lang="ru-RU" dirty="0" err="1">
                <a:solidFill>
                  <a:srgbClr val="000099"/>
                </a:solidFill>
              </a:rPr>
              <a:t>заверительной</a:t>
            </a:r>
            <a:r>
              <a:rPr lang="ru-RU" dirty="0">
                <a:solidFill>
                  <a:srgbClr val="000099"/>
                </a:solidFill>
              </a:rPr>
              <a:t> записи, предусмотренной п. 12 ст. </a:t>
            </a:r>
            <a:r>
              <a:rPr lang="ru-RU" dirty="0" smtClean="0">
                <a:solidFill>
                  <a:srgbClr val="000099"/>
                </a:solidFill>
              </a:rPr>
              <a:t>30 Федерального </a:t>
            </a:r>
            <a:r>
              <a:rPr lang="ru-RU" dirty="0">
                <a:solidFill>
                  <a:srgbClr val="000099"/>
                </a:solidFill>
              </a:rPr>
              <a:t>закона № 67-ФЗ: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rgbClr val="000099"/>
                </a:solidFill>
              </a:rPr>
              <a:t> </a:t>
            </a:r>
            <a:r>
              <a:rPr lang="ru-RU" sz="2000" dirty="0">
                <a:solidFill>
                  <a:srgbClr val="000099"/>
                </a:solidFill>
              </a:rPr>
              <a:t>надписи «Копия №_» с номером, соответствующим номеру в реестре выдачи копий;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rgbClr val="000099"/>
                </a:solidFill>
              </a:rPr>
              <a:t> </a:t>
            </a:r>
            <a:r>
              <a:rPr lang="ru-RU" sz="2000" dirty="0">
                <a:solidFill>
                  <a:srgbClr val="000099"/>
                </a:solidFill>
              </a:rPr>
              <a:t>заверяющей надписи («Верно» или «Копия верна»);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rgbClr val="000099"/>
                </a:solidFill>
              </a:rPr>
              <a:t> </a:t>
            </a:r>
            <a:r>
              <a:rPr lang="ru-RU" sz="2000" dirty="0">
                <a:solidFill>
                  <a:srgbClr val="000099"/>
                </a:solidFill>
              </a:rPr>
              <a:t>подписи заверяющего;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rgbClr val="000099"/>
                </a:solidFill>
              </a:rPr>
              <a:t>ее </a:t>
            </a:r>
            <a:r>
              <a:rPr lang="ru-RU" sz="2000" dirty="0">
                <a:solidFill>
                  <a:srgbClr val="000099"/>
                </a:solidFill>
              </a:rPr>
              <a:t>расшифровки;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rgbClr val="000099"/>
                </a:solidFill>
              </a:rPr>
              <a:t>даты </a:t>
            </a:r>
            <a:r>
              <a:rPr lang="ru-RU" sz="2000" dirty="0">
                <a:solidFill>
                  <a:srgbClr val="000099"/>
                </a:solidFill>
              </a:rPr>
              <a:t>выдачи копии;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rgbClr val="000099"/>
                </a:solidFill>
              </a:rPr>
              <a:t> </a:t>
            </a:r>
            <a:r>
              <a:rPr lang="ru-RU" sz="2000" dirty="0">
                <a:solidFill>
                  <a:srgbClr val="000099"/>
                </a:solidFill>
              </a:rPr>
              <a:t>времени выдачи копии (часы и минуты; не путать со временем подписания протокола);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rgbClr val="000099"/>
                </a:solidFill>
              </a:rPr>
              <a:t> </a:t>
            </a:r>
            <a:r>
              <a:rPr lang="ru-RU" sz="2000" dirty="0">
                <a:solidFill>
                  <a:srgbClr val="000099"/>
                </a:solidFill>
              </a:rPr>
              <a:t>печати УИК</a:t>
            </a:r>
            <a:r>
              <a:rPr lang="ru-RU" sz="2000" dirty="0" smtClean="0">
                <a:solidFill>
                  <a:srgbClr val="000099"/>
                </a:solidFill>
              </a:rPr>
              <a:t>.</a:t>
            </a:r>
            <a:endParaRPr lang="ru-RU" sz="20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7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77768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Как правильно выдать копию протокола УИК </a:t>
            </a:r>
          </a:p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   </a:t>
            </a:r>
          </a:p>
          <a:p>
            <a:pPr algn="just"/>
            <a:r>
              <a:rPr lang="ru-RU" sz="2000" dirty="0" smtClean="0">
                <a:solidFill>
                  <a:srgbClr val="000099"/>
                </a:solidFill>
              </a:rPr>
              <a:t>Согласно </a:t>
            </a:r>
            <a:r>
              <a:rPr lang="ru-RU" sz="2000" b="1" dirty="0">
                <a:solidFill>
                  <a:srgbClr val="000099"/>
                </a:solidFill>
              </a:rPr>
              <a:t>п. 29 ст. 68 </a:t>
            </a:r>
            <a:r>
              <a:rPr lang="ru-RU" sz="2000" dirty="0">
                <a:solidFill>
                  <a:srgbClr val="000099"/>
                </a:solidFill>
              </a:rPr>
              <a:t>Федерального закона </a:t>
            </a:r>
            <a:r>
              <a:rPr lang="ru-RU" sz="2000" b="1" dirty="0">
                <a:solidFill>
                  <a:srgbClr val="000099"/>
                </a:solidFill>
              </a:rPr>
              <a:t>№ 67-ФЗ</a:t>
            </a:r>
            <a:r>
              <a:rPr lang="ru-RU" sz="2000" dirty="0">
                <a:solidFill>
                  <a:srgbClr val="000099"/>
                </a:solidFill>
              </a:rPr>
              <a:t>, </a:t>
            </a:r>
            <a:r>
              <a:rPr lang="ru-RU" sz="2000" u="sng" dirty="0">
                <a:solidFill>
                  <a:srgbClr val="000099"/>
                </a:solidFill>
              </a:rPr>
              <a:t>по требованию</a:t>
            </a:r>
            <a:r>
              <a:rPr lang="ru-RU" sz="2000" dirty="0">
                <a:solidFill>
                  <a:srgbClr val="000099"/>
                </a:solidFill>
              </a:rPr>
              <a:t> члена УИК, наблюдателя, иных </a:t>
            </a:r>
            <a:r>
              <a:rPr lang="ru-RU" sz="2000" u="sng" dirty="0">
                <a:solidFill>
                  <a:srgbClr val="000099"/>
                </a:solidFill>
              </a:rPr>
              <a:t>лиц, указанных </a:t>
            </a:r>
            <a:r>
              <a:rPr lang="ru-RU" sz="2000" dirty="0">
                <a:solidFill>
                  <a:srgbClr val="000099"/>
                </a:solidFill>
              </a:rPr>
              <a:t>в </a:t>
            </a:r>
            <a:r>
              <a:rPr lang="ru-RU" sz="2000" b="1" dirty="0">
                <a:solidFill>
                  <a:srgbClr val="000099"/>
                </a:solidFill>
              </a:rPr>
              <a:t>п. 3 ст. 30 </a:t>
            </a:r>
            <a:r>
              <a:rPr lang="ru-RU" sz="2000" dirty="0">
                <a:solidFill>
                  <a:srgbClr val="000099"/>
                </a:solidFill>
              </a:rPr>
              <a:t>Федерального закона </a:t>
            </a:r>
            <a:r>
              <a:rPr lang="ru-RU" sz="2000" b="1" dirty="0">
                <a:solidFill>
                  <a:srgbClr val="000099"/>
                </a:solidFill>
              </a:rPr>
              <a:t>№ 67-ФЗ</a:t>
            </a:r>
            <a:r>
              <a:rPr lang="ru-RU" sz="2000" dirty="0">
                <a:solidFill>
                  <a:srgbClr val="000099"/>
                </a:solidFill>
              </a:rPr>
              <a:t>, </a:t>
            </a:r>
            <a:endParaRPr lang="ru-RU" sz="2000" dirty="0" smtClean="0">
              <a:solidFill>
                <a:srgbClr val="000099"/>
              </a:solidFill>
            </a:endParaRPr>
          </a:p>
          <a:p>
            <a:pPr algn="just"/>
            <a:endParaRPr lang="ru-RU" sz="800" dirty="0" smtClean="0">
              <a:solidFill>
                <a:srgbClr val="000099"/>
              </a:solidFill>
            </a:endParaRPr>
          </a:p>
          <a:p>
            <a:pPr algn="just"/>
            <a:r>
              <a:rPr lang="ru-RU" sz="2000" dirty="0">
                <a:solidFill>
                  <a:srgbClr val="000099"/>
                </a:solidFill>
              </a:rPr>
              <a:t> </a:t>
            </a:r>
            <a:r>
              <a:rPr lang="ru-RU" sz="2000" dirty="0" smtClean="0">
                <a:solidFill>
                  <a:srgbClr val="000099"/>
                </a:solidFill>
              </a:rPr>
              <a:t>    УИК </a:t>
            </a:r>
            <a:r>
              <a:rPr lang="ru-RU" sz="2000" dirty="0">
                <a:solidFill>
                  <a:srgbClr val="000099"/>
                </a:solidFill>
              </a:rPr>
              <a:t>немедленно после подписания протокола об итогах голосования (в том числе составленного повторно) обязана выдать указанным лицам заверенную копию протокола об итогах голосования. </a:t>
            </a:r>
            <a:endParaRPr lang="ru-RU" sz="2000" dirty="0" smtClean="0">
              <a:solidFill>
                <a:srgbClr val="000099"/>
              </a:solidFill>
            </a:endParaRPr>
          </a:p>
          <a:p>
            <a:pPr algn="just"/>
            <a:endParaRPr lang="ru-RU" sz="800" dirty="0" smtClean="0">
              <a:solidFill>
                <a:srgbClr val="000099"/>
              </a:solidFill>
            </a:endParaRPr>
          </a:p>
          <a:p>
            <a:pPr algn="just"/>
            <a:r>
              <a:rPr lang="ru-RU" sz="2000" dirty="0">
                <a:solidFill>
                  <a:srgbClr val="000099"/>
                </a:solidFill>
              </a:rPr>
              <a:t> </a:t>
            </a:r>
            <a:r>
              <a:rPr lang="ru-RU" sz="2000" dirty="0" smtClean="0">
                <a:solidFill>
                  <a:srgbClr val="000099"/>
                </a:solidFill>
              </a:rPr>
              <a:t>   Если </a:t>
            </a:r>
            <a:r>
              <a:rPr lang="ru-RU" sz="2000" dirty="0">
                <a:solidFill>
                  <a:srgbClr val="000099"/>
                </a:solidFill>
              </a:rPr>
              <a:t>протокол составлен в электронном виде, его копия изготавливается путем распечатки протокола на бумажном носителе и заверяется в порядке, установленном настоящим Федеральным законом. </a:t>
            </a:r>
            <a:endParaRPr lang="ru-RU" sz="2000" dirty="0" smtClean="0">
              <a:solidFill>
                <a:srgbClr val="000099"/>
              </a:solidFill>
            </a:endParaRPr>
          </a:p>
          <a:p>
            <a:pPr algn="just"/>
            <a:endParaRPr lang="ru-RU" sz="800" dirty="0" smtClean="0">
              <a:solidFill>
                <a:srgbClr val="000099"/>
              </a:solidFill>
            </a:endParaRPr>
          </a:p>
          <a:p>
            <a:pPr algn="just"/>
            <a:r>
              <a:rPr lang="ru-RU" sz="2000" dirty="0">
                <a:solidFill>
                  <a:srgbClr val="000099"/>
                </a:solidFill>
              </a:rPr>
              <a:t> </a:t>
            </a:r>
            <a:r>
              <a:rPr lang="ru-RU" sz="2000" dirty="0" smtClean="0">
                <a:solidFill>
                  <a:srgbClr val="000099"/>
                </a:solidFill>
              </a:rPr>
              <a:t>    Выдаваемые </a:t>
            </a:r>
            <a:r>
              <a:rPr lang="ru-RU" sz="2000" dirty="0">
                <a:solidFill>
                  <a:srgbClr val="000099"/>
                </a:solidFill>
              </a:rPr>
              <a:t>заверенные копии протоколов нумеруются. УИК отмечает факт выдачи заверенной копии в соответствующем реестре</a:t>
            </a:r>
            <a:r>
              <a:rPr lang="ru-RU" sz="2000" dirty="0" smtClean="0">
                <a:solidFill>
                  <a:srgbClr val="000099"/>
                </a:solidFill>
              </a:rPr>
              <a:t>.</a:t>
            </a:r>
          </a:p>
          <a:p>
            <a:pPr algn="just"/>
            <a:endParaRPr lang="ru-RU" sz="800" dirty="0" smtClean="0">
              <a:solidFill>
                <a:srgbClr val="000099"/>
              </a:solidFill>
            </a:endParaRPr>
          </a:p>
          <a:p>
            <a:pPr algn="just"/>
            <a:r>
              <a:rPr lang="ru-RU" sz="2000" dirty="0" smtClean="0">
                <a:solidFill>
                  <a:srgbClr val="000099"/>
                </a:solidFill>
              </a:rPr>
              <a:t>      Лицо</a:t>
            </a:r>
            <a:r>
              <a:rPr lang="ru-RU" sz="2000" dirty="0">
                <a:solidFill>
                  <a:srgbClr val="000099"/>
                </a:solidFill>
              </a:rPr>
              <a:t>, получившее заверенную копию, расписывается в указанном реестре</a:t>
            </a:r>
            <a:r>
              <a:rPr lang="ru-RU" sz="2000" dirty="0" smtClean="0">
                <a:solidFill>
                  <a:srgbClr val="000099"/>
                </a:solidFill>
              </a:rPr>
              <a:t>.</a:t>
            </a:r>
            <a:endParaRPr lang="ru-RU" sz="20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54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348880"/>
            <a:ext cx="63177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smtClean="0">
                <a:solidFill>
                  <a:srgbClr val="FF0000"/>
                </a:solidFill>
              </a:rPr>
              <a:t>Благодарю за внимание !</a:t>
            </a:r>
            <a:endParaRPr lang="ru-RU" sz="4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71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</TotalTime>
  <Words>439</Words>
  <Application>Microsoft Office PowerPoint</Application>
  <PresentationFormat>Экран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Выдача копий протоколов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2017-10-18T06:01:54Z</dcterms:created>
  <dcterms:modified xsi:type="dcterms:W3CDTF">2017-10-18T10:01:37Z</dcterms:modified>
</cp:coreProperties>
</file>