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6"/>
    <a:srgbClr val="CC0000"/>
    <a:srgbClr val="FFFF00"/>
    <a:srgbClr val="0066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6675-81BF-42A9-BFC3-FC11594E439F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320E-D24C-43F6-AD80-C89CBC98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320E-D24C-43F6-AD80-C89CBC98DA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4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/>
          <p:cNvSpPr txBox="1"/>
          <p:nvPr/>
        </p:nvSpPr>
        <p:spPr>
          <a:xfrm>
            <a:off x="960352" y="1412776"/>
            <a:ext cx="7920880" cy="36009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членов УИК </a:t>
            </a:r>
          </a:p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исключительных </a:t>
            </a:r>
          </a:p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экстремальных ситуациях</a:t>
            </a:r>
            <a:endParaRPr lang="ru-RU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ситуация </a:t>
            </a:r>
          </a:p>
          <a:p>
            <a:pPr algn="just"/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в помещении для голосования пожара или признаков горения (задымления, запаха гари, повышения температуры и т.д.) необходимо незамедлительно сообщить об этом председателю УИК и </a:t>
            </a:r>
            <a:r>
              <a:rPr lang="ru-RU" sz="32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УИК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назначенные использовать средства пожаротушения, </a:t>
            </a:r>
            <a:r>
              <a:rPr lang="ru-RU" sz="32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приступают к тушению возгорания.  </a:t>
            </a:r>
            <a:endParaRPr lang="ru-RU" sz="3200" b="1" u="sng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476672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ситуация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процессе голосования группе правонарушителей удалось осуществить </a:t>
            </a:r>
            <a:r>
              <a:rPr lang="ru-RU" sz="2000" dirty="0" err="1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вброс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стационарный ящик для голосования листов, похожих на избирательные бюллетени.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подобной ситуации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стационарный ящик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который был осуществлен </a:t>
            </a:r>
            <a:r>
              <a:rPr lang="ru-RU" sz="2000" dirty="0" err="1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вброс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опечатывается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продолжается 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другой стационарный ящик.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32129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Председатель УИК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 о временном приостановлении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избирательном участке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Затем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заклеивается прорезь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стационарном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ящике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голосования, который вместе с вброшенными в него листами, может быть изъят сотрудниками полиции для проведения соответствующих экспертиз.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Взамен предъявляется к осмотру пустой ящик для голосования и опечатывается печатью УИК.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процесс голосования возобновляется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6" y="476672"/>
            <a:ext cx="5616623" cy="568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495301"/>
            <a:ext cx="31683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ситуация 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случае возникновения ситуации, 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председателю УИК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наравне с другими действиями следует: </a:t>
            </a:r>
          </a:p>
          <a:p>
            <a:pPr algn="just"/>
            <a:endParaRPr lang="ru-RU" sz="1200" dirty="0" smtClean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в полицию и ТИК о вероятном взрывном устройстве  в помещении для голосования;</a:t>
            </a:r>
          </a:p>
          <a:p>
            <a:pPr algn="just"/>
            <a:endParaRPr lang="ru-RU" sz="1200" dirty="0" smtClean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охрану места обнаружения бесхозного предмета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508104" y="10527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1845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64014"/>
            <a:ext cx="30243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случае возникновения на избирательном участке ситуации 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заместителю председателя   УИК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наравне с другими действиями, следует:</a:t>
            </a:r>
          </a:p>
          <a:p>
            <a:pPr algn="just"/>
            <a:endParaRPr lang="ru-RU" sz="1200" dirty="0" smtClean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присутствии наблюдателей заклеить приемные прорези ящиков для голосования;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с членами УИК эвакуировать избирателей. 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491880" y="1484784"/>
            <a:ext cx="79208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4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0405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980728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на избирательном участке ситуации секретарю УИК,</a:t>
            </a:r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наравне с другими действиями, следует:</a:t>
            </a:r>
          </a:p>
          <a:p>
            <a:pPr algn="just"/>
            <a:endParaRPr lang="ru-RU" dirty="0" smtClean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абрать список избирателей;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абрать ведомость выдачи членам УИК с правом решающего голоса  избирательных бюллетеней.</a:t>
            </a:r>
          </a:p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прежде чем покинуть помещению берет с собой печать УИК и ключ от сейфа. </a:t>
            </a: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076056" y="1772816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38" y="476671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ситуация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день голосования в избирательную комиссию поступил анонимный звонок о заложенном в помещении избирательного участка взрывном устройстве. </a:t>
            </a:r>
          </a:p>
          <a:p>
            <a:pPr algn="just"/>
            <a:r>
              <a:rPr lang="ru-RU" sz="24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Членам УИК следует последовательно выполнить следующие действия:</a:t>
            </a:r>
          </a:p>
          <a:p>
            <a:pPr algn="just"/>
            <a:r>
              <a:rPr lang="ru-RU" sz="24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проинформировать о произошедшем ТИК, органы местного самоуправления, правоохранительные органы, МЧС;</a:t>
            </a:r>
          </a:p>
          <a:p>
            <a:pPr algn="just"/>
            <a:r>
              <a:rPr lang="ru-RU" sz="24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эвакуацию избирателей и других людей присутствующих на участке;</a:t>
            </a:r>
          </a:p>
          <a:p>
            <a:pPr algn="just"/>
            <a:r>
              <a:rPr lang="ru-RU" sz="24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сохранность избирательной документации и ящиков для голосования;</a:t>
            </a:r>
          </a:p>
          <a:p>
            <a:pPr algn="just"/>
            <a:r>
              <a:rPr lang="ru-RU" sz="24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согласованию с ТИК переместиться в резервное помещение для голосования.   </a:t>
            </a:r>
            <a:endParaRPr lang="ru-RU" sz="24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5649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0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7919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ситуация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аварии коммунальных сетей, повлекшей порчу избирательных бюллетеней членам УИК следует выполнить ряд действий: 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31195" cy="4104456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3798" y="4521894"/>
            <a:ext cx="6984776" cy="1477328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нужно: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отдельное хранение испорченных бюллетеней;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Предпринять меры для продолжения голосования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23798" y="5877272"/>
            <a:ext cx="6984776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аварии </a:t>
            </a:r>
            <a:r>
              <a:rPr lang="ru-RU" sz="28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сетей и порчи избирательных бюллетеней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УИК следует незамедлительно поставить в известность </a:t>
            </a:r>
            <a:r>
              <a:rPr lang="ru-RU" sz="28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главу Администрации города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предоставившей помещение для голосования, провести </a:t>
            </a:r>
            <a:r>
              <a:rPr lang="ru-RU" sz="2800" b="1" i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испорченных </a:t>
            </a:r>
            <a:r>
              <a:rPr lang="ru-RU" sz="2800" b="1" i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бюллетеней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погашение, упаковку и организовать их </a:t>
            </a:r>
            <a:r>
              <a:rPr lang="ru-RU" sz="2800" b="1" i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хранение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составить соответствующий </a:t>
            </a:r>
            <a:r>
              <a:rPr lang="ru-RU" sz="2800" b="1" i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предпринять </a:t>
            </a:r>
            <a:r>
              <a:rPr lang="ru-RU" sz="28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для продолжения голосования </a:t>
            </a:r>
            <a:r>
              <a:rPr lang="ru-RU" sz="28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«в», «е», «ж» п. 9 ст. 26, п.2 ст. 27, п.1 ст.61, п.15 ст. 63, п. 10 ст. 70 Федерального закона № 67- ФЗ</a:t>
            </a:r>
            <a:r>
              <a:rPr lang="ru-RU" sz="24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ситуация</a:t>
            </a:r>
          </a:p>
          <a:p>
            <a:pPr algn="just"/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голосования </a:t>
            </a:r>
            <a:r>
              <a:rPr lang="ru-RU" sz="32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нештатной ситуации 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приостановлен процесс голосования. Сотрудники полиции в рамках проверки помещения составили </a:t>
            </a:r>
            <a:r>
              <a:rPr lang="ru-RU" sz="32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невозможности возобновления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</a:t>
            </a:r>
            <a:r>
              <a:rPr lang="ru-RU" sz="32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принимает </a:t>
            </a:r>
            <a:r>
              <a:rPr lang="ru-RU" sz="32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переносе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 голосования </a:t>
            </a:r>
            <a:r>
              <a:rPr lang="ru-RU" sz="32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резервное помещение</a:t>
            </a:r>
            <a:r>
              <a:rPr lang="ru-RU" sz="32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(в том числе в специально оборудованный автобус).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ситуация возможна при получении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минировании помещения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 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43" y="54868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случае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минировании помещения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 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немедленно 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извещает правоохранительные органы и ТИК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организует </a:t>
            </a:r>
            <a:r>
              <a:rPr lang="ru-RU" sz="20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избирательной документации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 окончания проведения проверки помещения для голосования избирательного участка сотрудниками полиции составляется акт, в котором указывается причина приостановки процесса голосования, время начала и окончания проверки, ее результаты, а также заключение о возможности либо невозможности возобновления процесса голосования.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 составляется в 2 экземплярах и подписывается председателем УИК и руководителем группы сотрудников полиции. 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резервное помещение для голосования переносятся ящики для голосования с избирательными бюллетенями и избирательная документация, не нарушая установленный порядок голосования, свободу волеизъявления граждан, тайну голосования, гласность, права кандидатов и других лиц, находящихся на избирательном участке  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«а» п. 9 ст. 26, п.10 ст. 70  Федерального закона № 67-ФЗ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6120680" cy="559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1964" y="116632"/>
            <a:ext cx="2512521" cy="3139321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ситуация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Невыполнение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УИК их обязанностей по обеспечению сохранности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документации;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ящиков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голосования.</a:t>
            </a: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199" y="3196896"/>
            <a:ext cx="2592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отключения освещения членам УИК следует обеспечить сохранность избирательной документации, ящиков для голосования, включить фонари, которые должны быть в</a:t>
            </a: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6612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для голосования. Председателю УИК незамедлительно оповестить ТИК и главу Администрации МО и принять все и меры по включению аварийного освещения в помещении для голосования. </a:t>
            </a: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56927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5805264"/>
            <a:ext cx="5112568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председателя УИК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УИК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оповещает ТИК и главу Администрации МО и принимает меры по включению аварийного освещения в помещении для голосования </a:t>
            </a:r>
          </a:p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</a:t>
            </a:r>
            <a:r>
              <a:rPr lang="ru-RU" b="1" dirty="0" err="1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«в» п. 6 ст. 27, п. 11</a:t>
            </a:r>
            <a:r>
              <a:rPr lang="ru-RU" sz="800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ст. 64, п.10 ст. 70 Федерального закона 67-ФЗ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00" y="188640"/>
            <a:ext cx="84969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ситуация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голосования вне помещения для голосования член комиссии с правом решающего голоса, несущий переносной ящик для голосования, оступился,  выронил переносной ящик, от удара о землю тот деформировался  и раскрылся, а находящиеся в нем бюллетени высыпались  наружу.</a:t>
            </a:r>
          </a:p>
          <a:p>
            <a:pPr algn="just"/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Рассыпавшиеся бюллетени были собраны обратно в переносной ящик, после чего тот был закрыт. </a:t>
            </a:r>
          </a:p>
          <a:p>
            <a:pPr algn="just"/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Бюллетени, собранные в ящик, могут быть учтены при общем подсчете голосов избирателей, если, помимо прочего, </a:t>
            </a:r>
            <a:r>
              <a:rPr lang="ru-RU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условия:</a:t>
            </a:r>
          </a:p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переносной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голосования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незамедлительно опечатан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бюллетеней</a:t>
            </a:r>
            <a:r>
              <a:rPr lang="ru-RU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переносном ящике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количеству заявлений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  </a:t>
            </a:r>
            <a:r>
              <a:rPr lang="ru-RU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голосовании вне помещения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голосования.       </a:t>
            </a:r>
            <a:endParaRPr lang="ru-RU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861048"/>
            <a:ext cx="7920880" cy="230832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немедленно </a:t>
            </a:r>
            <a:r>
              <a:rPr lang="ru-RU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известить об инциденте ТИК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опечатать переносной ящик и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его использование в последующих голосованиях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Составить </a:t>
            </a:r>
            <a:r>
              <a:rPr lang="ru-RU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с приложением объяснений членов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и присутствовавших при инциденте.</a:t>
            </a:r>
          </a:p>
          <a:p>
            <a:pPr algn="just"/>
            <a:r>
              <a:rPr lang="ru-RU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подсчете будет установлено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соответствие количество бюллетеней числу заявлений, то УИК может </a:t>
            </a:r>
            <a:r>
              <a:rPr lang="ru-RU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решение</a:t>
            </a:r>
            <a:r>
              <a:rPr lang="ru-RU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учете данных бюллетеней в общем подсчете голосов (на основании </a:t>
            </a:r>
            <a:r>
              <a:rPr lang="ru-RU" b="1" dirty="0" err="1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15,17 ст. 66 Федерального закона № 67-ФЗ)</a:t>
            </a:r>
            <a:endParaRPr lang="ru-RU" b="1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ситуация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голосования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избирательном участке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произошла нештатная ситуация, вызванная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пожаром а помещении для голосования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сделало его непригодным для проведения голосования.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ближайшей окрестности отсутствуют помещения, пригодные для перенесения туда избирательного участка.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этом случае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проводится в резервном помещении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голосования.  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996952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нештатных ситуаций  для обеспечения непрерывности процедуры голосования оборудуются резервные помещения для голосования (обычно на базе автобусов).</a:t>
            </a:r>
          </a:p>
          <a:p>
            <a:pPr algn="just"/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использовании резервного помещения принимает вышестоящая комиссия.</a:t>
            </a:r>
          </a:p>
          <a:p>
            <a:pPr algn="just"/>
            <a:r>
              <a:rPr lang="ru-RU" sz="2000" dirty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переносе голосования 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помещения в другое помещение для голосования,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переносятся ящики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голосования с избирательными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бюллетенями 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документация</a:t>
            </a:r>
            <a:r>
              <a:rPr lang="ru-RU" sz="2000" u="sng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нарушая порядок голосования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основании </a:t>
            </a:r>
            <a:r>
              <a:rPr lang="ru-RU" sz="2000" dirty="0" err="1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000" dirty="0" smtClean="0">
                <a:solidFill>
                  <a:srgbClr val="0B0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.»а» п.9 ст. 26 Федерального закона 67-ФЗ). </a:t>
            </a:r>
            <a:endParaRPr lang="ru-RU" sz="2000" dirty="0">
              <a:solidFill>
                <a:srgbClr val="0B0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801</TotalTime>
  <Words>1148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User</dc:creator>
  <cp:lastModifiedBy>User</cp:lastModifiedBy>
  <cp:revision>90</cp:revision>
  <dcterms:created xsi:type="dcterms:W3CDTF">2017-10-30T04:19:19Z</dcterms:created>
  <dcterms:modified xsi:type="dcterms:W3CDTF">2017-10-31T10:19:32Z</dcterms:modified>
</cp:coreProperties>
</file>