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69" autoAdjust="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C111-B805-4457-988A-0A575A6F783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6E60B-80B7-47DB-9EB0-FC1BE5526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6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2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7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E60B-80B7-47DB-9EB0-FC1BE552619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4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3096344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FFFF00"/>
                </a:solidFill>
              </a:rPr>
              <a:t>Процедура подсчета голосов избирателей и установление итогов голосования 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1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Копия </a:t>
            </a:r>
            <a:r>
              <a:rPr lang="ru-RU" sz="2400" b="1" dirty="0">
                <a:solidFill>
                  <a:srgbClr val="FFFF00"/>
                </a:solidFill>
              </a:rPr>
              <a:t>протокола об итогах </a:t>
            </a:r>
            <a:r>
              <a:rPr lang="ru-RU" sz="2400" b="1" dirty="0" smtClean="0">
                <a:solidFill>
                  <a:srgbClr val="FFFF00"/>
                </a:solidFill>
              </a:rPr>
              <a:t>голосования.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4392490" cy="4248472"/>
          </a:xfrm>
          <a:prstGeom prst="rect">
            <a:avLst/>
          </a:prstGeom>
          <a:noFill/>
          <a:ln w="190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556792"/>
            <a:ext cx="40945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соответствии с п. 12 ст. 30 Федерального закона № 67-ФЗ, заверение копии протокола УИК об итогах </a:t>
            </a:r>
            <a:r>
              <a:rPr lang="ru-RU" dirty="0" smtClean="0">
                <a:solidFill>
                  <a:srgbClr val="000099"/>
                </a:solidFill>
              </a:rPr>
              <a:t>голосования </a:t>
            </a:r>
            <a:r>
              <a:rPr lang="ru-RU" dirty="0">
                <a:solidFill>
                  <a:srgbClr val="000099"/>
                </a:solidFill>
              </a:rPr>
              <a:t>производится проставлением на копии следующих реквизитов: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надписи «Копия №</a:t>
            </a:r>
            <a:r>
              <a:rPr lang="ru-RU" dirty="0">
                <a:solidFill>
                  <a:srgbClr val="000099"/>
                </a:solidFill>
              </a:rPr>
              <a:t>_» с номером, соответствующим номеру в реестре выдачи копий;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заверяющей надписи </a:t>
            </a:r>
            <a:r>
              <a:rPr lang="ru-RU" b="1" i="1" dirty="0">
                <a:solidFill>
                  <a:srgbClr val="000099"/>
                </a:solidFill>
              </a:rPr>
              <a:t>(«Верно» или «Копия верна»);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подписи</a:t>
            </a:r>
            <a:r>
              <a:rPr lang="ru-RU" dirty="0">
                <a:solidFill>
                  <a:srgbClr val="000099"/>
                </a:solidFill>
              </a:rPr>
              <a:t> заверяющего;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ее расшифровки</a:t>
            </a:r>
            <a:r>
              <a:rPr lang="ru-RU" dirty="0">
                <a:solidFill>
                  <a:srgbClr val="000099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даты выдачи </a:t>
            </a:r>
            <a:r>
              <a:rPr lang="ru-RU" dirty="0">
                <a:solidFill>
                  <a:srgbClr val="000099"/>
                </a:solidFill>
              </a:rPr>
              <a:t>копии;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времени</a:t>
            </a:r>
            <a:r>
              <a:rPr lang="ru-RU" dirty="0">
                <a:solidFill>
                  <a:srgbClr val="000099"/>
                </a:solidFill>
              </a:rPr>
              <a:t> выдачи копии (</a:t>
            </a:r>
            <a:r>
              <a:rPr lang="ru-RU" b="1" i="1" dirty="0">
                <a:solidFill>
                  <a:srgbClr val="000099"/>
                </a:solidFill>
              </a:rPr>
              <a:t>часы и минуты</a:t>
            </a:r>
            <a:r>
              <a:rPr lang="ru-RU" dirty="0">
                <a:solidFill>
                  <a:srgbClr val="000099"/>
                </a:solidFill>
              </a:rPr>
              <a:t>; не путать со временем подписания протокола</a:t>
            </a:r>
            <a:r>
              <a:rPr lang="ru-RU" dirty="0" smtClean="0">
                <a:solidFill>
                  <a:srgbClr val="000099"/>
                </a:solidFill>
              </a:rPr>
              <a:t>);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– </a:t>
            </a:r>
            <a:r>
              <a:rPr lang="ru-RU" b="1" i="1" dirty="0">
                <a:solidFill>
                  <a:srgbClr val="000099"/>
                </a:solidFill>
              </a:rPr>
              <a:t>печати</a:t>
            </a:r>
            <a:r>
              <a:rPr lang="ru-RU" dirty="0">
                <a:solidFill>
                  <a:srgbClr val="000099"/>
                </a:solidFill>
              </a:rPr>
              <a:t> избирательной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296409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оследовательность </a:t>
            </a:r>
            <a:r>
              <a:rPr lang="ru-RU" sz="2400" b="1" dirty="0">
                <a:solidFill>
                  <a:srgbClr val="FF0000"/>
                </a:solidFill>
              </a:rPr>
              <a:t>сортировки бюллетеней при проведении голосования по </a:t>
            </a:r>
            <a:r>
              <a:rPr lang="ru-RU" sz="2400" b="1" dirty="0" smtClean="0">
                <a:solidFill>
                  <a:srgbClr val="FF0000"/>
                </a:solidFill>
              </a:rPr>
              <a:t>единому избирательному округу.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2636912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   Согласно </a:t>
            </a:r>
            <a:r>
              <a:rPr lang="ru-RU" sz="2000" b="1" dirty="0">
                <a:solidFill>
                  <a:srgbClr val="000099"/>
                </a:solidFill>
              </a:rPr>
              <a:t>п. 14 ст. 68 Федерального закона № 67-ФЗ</a:t>
            </a:r>
            <a:r>
              <a:rPr lang="ru-RU" sz="2000" dirty="0">
                <a:solidFill>
                  <a:srgbClr val="000099"/>
                </a:solidFill>
              </a:rPr>
              <a:t>, члены УИК сортируют избирательные бюллетени, </a:t>
            </a:r>
            <a:r>
              <a:rPr lang="ru-RU" sz="2000" dirty="0" smtClean="0">
                <a:solidFill>
                  <a:srgbClr val="000099"/>
                </a:solidFill>
              </a:rPr>
              <a:t>извлеченные </a:t>
            </a:r>
            <a:r>
              <a:rPr lang="ru-RU" sz="2000" dirty="0">
                <a:solidFill>
                  <a:srgbClr val="000099"/>
                </a:solidFill>
              </a:rPr>
              <a:t>из переносных и стационарных ящиков для голосования, по голосам, поданным за каждого из </a:t>
            </a:r>
            <a:r>
              <a:rPr lang="ru-RU" sz="2000" dirty="0" smtClean="0">
                <a:solidFill>
                  <a:srgbClr val="000099"/>
                </a:solidFill>
              </a:rPr>
              <a:t>кандидатов </a:t>
            </a:r>
            <a:r>
              <a:rPr lang="ru-RU" sz="2000" dirty="0">
                <a:solidFill>
                  <a:srgbClr val="000099"/>
                </a:solidFill>
              </a:rPr>
              <a:t>(каждый список кандидатов), </a:t>
            </a:r>
            <a:r>
              <a:rPr lang="ru-RU" sz="2000" dirty="0" smtClean="0">
                <a:solidFill>
                  <a:srgbClr val="000099"/>
                </a:solidFill>
              </a:rPr>
              <a:t>одновременно </a:t>
            </a:r>
            <a:r>
              <a:rPr lang="ru-RU" sz="2000" dirty="0">
                <a:solidFill>
                  <a:srgbClr val="000099"/>
                </a:solidFill>
              </a:rPr>
              <a:t>отделяют </a:t>
            </a:r>
            <a:r>
              <a:rPr lang="ru-RU" sz="2000" dirty="0" smtClean="0">
                <a:solidFill>
                  <a:srgbClr val="000099"/>
                </a:solidFill>
              </a:rPr>
              <a:t>бюллетени неустановленной </a:t>
            </a:r>
            <a:r>
              <a:rPr lang="ru-RU" sz="2000" dirty="0">
                <a:solidFill>
                  <a:srgbClr val="000099"/>
                </a:solidFill>
              </a:rPr>
              <a:t>формы и недействительные бюллетени.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  </a:t>
            </a:r>
            <a:r>
              <a:rPr lang="ru-RU" sz="2000" b="1" i="1" dirty="0" smtClean="0">
                <a:solidFill>
                  <a:srgbClr val="000099"/>
                </a:solidFill>
              </a:rPr>
              <a:t>При </a:t>
            </a:r>
            <a:r>
              <a:rPr lang="ru-RU" sz="2000" b="1" i="1" dirty="0">
                <a:solidFill>
                  <a:srgbClr val="000099"/>
                </a:solidFill>
              </a:rPr>
              <a:t>сортировке бюллетеней члены УИК </a:t>
            </a:r>
            <a:r>
              <a:rPr lang="ru-RU" sz="2000" dirty="0">
                <a:solidFill>
                  <a:srgbClr val="000099"/>
                </a:solidFill>
              </a:rPr>
              <a:t>с </a:t>
            </a:r>
            <a:r>
              <a:rPr lang="ru-RU" sz="2000" dirty="0" smtClean="0">
                <a:solidFill>
                  <a:srgbClr val="000099"/>
                </a:solidFill>
              </a:rPr>
              <a:t>правом решающего </a:t>
            </a:r>
            <a:r>
              <a:rPr lang="ru-RU" sz="2000" dirty="0">
                <a:solidFill>
                  <a:srgbClr val="000099"/>
                </a:solidFill>
              </a:rPr>
              <a:t>голоса </a:t>
            </a:r>
            <a:r>
              <a:rPr lang="ru-RU" sz="2000" b="1" i="1" dirty="0">
                <a:solidFill>
                  <a:srgbClr val="000099"/>
                </a:solidFill>
              </a:rPr>
              <a:t>оглашают содержащиеся в каждом из них отметки</a:t>
            </a:r>
            <a:r>
              <a:rPr lang="ru-RU" sz="2000" dirty="0">
                <a:solidFill>
                  <a:srgbClr val="000099"/>
                </a:solidFill>
              </a:rPr>
              <a:t> избирателя и представляют </a:t>
            </a:r>
            <a:r>
              <a:rPr lang="ru-RU" sz="2000" dirty="0" smtClean="0">
                <a:solidFill>
                  <a:srgbClr val="000099"/>
                </a:solidFill>
              </a:rPr>
              <a:t>бюллетени </a:t>
            </a:r>
            <a:r>
              <a:rPr lang="ru-RU" sz="2000" dirty="0">
                <a:solidFill>
                  <a:srgbClr val="000099"/>
                </a:solidFill>
              </a:rPr>
              <a:t>для визуального контроля всем лицам, присутствующим при непосредственном подсчете голосов.</a:t>
            </a:r>
          </a:p>
        </p:txBody>
      </p:sp>
    </p:spTree>
    <p:extLst>
      <p:ext uri="{BB962C8B-B14F-4D97-AF65-F5344CB8AC3E}">
        <p14:creationId xmlns:p14="http://schemas.microsoft.com/office/powerpoint/2010/main" val="81001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516" y="1240884"/>
            <a:ext cx="83429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800" b="1" u="sng" dirty="0" smtClean="0">
                <a:solidFill>
                  <a:srgbClr val="000099"/>
                </a:solidFill>
              </a:rPr>
              <a:t>Экземпляр </a:t>
            </a:r>
            <a:r>
              <a:rPr lang="ru-RU" sz="2800" b="1" u="sng" dirty="0">
                <a:solidFill>
                  <a:srgbClr val="000099"/>
                </a:solidFill>
              </a:rPr>
              <a:t>протокола УИК</a:t>
            </a:r>
            <a:r>
              <a:rPr lang="ru-RU" sz="2800" dirty="0">
                <a:solidFill>
                  <a:srgbClr val="000099"/>
                </a:solidFill>
              </a:rPr>
              <a:t> об итогах голосования с машиночитаемым кодом приобретает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u="sng" dirty="0">
                <a:solidFill>
                  <a:srgbClr val="000099"/>
                </a:solidFill>
              </a:rPr>
              <a:t>юридическую </a:t>
            </a:r>
            <a:r>
              <a:rPr lang="ru-RU" sz="2800" b="1" u="sng" dirty="0" smtClean="0">
                <a:solidFill>
                  <a:srgbClr val="000099"/>
                </a:solidFill>
              </a:rPr>
              <a:t>силу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после </a:t>
            </a:r>
            <a:r>
              <a:rPr lang="ru-RU" sz="2800" dirty="0">
                <a:solidFill>
                  <a:srgbClr val="000099"/>
                </a:solidFill>
              </a:rPr>
              <a:t>его </a:t>
            </a:r>
            <a:r>
              <a:rPr lang="ru-RU" sz="2800" b="1" i="1" dirty="0">
                <a:solidFill>
                  <a:srgbClr val="000099"/>
                </a:solidFill>
              </a:rPr>
              <a:t>подписания всеми </a:t>
            </a:r>
            <a:r>
              <a:rPr lang="ru-RU" sz="2800" dirty="0">
                <a:solidFill>
                  <a:srgbClr val="000099"/>
                </a:solidFill>
              </a:rPr>
              <a:t>присутствующими </a:t>
            </a:r>
            <a:r>
              <a:rPr lang="ru-RU" sz="2800" b="1" i="1" dirty="0">
                <a:solidFill>
                  <a:srgbClr val="000099"/>
                </a:solidFill>
              </a:rPr>
              <a:t>членами УИК</a:t>
            </a:r>
            <a:r>
              <a:rPr lang="ru-RU" sz="2800" dirty="0">
                <a:solidFill>
                  <a:srgbClr val="000099"/>
                </a:solidFill>
              </a:rPr>
              <a:t> с правом решающего голоса, </a:t>
            </a:r>
            <a:r>
              <a:rPr lang="ru-RU" sz="2800" b="1" i="1" dirty="0" smtClean="0">
                <a:solidFill>
                  <a:srgbClr val="000099"/>
                </a:solidFill>
              </a:rPr>
              <a:t>проставления печати </a:t>
            </a:r>
            <a:r>
              <a:rPr lang="ru-RU" sz="2800" dirty="0">
                <a:solidFill>
                  <a:srgbClr val="000099"/>
                </a:solidFill>
              </a:rPr>
              <a:t>УИК, </a:t>
            </a:r>
            <a:r>
              <a:rPr lang="ru-RU" sz="2800" b="1" i="1" dirty="0">
                <a:solidFill>
                  <a:srgbClr val="000099"/>
                </a:solidFill>
              </a:rPr>
              <a:t>даты и времени его подписания</a:t>
            </a:r>
            <a:r>
              <a:rPr lang="ru-RU" sz="2800" dirty="0">
                <a:solidFill>
                  <a:srgbClr val="000099"/>
                </a:solidFill>
              </a:rPr>
              <a:t> в соответствии с </a:t>
            </a:r>
            <a:r>
              <a:rPr lang="ru-RU" sz="2800" b="1" u="sng" dirty="0">
                <a:solidFill>
                  <a:srgbClr val="FF0000"/>
                </a:solidFill>
              </a:rPr>
              <a:t>п. 2 ст. 67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и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порядком </a:t>
            </a:r>
            <a:r>
              <a:rPr lang="ru-RU" sz="2800" b="1" i="1" u="sng" dirty="0">
                <a:solidFill>
                  <a:srgbClr val="FF0000"/>
                </a:solidFill>
              </a:rPr>
              <a:t>применения технологии </a:t>
            </a:r>
            <a:r>
              <a:rPr lang="ru-RU" sz="2800" b="1" i="1" dirty="0">
                <a:solidFill>
                  <a:srgbClr val="FF0000"/>
                </a:solidFill>
              </a:rPr>
              <a:t>изготовления протоколов</a:t>
            </a:r>
            <a:r>
              <a:rPr lang="ru-RU" sz="2800" i="1" dirty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участковых комиссий об итогах голосования </a:t>
            </a:r>
            <a:r>
              <a:rPr lang="ru-RU" sz="2800" b="1" i="1" dirty="0" smtClean="0">
                <a:solidFill>
                  <a:srgbClr val="FF0000"/>
                </a:solidFill>
              </a:rPr>
              <a:t>с  машиночитаемым </a:t>
            </a:r>
            <a:r>
              <a:rPr lang="ru-RU" sz="2800" b="1" i="1" dirty="0">
                <a:solidFill>
                  <a:srgbClr val="FF0000"/>
                </a:solidFill>
              </a:rPr>
              <a:t>кодом</a:t>
            </a:r>
            <a:r>
              <a:rPr lang="ru-RU" sz="28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11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1277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      </a:t>
            </a:r>
            <a:r>
              <a:rPr lang="ru-RU" sz="3600" dirty="0" smtClean="0">
                <a:solidFill>
                  <a:srgbClr val="000099"/>
                </a:solidFill>
              </a:rPr>
              <a:t>В </a:t>
            </a:r>
            <a:r>
              <a:rPr lang="ru-RU" sz="3600" dirty="0">
                <a:solidFill>
                  <a:srgbClr val="000099"/>
                </a:solidFill>
              </a:rPr>
              <a:t>соответствии с </a:t>
            </a:r>
            <a:r>
              <a:rPr lang="ru-RU" sz="3600" b="1" i="1" dirty="0">
                <a:solidFill>
                  <a:srgbClr val="FF0000"/>
                </a:solidFill>
              </a:rPr>
              <a:t>п. 3 ст. 67 Федерального </a:t>
            </a:r>
            <a:r>
              <a:rPr lang="ru-RU" sz="3600" b="1" i="1" dirty="0" smtClean="0">
                <a:solidFill>
                  <a:srgbClr val="FF0000"/>
                </a:solidFill>
              </a:rPr>
              <a:t>закона № </a:t>
            </a:r>
            <a:r>
              <a:rPr lang="ru-RU" sz="3600" b="1" i="1" dirty="0">
                <a:solidFill>
                  <a:srgbClr val="FF0000"/>
                </a:solidFill>
              </a:rPr>
              <a:t>67-ФЗ</a:t>
            </a:r>
            <a:r>
              <a:rPr lang="ru-RU" sz="3600" dirty="0">
                <a:solidFill>
                  <a:srgbClr val="000099"/>
                </a:solidFill>
              </a:rPr>
              <a:t>, количество проголосовавших на участке </a:t>
            </a:r>
            <a:r>
              <a:rPr lang="ru-RU" sz="3600" dirty="0" smtClean="0">
                <a:solidFill>
                  <a:srgbClr val="000099"/>
                </a:solidFill>
              </a:rPr>
              <a:t>избирателей</a:t>
            </a:r>
            <a:r>
              <a:rPr lang="ru-RU" sz="3600" dirty="0">
                <a:solidFill>
                  <a:srgbClr val="000099"/>
                </a:solidFill>
              </a:rPr>
              <a:t>, а также результаты подсчета количества </a:t>
            </a:r>
            <a:r>
              <a:rPr lang="ru-RU" sz="3600" dirty="0" smtClean="0">
                <a:solidFill>
                  <a:srgbClr val="000099"/>
                </a:solidFill>
              </a:rPr>
              <a:t>бюллетеней </a:t>
            </a:r>
            <a:r>
              <a:rPr lang="ru-RU" sz="3600" dirty="0">
                <a:solidFill>
                  <a:srgbClr val="000099"/>
                </a:solidFill>
              </a:rPr>
              <a:t>и поступивших жалоб вносятся в </a:t>
            </a:r>
            <a:r>
              <a:rPr lang="ru-RU" sz="3600" b="1" i="1" dirty="0">
                <a:solidFill>
                  <a:srgbClr val="FF0000"/>
                </a:solidFill>
              </a:rPr>
              <a:t>протокол</a:t>
            </a:r>
            <a:r>
              <a:rPr lang="ru-RU" sz="3600" dirty="0">
                <a:solidFill>
                  <a:srgbClr val="000099"/>
                </a:solidFill>
              </a:rPr>
              <a:t> </a:t>
            </a:r>
            <a:r>
              <a:rPr lang="ru-RU" sz="3600" dirty="0" smtClean="0">
                <a:solidFill>
                  <a:srgbClr val="000099"/>
                </a:solidFill>
              </a:rPr>
              <a:t>об</a:t>
            </a:r>
            <a:r>
              <a:rPr lang="ru-RU" sz="3600" dirty="0">
                <a:solidFill>
                  <a:srgbClr val="000099"/>
                </a:solidFill>
              </a:rPr>
              <a:t> итогах голосования </a:t>
            </a:r>
            <a:r>
              <a:rPr lang="ru-RU" sz="3600" b="1" i="1" dirty="0">
                <a:solidFill>
                  <a:srgbClr val="FF0000"/>
                </a:solidFill>
              </a:rPr>
              <a:t>цифрами и прописью</a:t>
            </a:r>
            <a:r>
              <a:rPr lang="ru-RU" sz="36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01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90725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      </a:t>
            </a:r>
            <a:r>
              <a:rPr lang="ru-RU" sz="3600" b="1" i="1" dirty="0" smtClean="0">
                <a:solidFill>
                  <a:srgbClr val="FF0000"/>
                </a:solidFill>
              </a:rPr>
              <a:t>По </a:t>
            </a:r>
            <a:r>
              <a:rPr lang="ru-RU" sz="3600" b="1" i="1" dirty="0">
                <a:solidFill>
                  <a:srgbClr val="FF0000"/>
                </a:solidFill>
              </a:rPr>
              <a:t>истечении времени голосования </a:t>
            </a:r>
            <a:r>
              <a:rPr lang="ru-RU" sz="3600" dirty="0">
                <a:solidFill>
                  <a:srgbClr val="000099"/>
                </a:solidFill>
              </a:rPr>
              <a:t>председатель УИК объявляет присутствующим о завершении </a:t>
            </a:r>
            <a:r>
              <a:rPr lang="ru-RU" sz="3600" dirty="0" smtClean="0">
                <a:solidFill>
                  <a:srgbClr val="000099"/>
                </a:solidFill>
              </a:rPr>
              <a:t>голосования </a:t>
            </a:r>
            <a:r>
              <a:rPr lang="ru-RU" sz="3600" dirty="0">
                <a:solidFill>
                  <a:srgbClr val="000099"/>
                </a:solidFill>
              </a:rPr>
              <a:t>и о том, что </a:t>
            </a:r>
            <a:r>
              <a:rPr lang="ru-RU" sz="3600" b="1" i="1" dirty="0">
                <a:solidFill>
                  <a:srgbClr val="FF0000"/>
                </a:solidFill>
              </a:rPr>
              <a:t>получить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0099"/>
                </a:solidFill>
              </a:rPr>
              <a:t>избирательные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бюллетени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и проголосовать могут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0099"/>
                </a:solidFill>
              </a:rPr>
              <a:t>только те избиратели, </a:t>
            </a:r>
            <a:r>
              <a:rPr lang="ru-RU" sz="3600" dirty="0" smtClean="0">
                <a:solidFill>
                  <a:srgbClr val="000099"/>
                </a:solidFill>
              </a:rPr>
              <a:t>которые</a:t>
            </a:r>
            <a:r>
              <a:rPr lang="ru-RU" sz="3600" dirty="0">
                <a:solidFill>
                  <a:srgbClr val="000099"/>
                </a:solidFill>
              </a:rPr>
              <a:t> уже</a:t>
            </a:r>
            <a:r>
              <a:rPr lang="ru-RU" sz="3600" dirty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находятся в помещении для голосования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56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</a:t>
            </a:r>
            <a:r>
              <a:rPr lang="ru-RU" sz="4000" dirty="0" smtClean="0">
                <a:solidFill>
                  <a:srgbClr val="000099"/>
                </a:solidFill>
              </a:rPr>
              <a:t>Согласно </a:t>
            </a:r>
            <a:r>
              <a:rPr lang="ru-RU" sz="4000" b="1" dirty="0">
                <a:solidFill>
                  <a:srgbClr val="FF0000"/>
                </a:solidFill>
              </a:rPr>
              <a:t>п. 2 ст. 68 Федерального </a:t>
            </a:r>
            <a:r>
              <a:rPr lang="ru-RU" sz="4000" b="1" dirty="0" smtClean="0">
                <a:solidFill>
                  <a:srgbClr val="FF0000"/>
                </a:solidFill>
              </a:rPr>
              <a:t>закона </a:t>
            </a:r>
            <a:r>
              <a:rPr lang="ru-RU" sz="4000" b="1" dirty="0">
                <a:solidFill>
                  <a:srgbClr val="FF0000"/>
                </a:solidFill>
              </a:rPr>
              <a:t>№ 67-ФЗ</a:t>
            </a:r>
            <a:r>
              <a:rPr lang="ru-RU" sz="4000" dirty="0">
                <a:solidFill>
                  <a:srgbClr val="000099"/>
                </a:solidFill>
              </a:rPr>
              <a:t>, </a:t>
            </a:r>
            <a:r>
              <a:rPr lang="ru-RU" sz="4000" b="1" i="1" dirty="0">
                <a:solidFill>
                  <a:srgbClr val="000099"/>
                </a:solidFill>
              </a:rPr>
              <a:t>подсчет голосов </a:t>
            </a:r>
            <a:r>
              <a:rPr lang="ru-RU" sz="4000" dirty="0" smtClean="0">
                <a:solidFill>
                  <a:srgbClr val="000099"/>
                </a:solidFill>
              </a:rPr>
              <a:t>избирателей</a:t>
            </a:r>
            <a:r>
              <a:rPr lang="ru-RU" sz="4000" dirty="0">
                <a:solidFill>
                  <a:srgbClr val="000099"/>
                </a:solidFill>
              </a:rPr>
              <a:t>, участников референдума </a:t>
            </a:r>
            <a:r>
              <a:rPr lang="ru-RU" sz="4000" b="1" i="1" dirty="0" smtClean="0">
                <a:solidFill>
                  <a:srgbClr val="000099"/>
                </a:solidFill>
              </a:rPr>
              <a:t>начинается </a:t>
            </a:r>
            <a:r>
              <a:rPr lang="ru-RU" sz="4000" b="1" i="1" dirty="0">
                <a:solidFill>
                  <a:srgbClr val="000099"/>
                </a:solidFill>
              </a:rPr>
              <a:t>сразу после окончания </a:t>
            </a:r>
            <a:r>
              <a:rPr lang="ru-RU" sz="4000" b="1" i="1" dirty="0" smtClean="0">
                <a:solidFill>
                  <a:srgbClr val="000099"/>
                </a:solidFill>
              </a:rPr>
              <a:t>времени голосования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и проводится </a:t>
            </a:r>
            <a:r>
              <a:rPr lang="ru-RU" sz="4000" b="1" i="1" dirty="0">
                <a:solidFill>
                  <a:srgbClr val="000099"/>
                </a:solidFill>
              </a:rPr>
              <a:t>без </a:t>
            </a:r>
            <a:r>
              <a:rPr lang="ru-RU" sz="4000" b="1" i="1" dirty="0" smtClean="0">
                <a:solidFill>
                  <a:srgbClr val="000099"/>
                </a:solidFill>
              </a:rPr>
              <a:t>перерыва до </a:t>
            </a:r>
            <a:r>
              <a:rPr lang="ru-RU" sz="4000" b="1" i="1" dirty="0">
                <a:solidFill>
                  <a:srgbClr val="000099"/>
                </a:solidFill>
              </a:rPr>
              <a:t>установления итогов голосования</a:t>
            </a:r>
            <a:r>
              <a:rPr lang="ru-RU" sz="40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2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452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     Число </a:t>
            </a:r>
            <a:r>
              <a:rPr lang="ru-RU" dirty="0">
                <a:solidFill>
                  <a:srgbClr val="000099"/>
                </a:solidFill>
              </a:rPr>
              <a:t>признанных в этом случае недействительными бюллетеней оглашается, </a:t>
            </a:r>
            <a:r>
              <a:rPr lang="ru-RU" dirty="0" smtClean="0">
                <a:solidFill>
                  <a:srgbClr val="000099"/>
                </a:solidFill>
              </a:rPr>
              <a:t>вносится </a:t>
            </a:r>
            <a:r>
              <a:rPr lang="ru-RU" dirty="0">
                <a:solidFill>
                  <a:srgbClr val="000099"/>
                </a:solidFill>
              </a:rPr>
              <a:t>в указанный акт и впоследствии суммируется с числом недействительных бюллетеней, </a:t>
            </a:r>
            <a:r>
              <a:rPr lang="ru-RU" dirty="0" smtClean="0">
                <a:solidFill>
                  <a:srgbClr val="000099"/>
                </a:solidFill>
              </a:rPr>
              <a:t>выявленных при </a:t>
            </a:r>
            <a:r>
              <a:rPr lang="ru-RU" dirty="0">
                <a:solidFill>
                  <a:srgbClr val="000099"/>
                </a:solidFill>
              </a:rPr>
              <a:t>сортировке бюллетеней.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0" y="1159153"/>
            <a:ext cx="553190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86460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</a:rPr>
              <a:t>Согласно </a:t>
            </a:r>
            <a:r>
              <a:rPr lang="ru-RU" sz="2400" b="1" dirty="0">
                <a:solidFill>
                  <a:srgbClr val="FF0000"/>
                </a:solidFill>
              </a:rPr>
              <a:t>п. 12 ст. 68 Федерального закона № 67-ФЗ</a:t>
            </a:r>
            <a:r>
              <a:rPr lang="ru-RU" dirty="0">
                <a:solidFill>
                  <a:srgbClr val="000099"/>
                </a:solidFill>
              </a:rPr>
              <a:t>, в такой ситуации составляется </a:t>
            </a:r>
            <a:r>
              <a:rPr lang="ru-RU" b="1" dirty="0">
                <a:solidFill>
                  <a:srgbClr val="000099"/>
                </a:solidFill>
              </a:rPr>
              <a:t>акт,</a:t>
            </a:r>
            <a:r>
              <a:rPr lang="ru-RU" dirty="0">
                <a:solidFill>
                  <a:srgbClr val="000099"/>
                </a:solidFill>
              </a:rPr>
              <a:t> который прилагается к протоколу об итогах голосования и в котором указываются фамилии и инициалы </a:t>
            </a:r>
            <a:r>
              <a:rPr lang="ru-RU" dirty="0" smtClean="0">
                <a:solidFill>
                  <a:srgbClr val="000099"/>
                </a:solidFill>
              </a:rPr>
              <a:t>членов УИК</a:t>
            </a:r>
            <a:r>
              <a:rPr lang="ru-RU" dirty="0">
                <a:solidFill>
                  <a:srgbClr val="000099"/>
                </a:solidFill>
              </a:rPr>
              <a:t>, обеспечивавших проведение голосования вне помещения для голосования с использованием данного переносного ящика для голосования. Решением УИК бюллетени из этого переносного ящика </a:t>
            </a:r>
            <a:r>
              <a:rPr lang="ru-RU" dirty="0" smtClean="0">
                <a:solidFill>
                  <a:srgbClr val="000099"/>
                </a:solidFill>
              </a:rPr>
              <a:t>признаются недействительными</a:t>
            </a:r>
            <a:r>
              <a:rPr lang="ru-RU" dirty="0">
                <a:solidFill>
                  <a:srgbClr val="000099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03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Голосование проводится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</a:t>
            </a:r>
            <a:r>
              <a:rPr lang="ru-RU" sz="3200" b="1" dirty="0">
                <a:solidFill>
                  <a:srgbClr val="FF0000"/>
                </a:solidFill>
              </a:rPr>
              <a:t>единому избирательному </a:t>
            </a:r>
            <a:r>
              <a:rPr lang="ru-RU" sz="3200" b="1" dirty="0" smtClean="0">
                <a:solidFill>
                  <a:srgbClr val="FF0000"/>
                </a:solidFill>
              </a:rPr>
              <a:t>округу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8771"/>
            <a:ext cx="1878905" cy="23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8769"/>
            <a:ext cx="1800200" cy="23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8770"/>
            <a:ext cx="1872208" cy="232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1213"/>
            <a:ext cx="1944216" cy="2325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386104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</a:t>
            </a:r>
            <a:r>
              <a:rPr lang="ru-RU" sz="2000" b="1" dirty="0" smtClean="0">
                <a:solidFill>
                  <a:srgbClr val="000099"/>
                </a:solidFill>
              </a:rPr>
              <a:t>Голосование </a:t>
            </a:r>
            <a:r>
              <a:rPr lang="ru-RU" sz="2000" b="1" dirty="0">
                <a:solidFill>
                  <a:srgbClr val="000099"/>
                </a:solidFill>
              </a:rPr>
              <a:t>по единому </a:t>
            </a:r>
            <a:r>
              <a:rPr lang="ru-RU" sz="2000" dirty="0">
                <a:solidFill>
                  <a:srgbClr val="000099"/>
                </a:solidFill>
              </a:rPr>
              <a:t>избирательному </a:t>
            </a:r>
            <a:r>
              <a:rPr lang="ru-RU" sz="2000" b="1" dirty="0">
                <a:solidFill>
                  <a:srgbClr val="000099"/>
                </a:solidFill>
              </a:rPr>
              <a:t>округу проводится путем внесения избирателем в </a:t>
            </a:r>
            <a:r>
              <a:rPr lang="ru-RU" sz="2000" b="1" dirty="0" smtClean="0">
                <a:solidFill>
                  <a:srgbClr val="000099"/>
                </a:solidFill>
              </a:rPr>
              <a:t>избирательный бюллетень </a:t>
            </a:r>
            <a:r>
              <a:rPr lang="ru-RU" sz="2000" b="1" dirty="0">
                <a:solidFill>
                  <a:srgbClr val="000099"/>
                </a:solidFill>
              </a:rPr>
              <a:t>любого знака в квадрат</a:t>
            </a:r>
            <a:r>
              <a:rPr lang="ru-RU" sz="2000" dirty="0">
                <a:solidFill>
                  <a:srgbClr val="000099"/>
                </a:solidFill>
              </a:rPr>
              <a:t>, относящийся к кандидату (партии), в пользу которого сделан выбор. </a:t>
            </a:r>
            <a:r>
              <a:rPr lang="ru-RU" sz="2000" dirty="0" smtClean="0">
                <a:solidFill>
                  <a:srgbClr val="000099"/>
                </a:solidFill>
              </a:rPr>
              <a:t>Согласно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п. 17 ст. 68 Федерального закона № 67-ФЗ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0099"/>
                </a:solidFill>
              </a:rPr>
              <a:t>недействительными считаются избирательные </a:t>
            </a:r>
            <a:r>
              <a:rPr lang="ru-RU" sz="2000" dirty="0" smtClean="0">
                <a:solidFill>
                  <a:srgbClr val="000099"/>
                </a:solidFill>
              </a:rPr>
              <a:t>бюллетени, которые </a:t>
            </a:r>
            <a:r>
              <a:rPr lang="ru-RU" sz="2000" dirty="0">
                <a:solidFill>
                  <a:srgbClr val="000099"/>
                </a:solidFill>
              </a:rPr>
              <a:t>не содержат отметок в квадратах или в которых число отметок в указанных квадратах </a:t>
            </a:r>
            <a:r>
              <a:rPr lang="ru-RU" sz="2000" dirty="0" smtClean="0">
                <a:solidFill>
                  <a:srgbClr val="000099"/>
                </a:solidFill>
              </a:rPr>
              <a:t>превышает число </a:t>
            </a:r>
            <a:r>
              <a:rPr lang="ru-RU" sz="2000" dirty="0">
                <a:solidFill>
                  <a:srgbClr val="000099"/>
                </a:solidFill>
              </a:rPr>
              <a:t>отметок, установленное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39512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908" y="980728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Согласно</a:t>
            </a:r>
            <a:r>
              <a:rPr lang="ru-RU" sz="2400" dirty="0" smtClean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пп</a:t>
            </a:r>
            <a:r>
              <a:rPr lang="ru-RU" sz="2400" b="1" dirty="0">
                <a:solidFill>
                  <a:srgbClr val="FF0000"/>
                </a:solidFill>
              </a:rPr>
              <a:t>. 9–10 ст. 30 Федерального закона № 67-ФЗ, </a:t>
            </a:r>
            <a:r>
              <a:rPr lang="ru-RU" sz="2800" b="1" dirty="0">
                <a:solidFill>
                  <a:srgbClr val="000099"/>
                </a:solidFill>
              </a:rPr>
              <a:t>наблюдатели</a:t>
            </a:r>
            <a:r>
              <a:rPr lang="ru-RU" sz="2400" b="1" dirty="0">
                <a:solidFill>
                  <a:srgbClr val="000099"/>
                </a:solidFill>
              </a:rPr>
              <a:t> вправе </a:t>
            </a:r>
            <a:r>
              <a:rPr lang="ru-RU" sz="2400" dirty="0">
                <a:solidFill>
                  <a:srgbClr val="000099"/>
                </a:solidFill>
              </a:rPr>
              <a:t>наблюдать за подсчетом </a:t>
            </a:r>
            <a:r>
              <a:rPr lang="ru-RU" sz="2400" dirty="0" smtClean="0">
                <a:solidFill>
                  <a:srgbClr val="000099"/>
                </a:solidFill>
              </a:rPr>
              <a:t>числа граждан</a:t>
            </a:r>
            <a:r>
              <a:rPr lang="ru-RU" sz="2400" dirty="0">
                <a:solidFill>
                  <a:srgbClr val="000099"/>
                </a:solidFill>
              </a:rPr>
              <a:t>, внесенных в список избирателей, бюллетеней, выданных избирателям, погашенных </a:t>
            </a:r>
            <a:r>
              <a:rPr lang="ru-RU" sz="2400" dirty="0" smtClean="0">
                <a:solidFill>
                  <a:srgbClr val="000099"/>
                </a:solidFill>
              </a:rPr>
              <a:t>бюллетеней, наблюдать </a:t>
            </a:r>
            <a:r>
              <a:rPr lang="ru-RU" sz="2400" dirty="0">
                <a:solidFill>
                  <a:srgbClr val="000099"/>
                </a:solidFill>
              </a:rPr>
              <a:t>за подсчетом голосов избирателей на расстоянии и в условиях, обеспечивающих им </a:t>
            </a:r>
            <a:r>
              <a:rPr lang="ru-RU" sz="2400" dirty="0" smtClean="0">
                <a:solidFill>
                  <a:srgbClr val="000099"/>
                </a:solidFill>
              </a:rPr>
              <a:t>обозримость  содержащихся </a:t>
            </a:r>
            <a:r>
              <a:rPr lang="ru-RU" sz="2400" dirty="0">
                <a:solidFill>
                  <a:srgbClr val="000099"/>
                </a:solidFill>
              </a:rPr>
              <a:t>в бюллетенях отметок избирателей, знакомиться с любым заполненным или </a:t>
            </a:r>
            <a:r>
              <a:rPr lang="ru-RU" sz="2400" dirty="0" smtClean="0">
                <a:solidFill>
                  <a:srgbClr val="000099"/>
                </a:solidFill>
              </a:rPr>
              <a:t>незаполненным бюллетенем </a:t>
            </a:r>
            <a:r>
              <a:rPr lang="ru-RU" sz="2400" dirty="0">
                <a:solidFill>
                  <a:srgbClr val="000099"/>
                </a:solidFill>
              </a:rPr>
              <a:t>при подсчете голосов избирателей, наблюдать за составлением комиссией протокола об </a:t>
            </a:r>
            <a:r>
              <a:rPr lang="ru-RU" sz="2400" dirty="0" smtClean="0">
                <a:solidFill>
                  <a:srgbClr val="000099"/>
                </a:solidFill>
              </a:rPr>
              <a:t>итогах голосования</a:t>
            </a:r>
            <a:r>
              <a:rPr lang="ru-RU" sz="2400" dirty="0">
                <a:solidFill>
                  <a:srgbClr val="000099"/>
                </a:solidFill>
              </a:rPr>
              <a:t>. </a:t>
            </a:r>
            <a:r>
              <a:rPr lang="ru-RU" sz="2400" b="1" dirty="0">
                <a:solidFill>
                  <a:srgbClr val="000099"/>
                </a:solidFill>
              </a:rPr>
              <a:t>Наблюдатель не вправе </a:t>
            </a:r>
            <a:r>
              <a:rPr lang="ru-RU" sz="2400" dirty="0">
                <a:solidFill>
                  <a:srgbClr val="000099"/>
                </a:solidFill>
              </a:rPr>
              <a:t>принимать непосредственное участие в проводимом членами </a:t>
            </a:r>
            <a:r>
              <a:rPr lang="ru-RU" sz="2400" dirty="0" smtClean="0">
                <a:solidFill>
                  <a:srgbClr val="000099"/>
                </a:solidFill>
              </a:rPr>
              <a:t>комиссии </a:t>
            </a:r>
            <a:r>
              <a:rPr lang="ru-RU" sz="2400" dirty="0">
                <a:solidFill>
                  <a:srgbClr val="000099"/>
                </a:solidFill>
              </a:rPr>
              <a:t>с правом решающего голоса подсчете бюллетеней, участвовать в принятии решений </a:t>
            </a:r>
            <a:r>
              <a:rPr lang="ru-RU" sz="2400" dirty="0" smtClean="0">
                <a:solidFill>
                  <a:srgbClr val="000099"/>
                </a:solidFill>
              </a:rPr>
              <a:t>соответствующей комиссией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19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296" y="363915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0099"/>
                </a:solidFill>
              </a:rPr>
              <a:t>Согласно </a:t>
            </a:r>
            <a:r>
              <a:rPr lang="ru-RU" sz="2800" b="1" dirty="0">
                <a:solidFill>
                  <a:srgbClr val="000099"/>
                </a:solidFill>
              </a:rPr>
              <a:t>п. 1 ст. 68 и </a:t>
            </a:r>
            <a:r>
              <a:rPr lang="ru-RU" sz="2800" b="1" dirty="0" err="1">
                <a:solidFill>
                  <a:srgbClr val="000099"/>
                </a:solidFill>
              </a:rPr>
              <a:t>пп</a:t>
            </a:r>
            <a:r>
              <a:rPr lang="ru-RU" sz="2800" b="1" dirty="0">
                <a:solidFill>
                  <a:srgbClr val="000099"/>
                </a:solidFill>
              </a:rPr>
              <a:t>. 1–3 ст. 30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подсчет голосов избирателей </a:t>
            </a:r>
            <a:r>
              <a:rPr lang="ru-RU" sz="2400" dirty="0" smtClean="0">
                <a:solidFill>
                  <a:srgbClr val="000099"/>
                </a:solidFill>
              </a:rPr>
              <a:t>осуществляется </a:t>
            </a:r>
            <a:r>
              <a:rPr lang="ru-RU" sz="2400" dirty="0">
                <a:solidFill>
                  <a:srgbClr val="000099"/>
                </a:solidFill>
              </a:rPr>
              <a:t>открыто и гласно, при подсчете голосов вправе присутствовать члены вышестоящих комиссий </a:t>
            </a:r>
            <a:r>
              <a:rPr lang="ru-RU" sz="2400" dirty="0" smtClean="0">
                <a:solidFill>
                  <a:srgbClr val="000099"/>
                </a:solidFill>
              </a:rPr>
              <a:t>и работники </a:t>
            </a:r>
            <a:r>
              <a:rPr lang="ru-RU" sz="2400" dirty="0">
                <a:solidFill>
                  <a:srgbClr val="000099"/>
                </a:solidFill>
              </a:rPr>
              <a:t>их аппаратов, зарегистрированный данной либо вышестоящей комиссией кандидат (его </a:t>
            </a:r>
            <a:r>
              <a:rPr lang="ru-RU" sz="2400" dirty="0" smtClean="0">
                <a:solidFill>
                  <a:srgbClr val="000099"/>
                </a:solidFill>
              </a:rPr>
              <a:t>уполномоченный </a:t>
            </a:r>
            <a:r>
              <a:rPr lang="ru-RU" sz="2400" dirty="0">
                <a:solidFill>
                  <a:srgbClr val="000099"/>
                </a:solidFill>
              </a:rPr>
              <a:t>представитель или доверенное лицо), кандидат (уполномоченный представитель или </a:t>
            </a:r>
            <a:r>
              <a:rPr lang="ru-RU" sz="2400" dirty="0" smtClean="0">
                <a:solidFill>
                  <a:srgbClr val="000099"/>
                </a:solidFill>
              </a:rPr>
              <a:t>доверенное лицо</a:t>
            </a:r>
            <a:r>
              <a:rPr lang="ru-RU" sz="2400" dirty="0">
                <a:solidFill>
                  <a:srgbClr val="000099"/>
                </a:solidFill>
              </a:rPr>
              <a:t>) из списка кандидатов зарегистрированного избирательного объединения, член (или </a:t>
            </a:r>
            <a:r>
              <a:rPr lang="ru-RU" sz="2400" dirty="0" smtClean="0">
                <a:solidFill>
                  <a:srgbClr val="000099"/>
                </a:solidFill>
              </a:rPr>
              <a:t>уполномоченный представитель</a:t>
            </a:r>
            <a:r>
              <a:rPr lang="ru-RU" sz="2400" dirty="0">
                <a:solidFill>
                  <a:srgbClr val="000099"/>
                </a:solidFill>
              </a:rPr>
              <a:t>) инициативной группы, представители </a:t>
            </a:r>
            <a:r>
              <a:rPr lang="ru-RU" sz="2400" dirty="0" smtClean="0">
                <a:solidFill>
                  <a:srgbClr val="000099"/>
                </a:solidFill>
              </a:rPr>
              <a:t>СМИ, </a:t>
            </a:r>
            <a:r>
              <a:rPr lang="ru-RU" sz="2400" dirty="0">
                <a:solidFill>
                  <a:srgbClr val="000099"/>
                </a:solidFill>
              </a:rPr>
              <a:t>а также </a:t>
            </a:r>
            <a:r>
              <a:rPr lang="ru-RU" sz="2400" dirty="0" smtClean="0">
                <a:solidFill>
                  <a:srgbClr val="000099"/>
                </a:solidFill>
              </a:rPr>
              <a:t>наблюдатели, иностранные </a:t>
            </a:r>
            <a:r>
              <a:rPr lang="ru-RU" sz="2400" dirty="0">
                <a:solidFill>
                  <a:srgbClr val="000099"/>
                </a:solidFill>
              </a:rPr>
              <a:t>(международные) наблюдатели.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 Лицам</a:t>
            </a:r>
            <a:r>
              <a:rPr lang="ru-RU" sz="2400" dirty="0">
                <a:solidFill>
                  <a:srgbClr val="000099"/>
                </a:solidFill>
              </a:rPr>
              <a:t>, указанным в </a:t>
            </a:r>
            <a:r>
              <a:rPr lang="ru-RU" sz="2400" b="1" dirty="0">
                <a:solidFill>
                  <a:srgbClr val="000099"/>
                </a:solidFill>
              </a:rPr>
              <a:t>п. 3 ст. 30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должна быть предоставлена </a:t>
            </a:r>
            <a:r>
              <a:rPr lang="ru-RU" sz="2400" dirty="0" smtClean="0">
                <a:solidFill>
                  <a:srgbClr val="000099"/>
                </a:solidFill>
              </a:rPr>
              <a:t>возможность присутствовать </a:t>
            </a:r>
            <a:r>
              <a:rPr lang="ru-RU" sz="2400" dirty="0">
                <a:solidFill>
                  <a:srgbClr val="000099"/>
                </a:solidFill>
              </a:rPr>
              <a:t>при подсчете голосов избирателей и наблюдать за подсчетом.</a:t>
            </a:r>
          </a:p>
        </p:txBody>
      </p:sp>
    </p:spTree>
    <p:extLst>
      <p:ext uri="{BB962C8B-B14F-4D97-AF65-F5344CB8AC3E}">
        <p14:creationId xmlns:p14="http://schemas.microsoft.com/office/powerpoint/2010/main" val="175414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5976664" cy="1411982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</a:t>
            </a:r>
            <a:r>
              <a:rPr lang="ru-RU" sz="3200" b="1" u="sng" dirty="0" smtClean="0">
                <a:solidFill>
                  <a:srgbClr val="000099"/>
                </a:solidFill>
              </a:rPr>
              <a:t>Правильное занесения </a:t>
            </a:r>
            <a:r>
              <a:rPr lang="ru-RU" sz="3200" b="1" u="sng" dirty="0">
                <a:solidFill>
                  <a:srgbClr val="000099"/>
                </a:solidFill>
              </a:rPr>
              <a:t>числа 36 (цифрами) в строку протокола об итогах голосования </a:t>
            </a:r>
            <a:r>
              <a:rPr lang="ru-RU" sz="3200" b="1" dirty="0" smtClean="0">
                <a:solidFill>
                  <a:srgbClr val="000099"/>
                </a:solidFill>
              </a:rPr>
              <a:t>является: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В </a:t>
            </a:r>
            <a:r>
              <a:rPr lang="ru-RU" sz="2000" dirty="0">
                <a:solidFill>
                  <a:srgbClr val="000099"/>
                </a:solidFill>
              </a:rPr>
              <a:t>протокол об итогах голосования </a:t>
            </a:r>
            <a:r>
              <a:rPr lang="ru-RU" sz="2000" dirty="0" smtClean="0">
                <a:solidFill>
                  <a:srgbClr val="000099"/>
                </a:solidFill>
              </a:rPr>
              <a:t>цифры </a:t>
            </a:r>
            <a:r>
              <a:rPr lang="ru-RU" sz="2000" dirty="0">
                <a:solidFill>
                  <a:srgbClr val="000099"/>
                </a:solidFill>
              </a:rPr>
              <a:t>вносятся в предназначенные </a:t>
            </a:r>
            <a:r>
              <a:rPr lang="ru-RU" sz="2000" dirty="0" smtClean="0">
                <a:solidFill>
                  <a:srgbClr val="000099"/>
                </a:solidFill>
              </a:rPr>
              <a:t>для этих </a:t>
            </a:r>
            <a:r>
              <a:rPr lang="ru-RU" sz="2000" dirty="0">
                <a:solidFill>
                  <a:srgbClr val="000099"/>
                </a:solidFill>
              </a:rPr>
              <a:t>целей клетки.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Все </a:t>
            </a:r>
            <a:r>
              <a:rPr lang="ru-RU" sz="2000" dirty="0">
                <a:solidFill>
                  <a:srgbClr val="000099"/>
                </a:solidFill>
              </a:rPr>
              <a:t>клетки </a:t>
            </a:r>
            <a:r>
              <a:rPr lang="ru-RU" sz="2000" dirty="0" smtClean="0">
                <a:solidFill>
                  <a:srgbClr val="000099"/>
                </a:solidFill>
              </a:rPr>
              <a:t>подлежат </a:t>
            </a:r>
            <a:r>
              <a:rPr lang="ru-RU" sz="2000" dirty="0">
                <a:solidFill>
                  <a:srgbClr val="000099"/>
                </a:solidFill>
              </a:rPr>
              <a:t>обязательному заполнению.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Каждая цифра </a:t>
            </a:r>
            <a:r>
              <a:rPr lang="ru-RU" sz="2000" dirty="0">
                <a:solidFill>
                  <a:srgbClr val="000099"/>
                </a:solidFill>
              </a:rPr>
              <a:t>записывается в отдельную </a:t>
            </a:r>
            <a:r>
              <a:rPr lang="ru-RU" sz="2000" dirty="0" smtClean="0">
                <a:solidFill>
                  <a:srgbClr val="000099"/>
                </a:solidFill>
              </a:rPr>
              <a:t>клетку</a:t>
            </a:r>
            <a:r>
              <a:rPr lang="ru-RU" sz="2000" dirty="0">
                <a:solidFill>
                  <a:srgbClr val="000099"/>
                </a:solidFill>
              </a:rPr>
              <a:t>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Число </a:t>
            </a:r>
            <a:r>
              <a:rPr lang="ru-RU" sz="2000" dirty="0">
                <a:solidFill>
                  <a:srgbClr val="000099"/>
                </a:solidFill>
              </a:rPr>
              <a:t>смещают вправо.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endParaRPr lang="ru-RU" sz="1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Если слева от </a:t>
            </a:r>
            <a:r>
              <a:rPr lang="ru-RU" sz="2000" dirty="0">
                <a:solidFill>
                  <a:srgbClr val="000099"/>
                </a:solidFill>
              </a:rPr>
              <a:t>числа остаются пустые клетки, их </a:t>
            </a:r>
            <a:r>
              <a:rPr lang="ru-RU" sz="2000" dirty="0" smtClean="0">
                <a:solidFill>
                  <a:srgbClr val="000099"/>
                </a:solidFill>
              </a:rPr>
              <a:t>за</a:t>
            </a:r>
            <a:r>
              <a:rPr lang="ru-RU" sz="2000" dirty="0">
                <a:solidFill>
                  <a:srgbClr val="000099"/>
                </a:solidFill>
              </a:rPr>
              <a:t>полняют нулями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  <a:endParaRPr lang="ru-RU" sz="2000" dirty="0">
              <a:solidFill>
                <a:srgbClr val="0000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47864" y="4797152"/>
            <a:ext cx="0" cy="1411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1026" idx="0"/>
            <a:endCxn id="1026" idx="2"/>
          </p:cNvCxnSpPr>
          <p:nvPr/>
        </p:nvCxnSpPr>
        <p:spPr>
          <a:xfrm>
            <a:off x="4896036" y="4797152"/>
            <a:ext cx="0" cy="141198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72200" y="4797152"/>
            <a:ext cx="0" cy="141198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6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980728"/>
            <a:ext cx="5724535" cy="55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4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</a:rPr>
              <a:t>Работа УИК по мере установления итогов голосования должна быть организована следующим образом:</a:t>
            </a:r>
          </a:p>
          <a:p>
            <a:pPr algn="just"/>
            <a:r>
              <a:rPr lang="ru-RU" dirty="0">
                <a:solidFill>
                  <a:srgbClr val="000099"/>
                </a:solidFill>
              </a:rPr>
              <a:t>председатель УИК оглашает данные, заместитель председателя УИК заносит их в увеличенную форму </a:t>
            </a:r>
            <a:r>
              <a:rPr lang="ru-RU" dirty="0" smtClean="0">
                <a:solidFill>
                  <a:srgbClr val="000099"/>
                </a:solidFill>
              </a:rPr>
              <a:t>протокола </a:t>
            </a:r>
            <a:r>
              <a:rPr lang="ru-RU" dirty="0">
                <a:solidFill>
                  <a:srgbClr val="000099"/>
                </a:solidFill>
              </a:rPr>
              <a:t>об итогах голосования, а секретарь УИК — непосредственно в протокол об итогах голосования. </a:t>
            </a:r>
            <a:r>
              <a:rPr lang="ru-RU" dirty="0" smtClean="0">
                <a:solidFill>
                  <a:srgbClr val="000099"/>
                </a:solidFill>
              </a:rPr>
              <a:t>Согласно </a:t>
            </a:r>
            <a:r>
              <a:rPr lang="ru-RU" b="1" dirty="0">
                <a:solidFill>
                  <a:srgbClr val="000099"/>
                </a:solidFill>
              </a:rPr>
              <a:t>п. 22 ст. 29 Федерального закона № 67-ФЗ</a:t>
            </a:r>
            <a:r>
              <a:rPr lang="ru-RU" dirty="0">
                <a:solidFill>
                  <a:srgbClr val="000099"/>
                </a:solidFill>
              </a:rPr>
              <a:t>, член УИК с правом совещательного голоса не имеет </a:t>
            </a:r>
            <a:r>
              <a:rPr lang="ru-RU" dirty="0" smtClean="0">
                <a:solidFill>
                  <a:srgbClr val="000099"/>
                </a:solidFill>
              </a:rPr>
              <a:t>права составлять </a:t>
            </a:r>
            <a:r>
              <a:rPr lang="ru-RU" dirty="0">
                <a:solidFill>
                  <a:srgbClr val="000099"/>
                </a:solidFill>
              </a:rPr>
              <a:t>протокол УИК об итогах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9550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29309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Нарушение </a:t>
            </a:r>
            <a:r>
              <a:rPr lang="ru-RU" sz="2000" dirty="0">
                <a:solidFill>
                  <a:srgbClr val="000099"/>
                </a:solidFill>
              </a:rPr>
              <a:t>установленного порядка подсчета голосов избирателей влечет </a:t>
            </a:r>
            <a:r>
              <a:rPr lang="ru-RU" sz="2000" b="1" dirty="0">
                <a:solidFill>
                  <a:srgbClr val="000099"/>
                </a:solidFill>
              </a:rPr>
              <a:t>признание протокола об </a:t>
            </a:r>
            <a:r>
              <a:rPr lang="ru-RU" sz="2000" b="1" dirty="0" smtClean="0">
                <a:solidFill>
                  <a:srgbClr val="000099"/>
                </a:solidFill>
              </a:rPr>
              <a:t>итогах </a:t>
            </a:r>
            <a:r>
              <a:rPr lang="ru-RU" sz="2000" b="1" dirty="0">
                <a:solidFill>
                  <a:srgbClr val="000099"/>
                </a:solidFill>
              </a:rPr>
              <a:t>голосования недействительным</a:t>
            </a:r>
            <a:r>
              <a:rPr lang="ru-RU" sz="2000" dirty="0">
                <a:solidFill>
                  <a:srgbClr val="000099"/>
                </a:solidFill>
              </a:rPr>
              <a:t>. Согласно </a:t>
            </a:r>
            <a:r>
              <a:rPr lang="ru-RU" sz="2000" b="1" dirty="0">
                <a:solidFill>
                  <a:srgbClr val="000099"/>
                </a:solidFill>
              </a:rPr>
              <a:t>п. 1 ст. 5.24 КоАП РФ</a:t>
            </a:r>
            <a:r>
              <a:rPr lang="ru-RU" sz="2000" dirty="0">
                <a:solidFill>
                  <a:srgbClr val="000099"/>
                </a:solidFill>
              </a:rPr>
              <a:t>, нарушение председателем или </a:t>
            </a:r>
            <a:r>
              <a:rPr lang="ru-RU" sz="2000" dirty="0" smtClean="0">
                <a:solidFill>
                  <a:srgbClr val="000099"/>
                </a:solidFill>
              </a:rPr>
              <a:t>членом УИК </a:t>
            </a:r>
            <a:r>
              <a:rPr lang="ru-RU" sz="2000" dirty="0">
                <a:solidFill>
                  <a:srgbClr val="000099"/>
                </a:solidFill>
              </a:rPr>
              <a:t>установленного законом порядка подсчета голосов избирателей либо установленного законом </a:t>
            </a:r>
            <a:r>
              <a:rPr lang="ru-RU" sz="2000" dirty="0" smtClean="0">
                <a:solidFill>
                  <a:srgbClr val="000099"/>
                </a:solidFill>
              </a:rPr>
              <a:t>порядка обработки </a:t>
            </a:r>
            <a:r>
              <a:rPr lang="ru-RU" sz="2000" dirty="0">
                <a:solidFill>
                  <a:srgbClr val="000099"/>
                </a:solidFill>
              </a:rPr>
              <a:t>итогов голосования, определения результатов выборов влечет наложение </a:t>
            </a:r>
            <a:r>
              <a:rPr lang="ru-RU" sz="2000" dirty="0" smtClean="0">
                <a:solidFill>
                  <a:srgbClr val="000099"/>
                </a:solidFill>
              </a:rPr>
              <a:t>административного штрафа </a:t>
            </a:r>
            <a:r>
              <a:rPr lang="ru-RU" sz="2000" dirty="0">
                <a:solidFill>
                  <a:srgbClr val="000099"/>
                </a:solidFill>
              </a:rPr>
              <a:t>в размере от </a:t>
            </a:r>
            <a:r>
              <a:rPr lang="ru-RU" sz="2000" dirty="0" smtClean="0">
                <a:solidFill>
                  <a:srgbClr val="000099"/>
                </a:solidFill>
              </a:rPr>
              <a:t>500 </a:t>
            </a:r>
            <a:r>
              <a:rPr lang="ru-RU" sz="2000" dirty="0">
                <a:solidFill>
                  <a:srgbClr val="000099"/>
                </a:solidFill>
              </a:rPr>
              <a:t>до </a:t>
            </a:r>
            <a:r>
              <a:rPr lang="ru-RU" sz="2000" dirty="0" smtClean="0">
                <a:solidFill>
                  <a:srgbClr val="000099"/>
                </a:solidFill>
              </a:rPr>
              <a:t>1500 </a:t>
            </a:r>
            <a:r>
              <a:rPr lang="ru-RU" sz="2000" dirty="0">
                <a:solidFill>
                  <a:srgbClr val="000099"/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38918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99"/>
                </a:solidFill>
              </a:rPr>
              <a:t>    Согласно </a:t>
            </a:r>
            <a:r>
              <a:rPr lang="ru-RU" sz="3200" b="1" dirty="0">
                <a:solidFill>
                  <a:srgbClr val="FF0000"/>
                </a:solidFill>
              </a:rPr>
              <a:t>п. 3 ст. 68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b="1" dirty="0">
                <a:solidFill>
                  <a:srgbClr val="000099"/>
                </a:solidFill>
              </a:rPr>
              <a:t>после окончания </a:t>
            </a:r>
            <a:r>
              <a:rPr lang="ru-RU" sz="2800" b="1" dirty="0" smtClean="0">
                <a:solidFill>
                  <a:srgbClr val="000099"/>
                </a:solidFill>
              </a:rPr>
              <a:t>времени голосования </a:t>
            </a:r>
            <a:r>
              <a:rPr lang="ru-RU" sz="2800" dirty="0">
                <a:solidFill>
                  <a:srgbClr val="000099"/>
                </a:solidFill>
              </a:rPr>
              <a:t>члены УИК с </a:t>
            </a:r>
            <a:r>
              <a:rPr lang="ru-RU" sz="2800" dirty="0" smtClean="0">
                <a:solidFill>
                  <a:srgbClr val="000099"/>
                </a:solidFill>
              </a:rPr>
              <a:t>правом </a:t>
            </a:r>
            <a:r>
              <a:rPr lang="ru-RU" sz="2800" dirty="0">
                <a:solidFill>
                  <a:srgbClr val="000099"/>
                </a:solidFill>
              </a:rPr>
              <a:t>решающего голоса в присутствии наблюдателей и иных лиц </a:t>
            </a:r>
            <a:r>
              <a:rPr lang="ru-RU" sz="2800" b="1" dirty="0">
                <a:solidFill>
                  <a:srgbClr val="000099"/>
                </a:solidFill>
              </a:rPr>
              <a:t>подсчитывают и погашают, отрезая </a:t>
            </a:r>
            <a:r>
              <a:rPr lang="ru-RU" sz="2800" b="1" dirty="0" smtClean="0">
                <a:solidFill>
                  <a:srgbClr val="000099"/>
                </a:solidFill>
              </a:rPr>
              <a:t>левый нижний </a:t>
            </a:r>
            <a:r>
              <a:rPr lang="ru-RU" sz="2800" b="1" dirty="0">
                <a:solidFill>
                  <a:srgbClr val="000099"/>
                </a:solidFill>
              </a:rPr>
              <a:t>угол, неиспользованные бюллетени</a:t>
            </a:r>
            <a:r>
              <a:rPr lang="ru-RU" sz="2800" dirty="0">
                <a:solidFill>
                  <a:srgbClr val="000099"/>
                </a:solidFill>
              </a:rPr>
              <a:t>, затем оглашают и вносят число погашенных </a:t>
            </a:r>
            <a:r>
              <a:rPr lang="ru-RU" sz="2800" dirty="0" smtClean="0">
                <a:solidFill>
                  <a:srgbClr val="000099"/>
                </a:solidFill>
              </a:rPr>
              <a:t>неиспользованных бюллетеней</a:t>
            </a:r>
            <a:r>
              <a:rPr lang="ru-RU" sz="2800" dirty="0">
                <a:solidFill>
                  <a:srgbClr val="000099"/>
                </a:solidFill>
              </a:rPr>
              <a:t>, а также бюллетеней, испорченных избирателями при проведении голосования, в протокол </a:t>
            </a:r>
            <a:r>
              <a:rPr lang="ru-RU" sz="2800" dirty="0" smtClean="0">
                <a:solidFill>
                  <a:srgbClr val="000099"/>
                </a:solidFill>
              </a:rPr>
              <a:t>об итогах </a:t>
            </a:r>
            <a:r>
              <a:rPr lang="ru-RU" sz="2800" dirty="0">
                <a:solidFill>
                  <a:srgbClr val="000099"/>
                </a:solidFill>
              </a:rPr>
              <a:t>голосования и в его увеличенную форму, находящуюся в помещении для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2958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99"/>
                </a:solidFill>
              </a:rPr>
              <a:t>Согласно </a:t>
            </a:r>
            <a:r>
              <a:rPr lang="ru-RU" sz="3200" b="1" dirty="0" err="1">
                <a:solidFill>
                  <a:srgbClr val="FF0000"/>
                </a:solidFill>
              </a:rPr>
              <a:t>пп</a:t>
            </a:r>
            <a:r>
              <a:rPr lang="ru-RU" sz="3200" b="1" dirty="0">
                <a:solidFill>
                  <a:srgbClr val="FF0000"/>
                </a:solidFill>
              </a:rPr>
              <a:t>. 12–13 ст. 68 </a:t>
            </a:r>
            <a:r>
              <a:rPr lang="ru-RU" sz="3200" b="1" dirty="0" smtClean="0">
                <a:solidFill>
                  <a:srgbClr val="FF0000"/>
                </a:solidFill>
              </a:rPr>
              <a:t>Федерального закона </a:t>
            </a:r>
            <a:r>
              <a:rPr lang="ru-RU" sz="3200" b="1" dirty="0">
                <a:solidFill>
                  <a:srgbClr val="FF0000"/>
                </a:solidFill>
              </a:rPr>
              <a:t>№ 67-ФЗ</a:t>
            </a:r>
            <a:r>
              <a:rPr lang="ru-RU" sz="3200" dirty="0">
                <a:solidFill>
                  <a:srgbClr val="000099"/>
                </a:solidFill>
              </a:rPr>
              <a:t>, перед </a:t>
            </a:r>
            <a:r>
              <a:rPr lang="ru-RU" sz="3200" b="1" dirty="0">
                <a:solidFill>
                  <a:srgbClr val="000099"/>
                </a:solidFill>
              </a:rPr>
              <a:t>началом </a:t>
            </a:r>
            <a:r>
              <a:rPr lang="ru-RU" sz="3200" dirty="0" smtClean="0">
                <a:solidFill>
                  <a:srgbClr val="000099"/>
                </a:solidFill>
              </a:rPr>
              <a:t>непосредственного </a:t>
            </a:r>
            <a:r>
              <a:rPr lang="ru-RU" sz="3200" b="1" dirty="0">
                <a:solidFill>
                  <a:srgbClr val="000099"/>
                </a:solidFill>
              </a:rPr>
              <a:t>подсчета голосов </a:t>
            </a:r>
            <a:r>
              <a:rPr lang="ru-RU" sz="3200" dirty="0" smtClean="0">
                <a:solidFill>
                  <a:srgbClr val="000099"/>
                </a:solidFill>
              </a:rPr>
              <a:t>избирателей </a:t>
            </a:r>
            <a:r>
              <a:rPr lang="ru-RU" sz="3200" b="1" dirty="0">
                <a:solidFill>
                  <a:srgbClr val="000099"/>
                </a:solidFill>
              </a:rPr>
              <a:t>председатель УИК </a:t>
            </a:r>
            <a:r>
              <a:rPr lang="ru-RU" sz="3200" b="1" dirty="0" smtClean="0">
                <a:solidFill>
                  <a:srgbClr val="000099"/>
                </a:solidFill>
              </a:rPr>
              <a:t>предъявляет</a:t>
            </a:r>
            <a:r>
              <a:rPr lang="ru-RU" sz="3200" dirty="0" smtClean="0">
                <a:solidFill>
                  <a:srgbClr val="000099"/>
                </a:solidFill>
              </a:rPr>
              <a:t> присутствующим </a:t>
            </a:r>
            <a:r>
              <a:rPr lang="ru-RU" sz="3200" b="1" dirty="0">
                <a:solidFill>
                  <a:srgbClr val="000099"/>
                </a:solidFill>
              </a:rPr>
              <a:t>пломбы</a:t>
            </a:r>
            <a:r>
              <a:rPr lang="ru-RU" sz="3200" dirty="0">
                <a:solidFill>
                  <a:srgbClr val="000099"/>
                </a:solidFill>
              </a:rPr>
              <a:t> на </a:t>
            </a:r>
            <a:r>
              <a:rPr lang="ru-RU" sz="3200" b="1" dirty="0" smtClean="0">
                <a:solidFill>
                  <a:srgbClr val="000099"/>
                </a:solidFill>
              </a:rPr>
              <a:t>переносных ящиках</a:t>
            </a:r>
            <a:r>
              <a:rPr lang="ru-RU" sz="3200" dirty="0" smtClean="0">
                <a:solidFill>
                  <a:srgbClr val="000099"/>
                </a:solidFill>
              </a:rPr>
              <a:t> </a:t>
            </a:r>
            <a:r>
              <a:rPr lang="ru-RU" sz="3200" dirty="0">
                <a:solidFill>
                  <a:srgbClr val="000099"/>
                </a:solidFill>
              </a:rPr>
              <a:t>для голосования и организует </a:t>
            </a:r>
            <a:r>
              <a:rPr lang="ru-RU" sz="3200" dirty="0" smtClean="0">
                <a:solidFill>
                  <a:srgbClr val="000099"/>
                </a:solidFill>
              </a:rPr>
              <a:t>их  вскрытие</a:t>
            </a:r>
            <a:r>
              <a:rPr lang="ru-RU" sz="3200" dirty="0">
                <a:solidFill>
                  <a:srgbClr val="000099"/>
                </a:solidFill>
              </a:rPr>
              <a:t>. После подсчета </a:t>
            </a:r>
            <a:r>
              <a:rPr lang="ru-RU" sz="3200" dirty="0" smtClean="0">
                <a:solidFill>
                  <a:srgbClr val="000099"/>
                </a:solidFill>
              </a:rPr>
              <a:t>бюллетеней из </a:t>
            </a:r>
            <a:r>
              <a:rPr lang="ru-RU" sz="3200" dirty="0">
                <a:solidFill>
                  <a:srgbClr val="000099"/>
                </a:solidFill>
              </a:rPr>
              <a:t>переносных ящиков – </a:t>
            </a:r>
            <a:r>
              <a:rPr lang="ru-RU" sz="3200" dirty="0" smtClean="0">
                <a:solidFill>
                  <a:srgbClr val="000099"/>
                </a:solidFill>
              </a:rPr>
              <a:t>предъявляет </a:t>
            </a:r>
            <a:r>
              <a:rPr lang="ru-RU" sz="3200" b="1" dirty="0" smtClean="0">
                <a:solidFill>
                  <a:srgbClr val="000099"/>
                </a:solidFill>
              </a:rPr>
              <a:t>пломбы </a:t>
            </a:r>
            <a:r>
              <a:rPr lang="ru-RU" sz="3200" b="1" dirty="0">
                <a:solidFill>
                  <a:srgbClr val="000099"/>
                </a:solidFill>
              </a:rPr>
              <a:t>на стационарных ящиках</a:t>
            </a:r>
            <a:r>
              <a:rPr lang="ru-RU" sz="3200" dirty="0">
                <a:solidFill>
                  <a:srgbClr val="000099"/>
                </a:solidFill>
              </a:rPr>
              <a:t> и </a:t>
            </a:r>
            <a:r>
              <a:rPr lang="ru-RU" sz="3200" dirty="0" smtClean="0">
                <a:solidFill>
                  <a:srgbClr val="000099"/>
                </a:solidFill>
              </a:rPr>
              <a:t>ор</a:t>
            </a:r>
            <a:r>
              <a:rPr lang="ru-RU" sz="3200" dirty="0">
                <a:solidFill>
                  <a:srgbClr val="000099"/>
                </a:solidFill>
              </a:rPr>
              <a:t>ганизует их вскрытие.</a:t>
            </a:r>
          </a:p>
        </p:txBody>
      </p:sp>
    </p:spTree>
    <p:extLst>
      <p:ext uri="{BB962C8B-B14F-4D97-AF65-F5344CB8AC3E}">
        <p14:creationId xmlns:p14="http://schemas.microsoft.com/office/powerpoint/2010/main" val="140426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  Согласно </a:t>
            </a:r>
            <a:r>
              <a:rPr lang="ru-RU" sz="2400" b="1" dirty="0" err="1">
                <a:solidFill>
                  <a:srgbClr val="FF0000"/>
                </a:solidFill>
              </a:rPr>
              <a:t>пп</a:t>
            </a:r>
            <a:r>
              <a:rPr lang="ru-RU" sz="2400" b="1" dirty="0">
                <a:solidFill>
                  <a:srgbClr val="FF0000"/>
                </a:solidFill>
              </a:rPr>
              <a:t>. 20–21 ст. 68 Федерального закона № 67-ФЗ</a:t>
            </a:r>
            <a:r>
              <a:rPr lang="ru-RU" sz="2000" dirty="0">
                <a:solidFill>
                  <a:srgbClr val="000099"/>
                </a:solidFill>
              </a:rPr>
              <a:t>, после подсчета числа бюллетеней </a:t>
            </a:r>
            <a:r>
              <a:rPr lang="ru-RU" sz="2000" dirty="0" smtClean="0">
                <a:solidFill>
                  <a:srgbClr val="000099"/>
                </a:solidFill>
              </a:rPr>
              <a:t>установленной формы</a:t>
            </a:r>
            <a:r>
              <a:rPr lang="ru-RU" sz="2000" dirty="0">
                <a:solidFill>
                  <a:srgbClr val="000099"/>
                </a:solidFill>
              </a:rPr>
              <a:t>, находящихся в стационарных ящиках для голосования, оглашения и внесения в протокол </a:t>
            </a:r>
            <a:r>
              <a:rPr lang="ru-RU" sz="2000" dirty="0" smtClean="0">
                <a:solidFill>
                  <a:srgbClr val="000099"/>
                </a:solidFill>
              </a:rPr>
              <a:t>результатов </a:t>
            </a:r>
            <a:r>
              <a:rPr lang="ru-RU" sz="2000" dirty="0">
                <a:solidFill>
                  <a:srgbClr val="000099"/>
                </a:solidFill>
              </a:rPr>
              <a:t>подсчета голосов избирателей </a:t>
            </a:r>
            <a:r>
              <a:rPr lang="ru-RU" sz="2000" b="1" dirty="0">
                <a:solidFill>
                  <a:srgbClr val="000099"/>
                </a:solidFill>
              </a:rPr>
              <a:t>наблюдатели вправе визуально </a:t>
            </a:r>
            <a:r>
              <a:rPr lang="ru-RU" sz="2000" dirty="0">
                <a:solidFill>
                  <a:srgbClr val="000099"/>
                </a:solidFill>
              </a:rPr>
              <a:t>ознакомиться </a:t>
            </a:r>
            <a:r>
              <a:rPr lang="ru-RU" sz="2000" b="1" dirty="0">
                <a:solidFill>
                  <a:srgbClr val="000099"/>
                </a:solidFill>
              </a:rPr>
              <a:t>с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рассортированными </a:t>
            </a:r>
            <a:r>
              <a:rPr lang="ru-RU" sz="2000" b="1" dirty="0" smtClean="0">
                <a:solidFill>
                  <a:srgbClr val="000099"/>
                </a:solidFill>
              </a:rPr>
              <a:t>бюллетенями </a:t>
            </a:r>
            <a:r>
              <a:rPr lang="ru-RU" sz="2000" b="1" dirty="0">
                <a:solidFill>
                  <a:srgbClr val="000099"/>
                </a:solidFill>
              </a:rPr>
              <a:t>под контролем членов УИК</a:t>
            </a:r>
            <a:r>
              <a:rPr lang="ru-RU" sz="2000" dirty="0">
                <a:solidFill>
                  <a:srgbClr val="000099"/>
                </a:solidFill>
              </a:rPr>
              <a:t> с правом решающего голоса.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80928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 Согласно </a:t>
            </a:r>
            <a:r>
              <a:rPr lang="ru-RU" sz="2400" b="1" dirty="0">
                <a:solidFill>
                  <a:srgbClr val="FF0000"/>
                </a:solidFill>
              </a:rPr>
              <a:t>п. 18 ст. 68 Федерального закона № 67-ФЗ</a:t>
            </a:r>
            <a:r>
              <a:rPr lang="ru-RU" sz="2000" dirty="0">
                <a:solidFill>
                  <a:srgbClr val="000099"/>
                </a:solidFill>
              </a:rPr>
              <a:t>, бюллетени подсчитываются путем перекладывания </a:t>
            </a:r>
            <a:r>
              <a:rPr lang="ru-RU" sz="2000" dirty="0" smtClean="0">
                <a:solidFill>
                  <a:srgbClr val="000099"/>
                </a:solidFill>
              </a:rPr>
              <a:t>их по </a:t>
            </a:r>
            <a:r>
              <a:rPr lang="ru-RU" sz="2000" dirty="0">
                <a:solidFill>
                  <a:srgbClr val="000099"/>
                </a:solidFill>
              </a:rPr>
              <a:t>одному из одной части пачки в другую таким образом, чтобы </a:t>
            </a:r>
            <a:r>
              <a:rPr lang="ru-RU" sz="2000" b="1" dirty="0">
                <a:solidFill>
                  <a:srgbClr val="000099"/>
                </a:solidFill>
              </a:rPr>
              <a:t>лица, присутствующие </a:t>
            </a:r>
            <a:r>
              <a:rPr lang="ru-RU" sz="2000" dirty="0">
                <a:solidFill>
                  <a:srgbClr val="000099"/>
                </a:solidFill>
              </a:rPr>
              <a:t>при подсчете, </a:t>
            </a:r>
            <a:r>
              <a:rPr lang="ru-RU" sz="2000" b="1" dirty="0" smtClean="0">
                <a:solidFill>
                  <a:srgbClr val="000099"/>
                </a:solidFill>
              </a:rPr>
              <a:t>могли увидеть </a:t>
            </a:r>
            <a:r>
              <a:rPr lang="ru-RU" sz="2000" b="1" dirty="0">
                <a:solidFill>
                  <a:srgbClr val="000099"/>
                </a:solidFill>
              </a:rPr>
              <a:t>отметку избирателя</a:t>
            </a:r>
            <a:r>
              <a:rPr lang="ru-RU" sz="2000" dirty="0">
                <a:solidFill>
                  <a:srgbClr val="000099"/>
                </a:solidFill>
              </a:rPr>
              <a:t>, участника референдума </a:t>
            </a:r>
            <a:r>
              <a:rPr lang="ru-RU" sz="2000" b="1" dirty="0">
                <a:solidFill>
                  <a:srgbClr val="000099"/>
                </a:solidFill>
              </a:rPr>
              <a:t>в каждом бюллетене.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65313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 Согласно </a:t>
            </a:r>
            <a:r>
              <a:rPr lang="ru-RU" sz="2400" b="1" dirty="0">
                <a:solidFill>
                  <a:srgbClr val="FF0000"/>
                </a:solidFill>
              </a:rPr>
              <a:t>п. 17 ст. 68 Федерального закона № 67-ФЗ</a:t>
            </a:r>
            <a:r>
              <a:rPr lang="ru-RU" sz="2000" dirty="0">
                <a:solidFill>
                  <a:srgbClr val="000099"/>
                </a:solidFill>
              </a:rPr>
              <a:t>, по окончании сортировки УИК решает вопрос о </a:t>
            </a:r>
            <a:r>
              <a:rPr lang="ru-RU" sz="2000" dirty="0" smtClean="0">
                <a:solidFill>
                  <a:srgbClr val="000099"/>
                </a:solidFill>
              </a:rPr>
              <a:t>действительности </a:t>
            </a:r>
            <a:r>
              <a:rPr lang="ru-RU" sz="2000" dirty="0">
                <a:solidFill>
                  <a:srgbClr val="000099"/>
                </a:solidFill>
              </a:rPr>
              <a:t>всех сомнительных бюллетеней путем голосования, при этом </a:t>
            </a:r>
            <a:r>
              <a:rPr lang="ru-RU" sz="2000" b="1" dirty="0">
                <a:solidFill>
                  <a:srgbClr val="000099"/>
                </a:solidFill>
              </a:rPr>
              <a:t>на оборотной стороне </a:t>
            </a:r>
            <a:r>
              <a:rPr lang="ru-RU" sz="2000" b="1" dirty="0" smtClean="0">
                <a:solidFill>
                  <a:srgbClr val="000099"/>
                </a:solidFill>
              </a:rPr>
              <a:t>бюллетеня указываются </a:t>
            </a:r>
            <a:r>
              <a:rPr lang="ru-RU" sz="2000" b="1" dirty="0">
                <a:solidFill>
                  <a:srgbClr val="000099"/>
                </a:solidFill>
              </a:rPr>
              <a:t>причины признания его действительным или недействительным.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189010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488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58112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Согласно </a:t>
            </a:r>
            <a:r>
              <a:rPr lang="ru-RU" sz="2400" b="1" dirty="0">
                <a:solidFill>
                  <a:srgbClr val="FF0000"/>
                </a:solidFill>
              </a:rPr>
              <a:t>п. 10 ст. 68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b="1" dirty="0">
                <a:solidFill>
                  <a:srgbClr val="000099"/>
                </a:solidFill>
              </a:rPr>
              <a:t>членам</a:t>
            </a:r>
            <a:r>
              <a:rPr lang="ru-RU" sz="2400" dirty="0">
                <a:solidFill>
                  <a:srgbClr val="000099"/>
                </a:solidFill>
              </a:rPr>
              <a:t> комиссии с правом решающего голоса, </a:t>
            </a:r>
            <a:r>
              <a:rPr lang="ru-RU" sz="2400" dirty="0" smtClean="0">
                <a:solidFill>
                  <a:srgbClr val="000099"/>
                </a:solidFill>
              </a:rPr>
              <a:t>кроме председателя </a:t>
            </a:r>
            <a:r>
              <a:rPr lang="ru-RU" sz="2400" dirty="0">
                <a:solidFill>
                  <a:srgbClr val="000099"/>
                </a:solidFill>
              </a:rPr>
              <a:t>(заместителя председателя) </a:t>
            </a:r>
            <a:r>
              <a:rPr lang="ru-RU" sz="2400" dirty="0" smtClean="0">
                <a:solidFill>
                  <a:srgbClr val="000099"/>
                </a:solidFill>
              </a:rPr>
              <a:t>и секретаря </a:t>
            </a:r>
            <a:r>
              <a:rPr lang="ru-RU" sz="2400" dirty="0">
                <a:solidFill>
                  <a:srgbClr val="000099"/>
                </a:solidFill>
              </a:rPr>
              <a:t>комиссии, </a:t>
            </a:r>
            <a:r>
              <a:rPr lang="ru-RU" sz="2400" b="1" dirty="0">
                <a:solidFill>
                  <a:srgbClr val="000099"/>
                </a:solidFill>
              </a:rPr>
              <a:t>запрещается</a:t>
            </a:r>
            <a:r>
              <a:rPr lang="ru-RU" sz="2400" dirty="0">
                <a:solidFill>
                  <a:srgbClr val="000099"/>
                </a:solidFill>
              </a:rPr>
              <a:t> при непосредственном </a:t>
            </a:r>
            <a:r>
              <a:rPr lang="ru-RU" sz="2400" dirty="0" smtClean="0">
                <a:solidFill>
                  <a:srgbClr val="000099"/>
                </a:solidFill>
              </a:rPr>
              <a:t>подсчете </a:t>
            </a:r>
            <a:r>
              <a:rPr lang="ru-RU" sz="2400" dirty="0">
                <a:solidFill>
                  <a:srgbClr val="000099"/>
                </a:solidFill>
              </a:rPr>
              <a:t>голосов избирателей </a:t>
            </a:r>
            <a:r>
              <a:rPr lang="ru-RU" sz="2400" b="1" dirty="0">
                <a:solidFill>
                  <a:srgbClr val="000099"/>
                </a:solidFill>
              </a:rPr>
              <a:t>пользоваться письменными принадлежностями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19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99"/>
                </a:solidFill>
              </a:rPr>
              <a:t>Согласно </a:t>
            </a:r>
            <a:r>
              <a:rPr lang="ru-RU" sz="2800" b="1" dirty="0" err="1">
                <a:solidFill>
                  <a:srgbClr val="FF0000"/>
                </a:solidFill>
              </a:rPr>
              <a:t>пп</a:t>
            </a:r>
            <a:r>
              <a:rPr lang="ru-RU" sz="2800" b="1" dirty="0">
                <a:solidFill>
                  <a:srgbClr val="FF0000"/>
                </a:solidFill>
              </a:rPr>
              <a:t>. 11, 12, 17 ст. 68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, бюллетени неустановленной формы, </a:t>
            </a:r>
            <a:r>
              <a:rPr lang="ru-RU" sz="2800" dirty="0" smtClean="0">
                <a:solidFill>
                  <a:srgbClr val="000099"/>
                </a:solidFill>
              </a:rPr>
              <a:t>бюллетени, извлеченные </a:t>
            </a:r>
            <a:r>
              <a:rPr lang="ru-RU" sz="2800" dirty="0">
                <a:solidFill>
                  <a:srgbClr val="000099"/>
                </a:solidFill>
              </a:rPr>
              <a:t>из переносных ящиков для голосования и признанные недействительными (по причине </a:t>
            </a:r>
            <a:r>
              <a:rPr lang="ru-RU" sz="2800" dirty="0" smtClean="0">
                <a:solidFill>
                  <a:srgbClr val="000099"/>
                </a:solidFill>
              </a:rPr>
              <a:t>расхождения </a:t>
            </a:r>
            <a:r>
              <a:rPr lang="ru-RU" sz="2800" dirty="0">
                <a:solidFill>
                  <a:srgbClr val="000099"/>
                </a:solidFill>
              </a:rPr>
              <a:t>их количества с количеством заявлений на голосование вне помещения), бюллетени, </a:t>
            </a:r>
            <a:r>
              <a:rPr lang="ru-RU" sz="2800" dirty="0" smtClean="0">
                <a:solidFill>
                  <a:srgbClr val="000099"/>
                </a:solidFill>
              </a:rPr>
              <a:t>признанные недействительными </a:t>
            </a:r>
            <a:r>
              <a:rPr lang="ru-RU" sz="2800" dirty="0">
                <a:solidFill>
                  <a:srgbClr val="000099"/>
                </a:solidFill>
              </a:rPr>
              <a:t>по другим причинам (не содержащие отметок волеизъявления, вызывающие </a:t>
            </a:r>
            <a:r>
              <a:rPr lang="ru-RU" sz="2800" dirty="0" smtClean="0">
                <a:solidFill>
                  <a:srgbClr val="000099"/>
                </a:solidFill>
              </a:rPr>
              <a:t>сомнения в </a:t>
            </a:r>
            <a:r>
              <a:rPr lang="ru-RU" sz="2800" dirty="0">
                <a:solidFill>
                  <a:srgbClr val="000099"/>
                </a:solidFill>
              </a:rPr>
              <a:t>определении волеизъявления), </a:t>
            </a:r>
            <a:r>
              <a:rPr lang="ru-RU" sz="2800" b="1" dirty="0">
                <a:solidFill>
                  <a:srgbClr val="000099"/>
                </a:solidFill>
              </a:rPr>
              <a:t>при</a:t>
            </a:r>
            <a:r>
              <a:rPr lang="ru-RU" sz="2800" dirty="0">
                <a:solidFill>
                  <a:srgbClr val="000099"/>
                </a:solidFill>
              </a:rPr>
              <a:t> непосредственном </a:t>
            </a:r>
            <a:r>
              <a:rPr lang="ru-RU" sz="2800" b="1" dirty="0">
                <a:solidFill>
                  <a:srgbClr val="000099"/>
                </a:solidFill>
              </a:rPr>
              <a:t>подсчете голосов не учитываются, </a:t>
            </a:r>
            <a:r>
              <a:rPr lang="ru-RU" sz="2800" b="1" dirty="0" smtClean="0">
                <a:solidFill>
                  <a:srgbClr val="000099"/>
                </a:solidFill>
              </a:rPr>
              <a:t>упаковываются отдельно и опечатываются. 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08412" cy="4680520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41044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Согласно </a:t>
            </a:r>
            <a:r>
              <a:rPr lang="ru-RU" sz="2400" b="1" dirty="0">
                <a:solidFill>
                  <a:srgbClr val="FF0000"/>
                </a:solidFill>
              </a:rPr>
              <a:t>п. 2 ст. 5.6 КоАП РФ</a:t>
            </a:r>
            <a:r>
              <a:rPr lang="ru-RU" sz="2000" dirty="0">
                <a:solidFill>
                  <a:srgbClr val="000099"/>
                </a:solidFill>
              </a:rPr>
              <a:t>, выдача председателем, </a:t>
            </a:r>
            <a:r>
              <a:rPr lang="ru-RU" sz="2000" dirty="0" smtClean="0">
                <a:solidFill>
                  <a:srgbClr val="000099"/>
                </a:solidFill>
              </a:rPr>
              <a:t>зампредседателя</a:t>
            </a:r>
            <a:r>
              <a:rPr lang="ru-RU" sz="2000" dirty="0">
                <a:solidFill>
                  <a:srgbClr val="000099"/>
                </a:solidFill>
              </a:rPr>
              <a:t>, секретарем </a:t>
            </a:r>
            <a:r>
              <a:rPr lang="ru-RU" sz="2000" dirty="0" smtClean="0">
                <a:solidFill>
                  <a:srgbClr val="000099"/>
                </a:solidFill>
              </a:rPr>
              <a:t>заверенной копии протокола </a:t>
            </a:r>
            <a:r>
              <a:rPr lang="ru-RU" sz="2000" dirty="0">
                <a:solidFill>
                  <a:srgbClr val="000099"/>
                </a:solidFill>
              </a:rPr>
              <a:t>избирательной комиссии, </a:t>
            </a:r>
            <a:r>
              <a:rPr lang="ru-RU" sz="2000" dirty="0" smtClean="0">
                <a:solidFill>
                  <a:srgbClr val="000099"/>
                </a:solidFill>
              </a:rPr>
              <a:t>об </a:t>
            </a:r>
            <a:r>
              <a:rPr lang="ru-RU" sz="2000" dirty="0">
                <a:solidFill>
                  <a:srgbClr val="000099"/>
                </a:solidFill>
              </a:rPr>
              <a:t>итогах голосования</a:t>
            </a:r>
            <a:r>
              <a:rPr lang="ru-RU" sz="2000" dirty="0" smtClean="0">
                <a:solidFill>
                  <a:srgbClr val="000099"/>
                </a:solidFill>
              </a:rPr>
              <a:t>, </a:t>
            </a:r>
            <a:r>
              <a:rPr lang="ru-RU" sz="2000" dirty="0">
                <a:solidFill>
                  <a:srgbClr val="000099"/>
                </a:solidFill>
              </a:rPr>
              <a:t>содержащей данные, которые не соответствуют данным, содержащимся в </a:t>
            </a:r>
            <a:r>
              <a:rPr lang="ru-RU" sz="2000" dirty="0" smtClean="0">
                <a:solidFill>
                  <a:srgbClr val="000099"/>
                </a:solidFill>
              </a:rPr>
              <a:t>1 экземпляре </a:t>
            </a:r>
            <a:r>
              <a:rPr lang="ru-RU" sz="2000" dirty="0">
                <a:solidFill>
                  <a:srgbClr val="000099"/>
                </a:solidFill>
              </a:rPr>
              <a:t>соответствующего протокола, </a:t>
            </a:r>
            <a:r>
              <a:rPr lang="ru-RU" sz="2000" dirty="0" smtClean="0">
                <a:solidFill>
                  <a:srgbClr val="000099"/>
                </a:solidFill>
              </a:rPr>
              <a:t>либо заверение </a:t>
            </a:r>
            <a:r>
              <a:rPr lang="ru-RU" sz="2000" dirty="0">
                <a:solidFill>
                  <a:srgbClr val="000099"/>
                </a:solidFill>
              </a:rPr>
              <a:t>председателем, </a:t>
            </a:r>
            <a:r>
              <a:rPr lang="ru-RU" sz="2000" dirty="0" smtClean="0">
                <a:solidFill>
                  <a:srgbClr val="000099"/>
                </a:solidFill>
              </a:rPr>
              <a:t>зампредседателя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dirty="0" smtClean="0">
                <a:solidFill>
                  <a:srgbClr val="000099"/>
                </a:solidFill>
              </a:rPr>
              <a:t>секретарем копии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протокола </a:t>
            </a:r>
            <a:r>
              <a:rPr lang="ru-RU" sz="2000" dirty="0">
                <a:solidFill>
                  <a:srgbClr val="000099"/>
                </a:solidFill>
              </a:rPr>
              <a:t>с нарушением требований, предусмотренных законом, влечет наложение </a:t>
            </a:r>
            <a:r>
              <a:rPr lang="ru-RU" sz="2000" dirty="0" smtClean="0">
                <a:solidFill>
                  <a:srgbClr val="000099"/>
                </a:solidFill>
              </a:rPr>
              <a:t>административного штрафа </a:t>
            </a:r>
            <a:r>
              <a:rPr lang="ru-RU" sz="2000" dirty="0">
                <a:solidFill>
                  <a:srgbClr val="000099"/>
                </a:solidFill>
              </a:rPr>
              <a:t>в размере от </a:t>
            </a:r>
            <a:r>
              <a:rPr lang="ru-RU" sz="2000" dirty="0" smtClean="0">
                <a:solidFill>
                  <a:srgbClr val="000099"/>
                </a:solidFill>
              </a:rPr>
              <a:t>1,5 тысяч до 2000 </a:t>
            </a:r>
            <a:r>
              <a:rPr lang="ru-RU" sz="2000" dirty="0">
                <a:solidFill>
                  <a:srgbClr val="000099"/>
                </a:solidFill>
              </a:rPr>
              <a:t>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5430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99"/>
                </a:solidFill>
              </a:rPr>
              <a:t>  Идет </a:t>
            </a:r>
            <a:r>
              <a:rPr lang="ru-RU" sz="2800" dirty="0">
                <a:solidFill>
                  <a:srgbClr val="000099"/>
                </a:solidFill>
              </a:rPr>
              <a:t>подсчет </a:t>
            </a:r>
            <a:r>
              <a:rPr lang="ru-RU" sz="2800" dirty="0" smtClean="0">
                <a:solidFill>
                  <a:srgbClr val="000099"/>
                </a:solidFill>
              </a:rPr>
              <a:t>бюллетеней, отсортированных </a:t>
            </a:r>
            <a:r>
              <a:rPr lang="ru-RU" sz="2800" dirty="0">
                <a:solidFill>
                  <a:srgbClr val="000099"/>
                </a:solidFill>
              </a:rPr>
              <a:t>по отдельным пачкам за каждого кандидата. Подсчет </a:t>
            </a:r>
            <a:r>
              <a:rPr lang="ru-RU" sz="2800" dirty="0" smtClean="0">
                <a:solidFill>
                  <a:srgbClr val="000099"/>
                </a:solidFill>
              </a:rPr>
              <a:t>ведут </a:t>
            </a:r>
            <a:r>
              <a:rPr lang="ru-RU" sz="2800" dirty="0">
                <a:solidFill>
                  <a:srgbClr val="000099"/>
                </a:solidFill>
              </a:rPr>
              <a:t>члены УИК с правом решающего голоса. Наблюдают присутствующие при подсчете </a:t>
            </a:r>
            <a:r>
              <a:rPr lang="ru-RU" sz="2800" dirty="0" smtClean="0">
                <a:solidFill>
                  <a:srgbClr val="000099"/>
                </a:solidFill>
              </a:rPr>
              <a:t>лица.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344" y="3284984"/>
            <a:ext cx="8389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0099"/>
                </a:solidFill>
              </a:rPr>
              <a:t>    Согласно </a:t>
            </a:r>
            <a:r>
              <a:rPr lang="ru-RU" sz="3600" b="1" dirty="0">
                <a:solidFill>
                  <a:srgbClr val="000099"/>
                </a:solidFill>
              </a:rPr>
              <a:t>п. 18 ст. 68 Федерального закона № 67-ФЗ,</a:t>
            </a:r>
            <a:r>
              <a:rPr lang="ru-RU" sz="3600" dirty="0">
                <a:solidFill>
                  <a:srgbClr val="000099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одновременный подсчет бюллетеней из разных </a:t>
            </a:r>
            <a:r>
              <a:rPr lang="ru-RU" sz="3600" b="1" dirty="0" smtClean="0">
                <a:solidFill>
                  <a:srgbClr val="FF0000"/>
                </a:solidFill>
              </a:rPr>
              <a:t>пачек не </a:t>
            </a:r>
            <a:r>
              <a:rPr lang="ru-RU" sz="3600" b="1" dirty="0">
                <a:solidFill>
                  <a:srgbClr val="FF0000"/>
                </a:solidFill>
              </a:rPr>
              <a:t>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535205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628800"/>
            <a:ext cx="4139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0099"/>
                </a:solidFill>
              </a:rPr>
              <a:t>Каждый </a:t>
            </a:r>
            <a:r>
              <a:rPr lang="ru-RU" sz="2400" dirty="0">
                <a:solidFill>
                  <a:srgbClr val="000099"/>
                </a:solidFill>
              </a:rPr>
              <a:t>протокол УИК об итогах голосования с машиночитаемым кодом печатается на бумажном </a:t>
            </a:r>
            <a:r>
              <a:rPr lang="ru-RU" sz="2400" dirty="0" smtClean="0">
                <a:solidFill>
                  <a:srgbClr val="000099"/>
                </a:solidFill>
              </a:rPr>
              <a:t>носителе формата </a:t>
            </a:r>
            <a:r>
              <a:rPr lang="ru-RU" sz="2400" dirty="0">
                <a:solidFill>
                  <a:srgbClr val="000099"/>
                </a:solidFill>
              </a:rPr>
              <a:t>А4 в двух </a:t>
            </a:r>
            <a:r>
              <a:rPr lang="ru-RU" sz="2400" dirty="0" smtClean="0">
                <a:solidFill>
                  <a:srgbClr val="000099"/>
                </a:solidFill>
              </a:rPr>
              <a:t>экземплярах, подписывается </a:t>
            </a:r>
            <a:r>
              <a:rPr lang="ru-RU" sz="2400" dirty="0">
                <a:solidFill>
                  <a:srgbClr val="000099"/>
                </a:solidFill>
              </a:rPr>
              <a:t>в </a:t>
            </a:r>
            <a:r>
              <a:rPr lang="ru-RU" sz="2400" dirty="0" smtClean="0">
                <a:solidFill>
                  <a:srgbClr val="000099"/>
                </a:solidFill>
              </a:rPr>
              <a:t>установленном Федеральным </a:t>
            </a:r>
            <a:r>
              <a:rPr lang="ru-RU" sz="2400" dirty="0">
                <a:solidFill>
                  <a:srgbClr val="000099"/>
                </a:solidFill>
              </a:rPr>
              <a:t>законом № 67-ФЗ порядке.</a:t>
            </a:r>
          </a:p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     Проставление </a:t>
            </a:r>
            <a:r>
              <a:rPr lang="ru-RU" sz="2400" b="1" dirty="0">
                <a:solidFill>
                  <a:srgbClr val="000099"/>
                </a:solidFill>
              </a:rPr>
              <a:t>печати на машиночитаемый код не допускается.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76464" cy="5904656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8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000099"/>
                </a:solidFill>
              </a:rPr>
              <a:t>Правильное занесение </a:t>
            </a:r>
            <a:r>
              <a:rPr lang="ru-RU" sz="3200" b="1" u="sng" dirty="0">
                <a:solidFill>
                  <a:srgbClr val="000099"/>
                </a:solidFill>
              </a:rPr>
              <a:t>числа </a:t>
            </a:r>
            <a:r>
              <a:rPr lang="ru-RU" sz="4000" b="1" u="sng" dirty="0">
                <a:solidFill>
                  <a:srgbClr val="000099"/>
                </a:solidFill>
              </a:rPr>
              <a:t>0</a:t>
            </a:r>
            <a:r>
              <a:rPr lang="ru-RU" sz="3200" b="1" u="sng" dirty="0">
                <a:solidFill>
                  <a:srgbClr val="000099"/>
                </a:solidFill>
              </a:rPr>
              <a:t> (цифрами) в строку протокола об итогах голосования </a:t>
            </a:r>
            <a:r>
              <a:rPr lang="ru-RU" sz="3200" b="1" dirty="0" smtClean="0">
                <a:solidFill>
                  <a:srgbClr val="000099"/>
                </a:solidFill>
              </a:rPr>
              <a:t>является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 В </a:t>
            </a:r>
            <a:r>
              <a:rPr lang="ru-RU" sz="2000" dirty="0">
                <a:solidFill>
                  <a:srgbClr val="000099"/>
                </a:solidFill>
              </a:rPr>
              <a:t>протокол об итогах голосования </a:t>
            </a:r>
            <a:r>
              <a:rPr lang="ru-RU" sz="2000" dirty="0" smtClean="0">
                <a:solidFill>
                  <a:srgbClr val="000099"/>
                </a:solidFill>
              </a:rPr>
              <a:t>цифры </a:t>
            </a:r>
            <a:r>
              <a:rPr lang="ru-RU" sz="2000" dirty="0">
                <a:solidFill>
                  <a:srgbClr val="000099"/>
                </a:solidFill>
              </a:rPr>
              <a:t>вносятся в предназначенные </a:t>
            </a:r>
            <a:r>
              <a:rPr lang="ru-RU" sz="2000" dirty="0" smtClean="0">
                <a:solidFill>
                  <a:srgbClr val="000099"/>
                </a:solidFill>
              </a:rPr>
              <a:t>для этих </a:t>
            </a:r>
            <a:r>
              <a:rPr lang="ru-RU" sz="2000" dirty="0">
                <a:solidFill>
                  <a:srgbClr val="000099"/>
                </a:solidFill>
              </a:rPr>
              <a:t>целей клетки.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Все </a:t>
            </a:r>
            <a:r>
              <a:rPr lang="ru-RU" sz="2000" dirty="0">
                <a:solidFill>
                  <a:srgbClr val="000099"/>
                </a:solidFill>
              </a:rPr>
              <a:t>клетки </a:t>
            </a:r>
            <a:r>
              <a:rPr lang="ru-RU" sz="2000" dirty="0" smtClean="0">
                <a:solidFill>
                  <a:srgbClr val="000099"/>
                </a:solidFill>
              </a:rPr>
              <a:t>подлежат </a:t>
            </a:r>
            <a:r>
              <a:rPr lang="ru-RU" sz="2000" dirty="0">
                <a:solidFill>
                  <a:srgbClr val="000099"/>
                </a:solidFill>
              </a:rPr>
              <a:t>обязательному заполнению.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Каждая цифра </a:t>
            </a:r>
            <a:r>
              <a:rPr lang="ru-RU" sz="2000" dirty="0">
                <a:solidFill>
                  <a:srgbClr val="000099"/>
                </a:solidFill>
              </a:rPr>
              <a:t>записывается в отдельную </a:t>
            </a:r>
            <a:r>
              <a:rPr lang="ru-RU" sz="2000" dirty="0" smtClean="0">
                <a:solidFill>
                  <a:srgbClr val="000099"/>
                </a:solidFill>
              </a:rPr>
              <a:t>клетку</a:t>
            </a:r>
            <a:r>
              <a:rPr lang="ru-RU" sz="2000" dirty="0">
                <a:solidFill>
                  <a:srgbClr val="000099"/>
                </a:solidFill>
              </a:rPr>
              <a:t>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Число </a:t>
            </a:r>
            <a:r>
              <a:rPr lang="ru-RU" sz="2000" dirty="0">
                <a:solidFill>
                  <a:srgbClr val="000099"/>
                </a:solidFill>
              </a:rPr>
              <a:t>смещают вправо.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Если </a:t>
            </a:r>
            <a:r>
              <a:rPr lang="ru-RU" sz="2000" dirty="0">
                <a:solidFill>
                  <a:srgbClr val="000099"/>
                </a:solidFill>
              </a:rPr>
              <a:t>слева </a:t>
            </a:r>
            <a:r>
              <a:rPr lang="ru-RU" sz="2000" dirty="0" smtClean="0">
                <a:solidFill>
                  <a:srgbClr val="000099"/>
                </a:solidFill>
              </a:rPr>
              <a:t>от числа </a:t>
            </a:r>
            <a:r>
              <a:rPr lang="ru-RU" sz="2000" dirty="0">
                <a:solidFill>
                  <a:srgbClr val="000099"/>
                </a:solidFill>
              </a:rPr>
              <a:t>остаются пустые клетки, их </a:t>
            </a:r>
            <a:r>
              <a:rPr lang="ru-RU" sz="2000" dirty="0" smtClean="0">
                <a:solidFill>
                  <a:srgbClr val="000099"/>
                </a:solidFill>
              </a:rPr>
              <a:t>заполняют </a:t>
            </a:r>
            <a:r>
              <a:rPr lang="ru-RU" sz="2000" dirty="0">
                <a:solidFill>
                  <a:srgbClr val="000099"/>
                </a:solidFill>
              </a:rPr>
              <a:t>нулями. 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b="1" u="sng" dirty="0" smtClean="0">
                <a:solidFill>
                  <a:srgbClr val="000099"/>
                </a:solidFill>
              </a:rPr>
              <a:t>Для </a:t>
            </a:r>
            <a:r>
              <a:rPr lang="ru-RU" sz="2000" b="1" u="sng" dirty="0">
                <a:solidFill>
                  <a:srgbClr val="000099"/>
                </a:solidFill>
              </a:rPr>
              <a:t>записи числа </a:t>
            </a:r>
            <a:r>
              <a:rPr lang="ru-RU" sz="3200" b="1" u="sng" dirty="0">
                <a:solidFill>
                  <a:srgbClr val="000099"/>
                </a:solidFill>
              </a:rPr>
              <a:t>0 </a:t>
            </a:r>
            <a:r>
              <a:rPr lang="ru-RU" sz="2000" b="1" u="sng" dirty="0">
                <a:solidFill>
                  <a:srgbClr val="000099"/>
                </a:solidFill>
              </a:rPr>
              <a:t>(</a:t>
            </a:r>
            <a:r>
              <a:rPr lang="ru-RU" sz="2000" b="1" u="sng" dirty="0" smtClean="0">
                <a:solidFill>
                  <a:srgbClr val="000099"/>
                </a:solidFill>
              </a:rPr>
              <a:t>нуль) все </a:t>
            </a:r>
            <a:r>
              <a:rPr lang="ru-RU" sz="2000" b="1" u="sng" dirty="0">
                <a:solidFill>
                  <a:srgbClr val="000099"/>
                </a:solidFill>
              </a:rPr>
              <a:t>клетки заполняют нулями.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5424252" cy="165618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383868" y="4653136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050" idx="0"/>
            <a:endCxn id="2050" idx="2"/>
          </p:cNvCxnSpPr>
          <p:nvPr/>
        </p:nvCxnSpPr>
        <p:spPr>
          <a:xfrm>
            <a:off x="4763846" y="4653136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84168" y="4653136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9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3285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6252" y="365433"/>
            <a:ext cx="30963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В </a:t>
            </a:r>
            <a:r>
              <a:rPr lang="ru-RU" sz="2000" dirty="0">
                <a:solidFill>
                  <a:srgbClr val="000099"/>
                </a:solidFill>
              </a:rPr>
              <a:t>соответствии со </a:t>
            </a:r>
            <a:r>
              <a:rPr lang="ru-RU" sz="2000" b="1" dirty="0">
                <a:solidFill>
                  <a:srgbClr val="000099"/>
                </a:solidFill>
              </a:rPr>
              <a:t>ст. 142.1 УК РФ</a:t>
            </a:r>
            <a:r>
              <a:rPr lang="ru-RU" sz="2000" dirty="0">
                <a:solidFill>
                  <a:srgbClr val="000099"/>
                </a:solidFill>
              </a:rPr>
              <a:t>, подписание членами УИК протокола об итогах голосования до подсчета </a:t>
            </a:r>
            <a:r>
              <a:rPr lang="ru-RU" sz="2000" dirty="0" smtClean="0">
                <a:solidFill>
                  <a:srgbClr val="000099"/>
                </a:solidFill>
              </a:rPr>
              <a:t>голосов </a:t>
            </a:r>
            <a:r>
              <a:rPr lang="ru-RU" sz="2000" dirty="0">
                <a:solidFill>
                  <a:srgbClr val="000099"/>
                </a:solidFill>
              </a:rPr>
              <a:t>избирателей </a:t>
            </a:r>
            <a:r>
              <a:rPr lang="ru-RU" sz="2000" b="1" dirty="0">
                <a:solidFill>
                  <a:srgbClr val="000099"/>
                </a:solidFill>
              </a:rPr>
              <a:t>наказывается штрафом в размере от </a:t>
            </a:r>
            <a:r>
              <a:rPr lang="ru-RU" sz="2000" b="1" dirty="0" smtClean="0">
                <a:solidFill>
                  <a:srgbClr val="000099"/>
                </a:solidFill>
              </a:rPr>
              <a:t>200 </a:t>
            </a:r>
            <a:r>
              <a:rPr lang="ru-RU" sz="2000" b="1" dirty="0">
                <a:solidFill>
                  <a:srgbClr val="000099"/>
                </a:solidFill>
              </a:rPr>
              <a:t>тысяч до </a:t>
            </a:r>
            <a:r>
              <a:rPr lang="ru-RU" sz="2000" b="1" dirty="0" smtClean="0">
                <a:solidFill>
                  <a:srgbClr val="000099"/>
                </a:solidFill>
              </a:rPr>
              <a:t>500 </a:t>
            </a:r>
            <a:r>
              <a:rPr lang="ru-RU" sz="2000" b="1" dirty="0">
                <a:solidFill>
                  <a:srgbClr val="000099"/>
                </a:solidFill>
              </a:rPr>
              <a:t>тысяч рублей или в </a:t>
            </a:r>
            <a:r>
              <a:rPr lang="ru-RU" sz="2000" b="1" dirty="0" smtClean="0">
                <a:solidFill>
                  <a:srgbClr val="000099"/>
                </a:solidFill>
              </a:rPr>
              <a:t>размере заработной </a:t>
            </a:r>
            <a:r>
              <a:rPr lang="ru-RU" sz="2000" b="1" dirty="0">
                <a:solidFill>
                  <a:srgbClr val="000099"/>
                </a:solidFill>
              </a:rPr>
              <a:t>платы </a:t>
            </a:r>
            <a:r>
              <a:rPr lang="ru-RU" sz="2000" dirty="0">
                <a:solidFill>
                  <a:srgbClr val="000099"/>
                </a:solidFill>
              </a:rPr>
              <a:t>или иного дохода осужденного за период от одного года до трех лет, </a:t>
            </a:r>
            <a:r>
              <a:rPr lang="ru-RU" sz="2000" b="1" dirty="0">
                <a:solidFill>
                  <a:srgbClr val="000099"/>
                </a:solidFill>
              </a:rPr>
              <a:t>либо </a:t>
            </a:r>
            <a:r>
              <a:rPr lang="ru-RU" sz="2000" b="1" dirty="0" smtClean="0">
                <a:solidFill>
                  <a:srgbClr val="000099"/>
                </a:solidFill>
              </a:rPr>
              <a:t>принудительными работами </a:t>
            </a:r>
            <a:r>
              <a:rPr lang="ru-RU" sz="2000" b="1" dirty="0">
                <a:solidFill>
                  <a:srgbClr val="000099"/>
                </a:solidFill>
              </a:rPr>
              <a:t>на срок до четырех лет, либо лишением свободы на тот же срок</a:t>
            </a:r>
            <a:r>
              <a:rPr lang="ru-RU" sz="2000" dirty="0">
                <a:solidFill>
                  <a:srgbClr val="000099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86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156" y="1412776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0099"/>
                </a:solidFill>
              </a:rPr>
              <a:t>Согласно </a:t>
            </a:r>
            <a:r>
              <a:rPr lang="ru-RU" sz="2800" b="1" dirty="0">
                <a:solidFill>
                  <a:srgbClr val="FF0000"/>
                </a:solidFill>
              </a:rPr>
              <a:t>п. 2 ст. 69 Федерального закона № 67-ФЗ</a:t>
            </a:r>
            <a:r>
              <a:rPr lang="ru-RU" sz="2800" dirty="0">
                <a:solidFill>
                  <a:srgbClr val="000099"/>
                </a:solidFill>
              </a:rPr>
              <a:t>, прием протоколов </a:t>
            </a:r>
            <a:r>
              <a:rPr lang="ru-RU" sz="2800" dirty="0" smtClean="0">
                <a:solidFill>
                  <a:srgbClr val="000099"/>
                </a:solidFill>
              </a:rPr>
              <a:t>участковых </a:t>
            </a:r>
            <a:r>
              <a:rPr lang="ru-RU" sz="2800" dirty="0">
                <a:solidFill>
                  <a:srgbClr val="000099"/>
                </a:solidFill>
              </a:rPr>
              <a:t>комиссий </a:t>
            </a:r>
            <a:r>
              <a:rPr lang="ru-RU" sz="2800" dirty="0" smtClean="0">
                <a:solidFill>
                  <a:srgbClr val="000099"/>
                </a:solidFill>
              </a:rPr>
              <a:t>осуществляется </a:t>
            </a:r>
            <a:r>
              <a:rPr lang="ru-RU" sz="2800" dirty="0">
                <a:solidFill>
                  <a:srgbClr val="000099"/>
                </a:solidFill>
              </a:rPr>
              <a:t>в помещении, где должна находиться увеличенная форма сводной таблицы по </a:t>
            </a:r>
            <a:r>
              <a:rPr lang="ru-RU" sz="2800" dirty="0" smtClean="0">
                <a:solidFill>
                  <a:srgbClr val="000099"/>
                </a:solidFill>
              </a:rPr>
              <a:t>соответствующей территории</a:t>
            </a:r>
            <a:r>
              <a:rPr lang="ru-RU" sz="2800" dirty="0">
                <a:solidFill>
                  <a:srgbClr val="000099"/>
                </a:solidFill>
              </a:rPr>
              <a:t>, в которую немедленно после прибытия председателя, секретаря </a:t>
            </a:r>
            <a:r>
              <a:rPr lang="ru-RU" sz="2800" dirty="0" smtClean="0">
                <a:solidFill>
                  <a:srgbClr val="000099"/>
                </a:solidFill>
              </a:rPr>
              <a:t>с </a:t>
            </a:r>
            <a:r>
              <a:rPr lang="ru-RU" sz="2800" dirty="0">
                <a:solidFill>
                  <a:srgbClr val="000099"/>
                </a:solidFill>
              </a:rPr>
              <a:t>первым экземпляром протокола об итогах голосования </a:t>
            </a:r>
            <a:r>
              <a:rPr lang="ru-RU" sz="2800" dirty="0" smtClean="0">
                <a:solidFill>
                  <a:srgbClr val="000099"/>
                </a:solidFill>
              </a:rPr>
              <a:t>заносятся данные </a:t>
            </a:r>
            <a:r>
              <a:rPr lang="ru-RU" sz="2800" dirty="0">
                <a:solidFill>
                  <a:srgbClr val="000099"/>
                </a:solidFill>
              </a:rPr>
              <a:t>этого протокола с указанием времени их внесения.</a:t>
            </a:r>
          </a:p>
          <a:p>
            <a:pPr algn="just"/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0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</a:t>
            </a:r>
            <a:r>
              <a:rPr lang="ru-RU" sz="2400" dirty="0" smtClean="0">
                <a:solidFill>
                  <a:srgbClr val="000099"/>
                </a:solidFill>
              </a:rPr>
              <a:t>Копия </a:t>
            </a:r>
            <a:r>
              <a:rPr lang="ru-RU" sz="2400" dirty="0">
                <a:solidFill>
                  <a:srgbClr val="000099"/>
                </a:solidFill>
              </a:rPr>
              <a:t>протокола УИК об итогах голосования</a:t>
            </a:r>
            <a:r>
              <a:rPr lang="ru-RU" sz="2400" dirty="0" smtClean="0">
                <a:solidFill>
                  <a:srgbClr val="000099"/>
                </a:solidFill>
              </a:rPr>
              <a:t>, считается </a:t>
            </a:r>
            <a:r>
              <a:rPr lang="ru-RU" sz="2400" dirty="0">
                <a:solidFill>
                  <a:srgbClr val="000099"/>
                </a:solidFill>
              </a:rPr>
              <a:t>надлежаще заверенной после проставления на ней </a:t>
            </a:r>
            <a:r>
              <a:rPr lang="ru-RU" sz="2400" dirty="0" err="1">
                <a:solidFill>
                  <a:srgbClr val="000099"/>
                </a:solidFill>
              </a:rPr>
              <a:t>заверительной</a:t>
            </a:r>
            <a:r>
              <a:rPr lang="ru-RU" sz="2400" dirty="0">
                <a:solidFill>
                  <a:srgbClr val="000099"/>
                </a:solidFill>
              </a:rPr>
              <a:t> записи, предусмотренной </a:t>
            </a:r>
            <a:r>
              <a:rPr lang="ru-RU" sz="2400" b="1" dirty="0">
                <a:solidFill>
                  <a:srgbClr val="FF0000"/>
                </a:solidFill>
              </a:rPr>
              <a:t>п. 12 ст. </a:t>
            </a:r>
            <a:r>
              <a:rPr lang="ru-RU" sz="2400" b="1" dirty="0" smtClean="0">
                <a:solidFill>
                  <a:srgbClr val="FF0000"/>
                </a:solidFill>
              </a:rPr>
              <a:t>30  Федерального </a:t>
            </a:r>
            <a:r>
              <a:rPr lang="ru-RU" sz="2400" b="1" dirty="0">
                <a:solidFill>
                  <a:srgbClr val="FF0000"/>
                </a:solidFill>
              </a:rPr>
              <a:t>закона № 67-ФЗ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надписи «Копия №_» с номером, соответствующим номеру в реестре выдачи копий;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заверяющей надписи («Верно» или «Копия верна»);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подписи заверяющего;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ее расшифровки;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даты выдачи копии;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времени выдачи копии (часы и минуты; не путать со временем подписания протокола);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печати УИК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7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240" y="76470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Согласно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п. 29 ст. 68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по требованию члена УИК, наблюдателя, иных лиц, </a:t>
            </a:r>
            <a:r>
              <a:rPr lang="ru-RU" sz="2400" dirty="0" smtClean="0">
                <a:solidFill>
                  <a:srgbClr val="000099"/>
                </a:solidFill>
              </a:rPr>
              <a:t>указанных </a:t>
            </a:r>
            <a:r>
              <a:rPr lang="ru-RU" sz="2400" dirty="0">
                <a:solidFill>
                  <a:srgbClr val="000099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п. 3 ст. 30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УИК немедленно после подписания протокола об </a:t>
            </a:r>
            <a:r>
              <a:rPr lang="ru-RU" sz="2400" dirty="0" smtClean="0">
                <a:solidFill>
                  <a:srgbClr val="000099"/>
                </a:solidFill>
              </a:rPr>
              <a:t>итогах голосования </a:t>
            </a:r>
            <a:r>
              <a:rPr lang="ru-RU" sz="2400" dirty="0">
                <a:solidFill>
                  <a:srgbClr val="000099"/>
                </a:solidFill>
              </a:rPr>
              <a:t>(в том числе составленного повторно) обязана выдать указанным лицам заверенную </a:t>
            </a:r>
            <a:r>
              <a:rPr lang="ru-RU" sz="2400" dirty="0" smtClean="0">
                <a:solidFill>
                  <a:srgbClr val="000099"/>
                </a:solidFill>
              </a:rPr>
              <a:t>копию протокола </a:t>
            </a:r>
            <a:r>
              <a:rPr lang="ru-RU" sz="2400" dirty="0">
                <a:solidFill>
                  <a:srgbClr val="000099"/>
                </a:solidFill>
              </a:rPr>
              <a:t>об итогах голосования. Если протокол составлен в электронном виде, его копия </a:t>
            </a:r>
            <a:r>
              <a:rPr lang="ru-RU" sz="2400" dirty="0" smtClean="0">
                <a:solidFill>
                  <a:srgbClr val="000099"/>
                </a:solidFill>
              </a:rPr>
              <a:t>изготавливается </a:t>
            </a:r>
            <a:r>
              <a:rPr lang="ru-RU" sz="2400" dirty="0">
                <a:solidFill>
                  <a:srgbClr val="000099"/>
                </a:solidFill>
              </a:rPr>
              <a:t>путем распечатки протокола на бумажном носителе и заверяется в порядке, установленном </a:t>
            </a:r>
            <a:r>
              <a:rPr lang="ru-RU" sz="2400" dirty="0" smtClean="0">
                <a:solidFill>
                  <a:srgbClr val="000099"/>
                </a:solidFill>
              </a:rPr>
              <a:t>Федеральным </a:t>
            </a:r>
            <a:r>
              <a:rPr lang="ru-RU" sz="2400" dirty="0">
                <a:solidFill>
                  <a:srgbClr val="000099"/>
                </a:solidFill>
              </a:rPr>
              <a:t>законом. Выдаваемые заверенные копии протоколов нумеруются. УИК отмечает факт </a:t>
            </a:r>
            <a:r>
              <a:rPr lang="ru-RU" sz="2400" dirty="0" smtClean="0">
                <a:solidFill>
                  <a:srgbClr val="000099"/>
                </a:solidFill>
              </a:rPr>
              <a:t>выдачи заверенной </a:t>
            </a:r>
            <a:r>
              <a:rPr lang="ru-RU" sz="2400" dirty="0">
                <a:solidFill>
                  <a:srgbClr val="000099"/>
                </a:solidFill>
              </a:rPr>
              <a:t>копии в соответствующем реестре. Лицо, получившее заверенную копию, расписывается в </a:t>
            </a:r>
            <a:r>
              <a:rPr lang="ru-RU" sz="2400" dirty="0" smtClean="0">
                <a:solidFill>
                  <a:srgbClr val="000099"/>
                </a:solidFill>
              </a:rPr>
              <a:t>указанном </a:t>
            </a:r>
            <a:r>
              <a:rPr lang="ru-RU" sz="2400" dirty="0">
                <a:solidFill>
                  <a:srgbClr val="000099"/>
                </a:solidFill>
              </a:rPr>
              <a:t>реестре.</a:t>
            </a:r>
          </a:p>
        </p:txBody>
      </p:sp>
    </p:spTree>
    <p:extLst>
      <p:ext uri="{BB962C8B-B14F-4D97-AF65-F5344CB8AC3E}">
        <p14:creationId xmlns:p14="http://schemas.microsoft.com/office/powerpoint/2010/main" val="4232663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0689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Благодарю за внимание 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94" y="17127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</a:rPr>
              <a:t>Правильно погашенный неиспользованный бюллетень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295775" cy="5486400"/>
          </a:xfrm>
          <a:prstGeom prst="rect">
            <a:avLst/>
          </a:prstGeom>
          <a:noFill/>
          <a:ln w="190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94" y="1700808"/>
            <a:ext cx="3432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В соответствии с п. 3 ст. 68 Федерального закона № 67-ФЗ, неиспользованные 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       бюллетени </a:t>
            </a:r>
            <a:r>
              <a:rPr lang="ru-RU" sz="2800" dirty="0">
                <a:solidFill>
                  <a:srgbClr val="000099"/>
                </a:solidFill>
              </a:rPr>
              <a:t>погашаются </a:t>
            </a:r>
            <a:r>
              <a:rPr lang="ru-RU" sz="2800" dirty="0" smtClean="0">
                <a:solidFill>
                  <a:srgbClr val="000099"/>
                </a:solidFill>
              </a:rPr>
              <a:t>путем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    отрезания </a:t>
            </a:r>
            <a:r>
              <a:rPr lang="ru-RU" sz="2800" dirty="0">
                <a:solidFill>
                  <a:srgbClr val="000099"/>
                </a:solidFill>
              </a:rPr>
              <a:t>их 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         нижнего 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     левого </a:t>
            </a:r>
            <a:r>
              <a:rPr lang="ru-RU" sz="2800" b="1" dirty="0">
                <a:solidFill>
                  <a:srgbClr val="000099"/>
                </a:solidFill>
              </a:rPr>
              <a:t>угла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2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896544" cy="597666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62880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Данный бюллетень из-за отсутствия второй подписи члена комиссии признан бюллетенем неустановленной формы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3939" y="378904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</a:rPr>
              <a:t>Согласно п. 16 ст. 63 Федерального закона № 67-ФЗ</a:t>
            </a:r>
            <a:r>
              <a:rPr lang="ru-RU" b="1" dirty="0" smtClean="0">
                <a:solidFill>
                  <a:srgbClr val="000099"/>
                </a:solidFill>
              </a:rPr>
              <a:t>,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u="sng" dirty="0">
                <a:solidFill>
                  <a:srgbClr val="000099"/>
                </a:solidFill>
              </a:rPr>
              <a:t>на бюллетене</a:t>
            </a:r>
            <a:r>
              <a:rPr lang="ru-RU" b="1" dirty="0" smtClean="0">
                <a:solidFill>
                  <a:srgbClr val="000099"/>
                </a:solidFill>
              </a:rPr>
              <a:t>,</a:t>
            </a:r>
            <a:r>
              <a:rPr lang="ru-RU" b="1" dirty="0">
                <a:solidFill>
                  <a:srgbClr val="000099"/>
                </a:solidFill>
              </a:rPr>
              <a:t> выдаваемом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избирателю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  <a:r>
              <a:rPr lang="ru-RU" b="1" u="sng" dirty="0" smtClean="0">
                <a:solidFill>
                  <a:srgbClr val="000099"/>
                </a:solidFill>
              </a:rPr>
              <a:t>должны быть подписи  </a:t>
            </a:r>
            <a:r>
              <a:rPr lang="ru-RU" b="1" u="sng" dirty="0">
                <a:solidFill>
                  <a:srgbClr val="000099"/>
                </a:solidFill>
              </a:rPr>
              <a:t>двух </a:t>
            </a:r>
            <a:r>
              <a:rPr lang="ru-RU" b="1" u="sng" dirty="0" smtClean="0">
                <a:solidFill>
                  <a:srgbClr val="000099"/>
                </a:solidFill>
              </a:rPr>
              <a:t> членов   УИК</a:t>
            </a:r>
            <a:endParaRPr lang="ru-RU" b="1" u="sng" dirty="0">
              <a:solidFill>
                <a:srgbClr val="000099"/>
              </a:solidFill>
            </a:endParaRP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правом </a:t>
            </a:r>
            <a:r>
              <a:rPr lang="ru-RU" b="1" dirty="0" smtClean="0">
                <a:solidFill>
                  <a:srgbClr val="000099"/>
                </a:solidFill>
              </a:rPr>
              <a:t>решающего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голоса</a:t>
            </a:r>
            <a:r>
              <a:rPr lang="ru-RU" b="1" dirty="0">
                <a:solidFill>
                  <a:srgbClr val="000099"/>
                </a:solidFill>
              </a:rPr>
              <a:t>, заверенные печатью УИК.</a:t>
            </a:r>
          </a:p>
        </p:txBody>
      </p:sp>
    </p:spTree>
    <p:extLst>
      <p:ext uri="{BB962C8B-B14F-4D97-AF65-F5344CB8AC3E}">
        <p14:creationId xmlns:p14="http://schemas.microsoft.com/office/powerpoint/2010/main" val="220246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57" y="62068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99"/>
                </a:solidFill>
              </a:rPr>
              <a:t>При подсчете голосов избирателей решением УИК бюллетень, вызвавший сомнение, был </a:t>
            </a:r>
            <a:r>
              <a:rPr lang="ru-RU" sz="2000" b="1" dirty="0" smtClean="0">
                <a:solidFill>
                  <a:srgbClr val="000099"/>
                </a:solidFill>
              </a:rPr>
              <a:t>признан действительным</a:t>
            </a:r>
            <a:r>
              <a:rPr lang="ru-RU" sz="2000" b="1" dirty="0">
                <a:solidFill>
                  <a:srgbClr val="000099"/>
                </a:solidFill>
              </a:rPr>
              <a:t>. 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0757"/>
            <a:ext cx="5544616" cy="35086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2492896"/>
            <a:ext cx="2995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1) причина </a:t>
            </a:r>
            <a:r>
              <a:rPr lang="ru-RU" dirty="0">
                <a:solidFill>
                  <a:srgbClr val="000099"/>
                </a:solidFill>
              </a:rPr>
              <a:t>признания</a:t>
            </a:r>
          </a:p>
          <a:p>
            <a:r>
              <a:rPr lang="ru-RU" dirty="0">
                <a:solidFill>
                  <a:srgbClr val="000099"/>
                </a:solidFill>
              </a:rPr>
              <a:t>бюллетеня действительным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2) </a:t>
            </a:r>
            <a:r>
              <a:rPr lang="ru-RU" dirty="0">
                <a:solidFill>
                  <a:srgbClr val="000099"/>
                </a:solidFill>
              </a:rPr>
              <a:t>подпись второго члена УИК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3) </a:t>
            </a:r>
            <a:r>
              <a:rPr lang="ru-RU" dirty="0">
                <a:solidFill>
                  <a:srgbClr val="000099"/>
                </a:solidFill>
              </a:rPr>
              <a:t>печать </a:t>
            </a:r>
            <a:r>
              <a:rPr lang="ru-RU" dirty="0" smtClean="0">
                <a:solidFill>
                  <a:srgbClr val="000099"/>
                </a:solidFill>
              </a:rPr>
              <a:t>УИК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033" y="4797152"/>
            <a:ext cx="6912768" cy="1477328"/>
          </a:xfrm>
          <a:prstGeom prst="rect">
            <a:avLst/>
          </a:prstGeom>
          <a:noFill/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Согласно п. 17 ст. 68 Федерального </a:t>
            </a:r>
            <a:r>
              <a:rPr lang="ru-RU" b="1" u="sng" dirty="0" smtClean="0">
                <a:solidFill>
                  <a:srgbClr val="FF0000"/>
                </a:solidFill>
              </a:rPr>
              <a:t>закона </a:t>
            </a:r>
            <a:r>
              <a:rPr lang="ru-RU" b="1" u="sng" dirty="0">
                <a:solidFill>
                  <a:srgbClr val="FF0000"/>
                </a:solidFill>
              </a:rPr>
              <a:t>№ 67-ФЗ</a:t>
            </a:r>
            <a:r>
              <a:rPr lang="ru-RU" b="1" dirty="0">
                <a:solidFill>
                  <a:srgbClr val="000099"/>
                </a:solidFill>
              </a:rPr>
              <a:t>, на оборотной стороне бюллетеня указываются </a:t>
            </a:r>
            <a:r>
              <a:rPr lang="ru-RU" b="1" u="sng" dirty="0" smtClean="0">
                <a:solidFill>
                  <a:srgbClr val="000099"/>
                </a:solidFill>
              </a:rPr>
              <a:t>причины </a:t>
            </a:r>
            <a:r>
              <a:rPr lang="ru-RU" b="1" u="sng" dirty="0">
                <a:solidFill>
                  <a:srgbClr val="000099"/>
                </a:solidFill>
              </a:rPr>
              <a:t>признания </a:t>
            </a:r>
            <a:r>
              <a:rPr lang="ru-RU" b="1" dirty="0">
                <a:solidFill>
                  <a:srgbClr val="000099"/>
                </a:solidFill>
              </a:rPr>
              <a:t>его действительным </a:t>
            </a:r>
            <a:r>
              <a:rPr lang="ru-RU" b="1" dirty="0" smtClean="0">
                <a:solidFill>
                  <a:srgbClr val="000099"/>
                </a:solidFill>
              </a:rPr>
              <a:t>или </a:t>
            </a:r>
            <a:r>
              <a:rPr lang="ru-RU" b="1" dirty="0">
                <a:solidFill>
                  <a:srgbClr val="000099"/>
                </a:solidFill>
              </a:rPr>
              <a:t>недействительным, эта запись подтверждается </a:t>
            </a:r>
            <a:r>
              <a:rPr lang="ru-RU" b="1" u="sng" dirty="0">
                <a:solidFill>
                  <a:srgbClr val="000099"/>
                </a:solidFill>
              </a:rPr>
              <a:t>подписями </a:t>
            </a:r>
            <a:r>
              <a:rPr lang="ru-RU" b="1" u="sng" dirty="0" smtClean="0">
                <a:solidFill>
                  <a:srgbClr val="000099"/>
                </a:solidFill>
              </a:rPr>
              <a:t>двух </a:t>
            </a:r>
            <a:r>
              <a:rPr lang="ru-RU" b="1" dirty="0" smtClean="0">
                <a:solidFill>
                  <a:srgbClr val="000099"/>
                </a:solidFill>
              </a:rPr>
              <a:t>или </a:t>
            </a:r>
            <a:r>
              <a:rPr lang="ru-RU" b="1" dirty="0">
                <a:solidFill>
                  <a:srgbClr val="000099"/>
                </a:solidFill>
              </a:rPr>
              <a:t>более </a:t>
            </a:r>
            <a:r>
              <a:rPr lang="ru-RU" b="1" u="sng" dirty="0">
                <a:solidFill>
                  <a:srgbClr val="000099"/>
                </a:solidFill>
              </a:rPr>
              <a:t>членов УИК </a:t>
            </a:r>
            <a:r>
              <a:rPr lang="ru-RU" b="1" dirty="0">
                <a:solidFill>
                  <a:srgbClr val="000099"/>
                </a:solidFill>
              </a:rPr>
              <a:t>с правом решающего голоса и </a:t>
            </a:r>
            <a:r>
              <a:rPr lang="ru-RU" b="1" u="sng" dirty="0">
                <a:solidFill>
                  <a:srgbClr val="000099"/>
                </a:solidFill>
              </a:rPr>
              <a:t>заверяется печатью УИК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513240"/>
            <a:ext cx="6768752" cy="369332"/>
          </a:xfrm>
          <a:prstGeom prst="rect">
            <a:avLst/>
          </a:prstGeom>
          <a:noFill/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едостающие </a:t>
            </a:r>
            <a:r>
              <a:rPr lang="ru-RU" b="1" dirty="0">
                <a:solidFill>
                  <a:srgbClr val="FF0000"/>
                </a:solidFill>
              </a:rPr>
              <a:t>отметки на оборотной стороне такого </a:t>
            </a:r>
            <a:r>
              <a:rPr lang="ru-RU" b="1" dirty="0" smtClean="0">
                <a:solidFill>
                  <a:srgbClr val="FF0000"/>
                </a:solidFill>
              </a:rPr>
              <a:t>бюллетеня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5580112" y="1882572"/>
            <a:ext cx="1728192" cy="6103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57" y="99524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Основание </a:t>
            </a:r>
            <a:r>
              <a:rPr lang="ru-RU" sz="2000" b="1" dirty="0">
                <a:solidFill>
                  <a:srgbClr val="FF0000"/>
                </a:solidFill>
              </a:rPr>
              <a:t>для признания протокола об итогах </a:t>
            </a:r>
            <a:r>
              <a:rPr lang="ru-RU" sz="2000" b="1" dirty="0" smtClean="0">
                <a:solidFill>
                  <a:srgbClr val="FF0000"/>
                </a:solidFill>
              </a:rPr>
              <a:t>голосования недействительным </a:t>
            </a:r>
            <a:r>
              <a:rPr lang="ru-RU" sz="2000" b="1" dirty="0">
                <a:solidFill>
                  <a:srgbClr val="FF0000"/>
                </a:solidFill>
              </a:rPr>
              <a:t>и проведения </a:t>
            </a:r>
            <a:r>
              <a:rPr lang="ru-RU" sz="2000" b="1" dirty="0" smtClean="0">
                <a:solidFill>
                  <a:srgbClr val="FF0000"/>
                </a:solidFill>
              </a:rPr>
              <a:t>повторного </a:t>
            </a:r>
            <a:r>
              <a:rPr lang="ru-RU" sz="2000" b="1" dirty="0">
                <a:solidFill>
                  <a:srgbClr val="FF0000"/>
                </a:solidFill>
              </a:rPr>
              <a:t>подсчета </a:t>
            </a:r>
            <a:r>
              <a:rPr lang="ru-RU" sz="2000" b="1" dirty="0" smtClean="0">
                <a:solidFill>
                  <a:srgbClr val="FF0000"/>
                </a:solidFill>
              </a:rPr>
              <a:t>голосов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65" y="191683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99"/>
                </a:solidFill>
              </a:rPr>
              <a:t>В соответствии с </a:t>
            </a:r>
            <a:r>
              <a:rPr lang="ru-RU" sz="2400" b="1" dirty="0" err="1">
                <a:solidFill>
                  <a:srgbClr val="000099"/>
                </a:solidFill>
              </a:rPr>
              <a:t>пп</a:t>
            </a:r>
            <a:r>
              <a:rPr lang="ru-RU" sz="2400" b="1" dirty="0">
                <a:solidFill>
                  <a:srgbClr val="000099"/>
                </a:solidFill>
              </a:rPr>
              <a:t>. 26, 27 ст. 68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основанием для признания протокола </a:t>
            </a:r>
            <a:r>
              <a:rPr lang="ru-RU" sz="2400" dirty="0" smtClean="0">
                <a:solidFill>
                  <a:srgbClr val="000099"/>
                </a:solidFill>
              </a:rPr>
              <a:t>об  итогах </a:t>
            </a:r>
            <a:r>
              <a:rPr lang="ru-RU" sz="2400" dirty="0">
                <a:solidFill>
                  <a:srgbClr val="000099"/>
                </a:solidFill>
              </a:rPr>
              <a:t>голосования недействительным и проведения повторного подсчета голосов </a:t>
            </a:r>
            <a:r>
              <a:rPr lang="ru-RU" sz="2400" b="1" i="1" dirty="0">
                <a:solidFill>
                  <a:srgbClr val="000099"/>
                </a:solidFill>
              </a:rPr>
              <a:t>являются обстоятельства: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протокол заполнен карандашом;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 протокол внесены какие-либо изменения;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 протоколе за одного члена УИК расписался другой член УИК;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в протоколе за члена УИК расписалось постороннее лицо;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– протокол об итогах голосования заполнен в одном экземпляре.</a:t>
            </a:r>
          </a:p>
        </p:txBody>
      </p:sp>
    </p:spTree>
    <p:extLst>
      <p:ext uri="{BB962C8B-B14F-4D97-AF65-F5344CB8AC3E}">
        <p14:creationId xmlns:p14="http://schemas.microsoft.com/office/powerpoint/2010/main" val="118770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Голосование </a:t>
            </a:r>
            <a:r>
              <a:rPr lang="ru-RU" sz="2000" b="1" dirty="0">
                <a:solidFill>
                  <a:srgbClr val="000099"/>
                </a:solidFill>
              </a:rPr>
              <a:t>проводится путем внесения избирателем в избирательный бюллетень любого знака в </a:t>
            </a:r>
            <a:r>
              <a:rPr lang="ru-RU" sz="2000" b="1" dirty="0" smtClean="0">
                <a:solidFill>
                  <a:srgbClr val="000099"/>
                </a:solidFill>
              </a:rPr>
              <a:t>квадрат, относящийся </a:t>
            </a:r>
            <a:r>
              <a:rPr lang="ru-RU" sz="2000" b="1" dirty="0">
                <a:solidFill>
                  <a:srgbClr val="000099"/>
                </a:solidFill>
              </a:rPr>
              <a:t>к кандидату (партии), в пользу которого сделан выбор. Согласно п. 17 ст. 68 </a:t>
            </a:r>
            <a:r>
              <a:rPr lang="ru-RU" sz="2000" b="1" dirty="0" smtClean="0">
                <a:solidFill>
                  <a:srgbClr val="000099"/>
                </a:solidFill>
              </a:rPr>
              <a:t>Федерального закона </a:t>
            </a:r>
            <a:r>
              <a:rPr lang="ru-RU" sz="2000" b="1" dirty="0">
                <a:solidFill>
                  <a:srgbClr val="000099"/>
                </a:solidFill>
              </a:rPr>
              <a:t>№ 67-ФЗ, недействительными считаются избирательные </a:t>
            </a:r>
            <a:r>
              <a:rPr lang="ru-RU" sz="2000" b="1" u="sng" dirty="0">
                <a:solidFill>
                  <a:srgbClr val="FF0000"/>
                </a:solidFill>
              </a:rPr>
              <a:t>бюллетени, которые не содержат </a:t>
            </a:r>
            <a:r>
              <a:rPr lang="ru-RU" sz="2000" b="1" u="sng" dirty="0" smtClean="0">
                <a:solidFill>
                  <a:srgbClr val="FF0000"/>
                </a:solidFill>
              </a:rPr>
              <a:t>отметок в </a:t>
            </a:r>
            <a:r>
              <a:rPr lang="ru-RU" sz="2000" b="1" u="sng" dirty="0">
                <a:solidFill>
                  <a:srgbClr val="FF0000"/>
                </a:solidFill>
              </a:rPr>
              <a:t>квадратах</a:t>
            </a:r>
            <a:r>
              <a:rPr lang="ru-RU" sz="2000" b="1" dirty="0">
                <a:solidFill>
                  <a:srgbClr val="000099"/>
                </a:solidFill>
              </a:rPr>
              <a:t> или в которых число отметок в указанных квадратах превышает число отметок, </a:t>
            </a:r>
            <a:r>
              <a:rPr lang="ru-RU" sz="2000" b="1" dirty="0" smtClean="0">
                <a:solidFill>
                  <a:srgbClr val="000099"/>
                </a:solidFill>
              </a:rPr>
              <a:t>установленное законом.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01" y="1124744"/>
            <a:ext cx="43338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2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Голосование проводится   по </a:t>
            </a:r>
            <a:r>
              <a:rPr lang="ru-RU" sz="2400" b="1" dirty="0">
                <a:solidFill>
                  <a:srgbClr val="FFFF00"/>
                </a:solidFill>
              </a:rPr>
              <a:t>единому избирательному округу.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31784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Протокол </a:t>
            </a:r>
            <a:r>
              <a:rPr lang="ru-RU" sz="2400" b="1" u="sng" dirty="0">
                <a:solidFill>
                  <a:srgbClr val="FFFF00"/>
                </a:solidFill>
              </a:rPr>
              <a:t>об итогах голосования с отметкой «Повторный».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Согласно </a:t>
            </a:r>
            <a:r>
              <a:rPr lang="ru-RU" sz="2400" b="1" dirty="0" err="1">
                <a:solidFill>
                  <a:srgbClr val="FF0000"/>
                </a:solidFill>
              </a:rPr>
              <a:t>пп</a:t>
            </a:r>
            <a:r>
              <a:rPr lang="ru-RU" sz="2400" b="1" dirty="0">
                <a:solidFill>
                  <a:srgbClr val="FF0000"/>
                </a:solidFill>
              </a:rPr>
              <a:t>. 2, 8 ст. 69 Федерального закона № 67-ФЗ</a:t>
            </a:r>
            <a:r>
              <a:rPr lang="ru-RU" sz="2400" dirty="0">
                <a:solidFill>
                  <a:srgbClr val="000099"/>
                </a:solidFill>
              </a:rPr>
              <a:t>, если </a:t>
            </a:r>
            <a:r>
              <a:rPr lang="ru-RU" sz="2400" b="1" dirty="0">
                <a:solidFill>
                  <a:srgbClr val="000099"/>
                </a:solidFill>
              </a:rPr>
              <a:t>протокол</a:t>
            </a:r>
            <a:r>
              <a:rPr lang="ru-RU" sz="2400" dirty="0">
                <a:solidFill>
                  <a:srgbClr val="000099"/>
                </a:solidFill>
              </a:rPr>
              <a:t> и (или) </a:t>
            </a:r>
            <a:r>
              <a:rPr lang="ru-RU" sz="2400" b="1" dirty="0">
                <a:solidFill>
                  <a:srgbClr val="000099"/>
                </a:solidFill>
              </a:rPr>
              <a:t>сводная таблица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нижестоящей </a:t>
            </a:r>
            <a:r>
              <a:rPr lang="ru-RU" sz="2400" dirty="0">
                <a:solidFill>
                  <a:srgbClr val="000099"/>
                </a:solidFill>
              </a:rPr>
              <a:t>комиссии </a:t>
            </a:r>
            <a:r>
              <a:rPr lang="ru-RU" sz="2400" b="1" dirty="0">
                <a:solidFill>
                  <a:srgbClr val="000099"/>
                </a:solidFill>
              </a:rPr>
              <a:t>об итогах голосования </a:t>
            </a:r>
            <a:r>
              <a:rPr lang="ru-RU" sz="2400" dirty="0">
                <a:solidFill>
                  <a:srgbClr val="000099"/>
                </a:solidFill>
              </a:rPr>
              <a:t>составлены с нарушением требований закона, </a:t>
            </a:r>
            <a:r>
              <a:rPr lang="ru-RU" sz="2400" dirty="0" smtClean="0">
                <a:solidFill>
                  <a:srgbClr val="000099"/>
                </a:solidFill>
              </a:rPr>
              <a:t>предъявляемых к </a:t>
            </a:r>
            <a:r>
              <a:rPr lang="ru-RU" sz="2400" dirty="0">
                <a:solidFill>
                  <a:srgbClr val="000099"/>
                </a:solidFill>
              </a:rPr>
              <a:t>составлению протокола, указанная комиссия составляет протокол об итогах голосования, на </a:t>
            </a:r>
            <a:r>
              <a:rPr lang="ru-RU" sz="2400" dirty="0" smtClean="0">
                <a:solidFill>
                  <a:srgbClr val="000099"/>
                </a:solidFill>
              </a:rPr>
              <a:t>котором </a:t>
            </a:r>
            <a:r>
              <a:rPr lang="ru-RU" sz="2400" b="1" dirty="0" smtClean="0">
                <a:solidFill>
                  <a:srgbClr val="000099"/>
                </a:solidFill>
              </a:rPr>
              <a:t>делается </a:t>
            </a:r>
            <a:r>
              <a:rPr lang="ru-RU" sz="2400" b="1" dirty="0">
                <a:solidFill>
                  <a:srgbClr val="000099"/>
                </a:solidFill>
              </a:rPr>
              <a:t>отметка: «Повторный».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    </a:t>
            </a:r>
            <a:r>
              <a:rPr lang="ru-RU" sz="2400" dirty="0" smtClean="0">
                <a:solidFill>
                  <a:srgbClr val="000099"/>
                </a:solidFill>
              </a:rPr>
              <a:t>При </a:t>
            </a:r>
            <a:r>
              <a:rPr lang="ru-RU" sz="2400" dirty="0">
                <a:solidFill>
                  <a:srgbClr val="000099"/>
                </a:solidFill>
              </a:rPr>
              <a:t>передаче в ТИК первого экземпляра протокола УИК об итогах </a:t>
            </a:r>
            <a:r>
              <a:rPr lang="ru-RU" sz="2400" dirty="0" smtClean="0">
                <a:solidFill>
                  <a:srgbClr val="000099"/>
                </a:solidFill>
              </a:rPr>
              <a:t>голосования </a:t>
            </a:r>
            <a:r>
              <a:rPr lang="ru-RU" sz="2400" dirty="0">
                <a:solidFill>
                  <a:srgbClr val="000099"/>
                </a:solidFill>
              </a:rPr>
              <a:t>председатель УИК заносит данные этого повторного протокола с указанием времени их </a:t>
            </a:r>
            <a:r>
              <a:rPr lang="ru-RU" sz="2400" dirty="0" smtClean="0">
                <a:solidFill>
                  <a:srgbClr val="000099"/>
                </a:solidFill>
              </a:rPr>
              <a:t>внесения </a:t>
            </a:r>
            <a:r>
              <a:rPr lang="ru-RU" sz="2400" dirty="0">
                <a:solidFill>
                  <a:srgbClr val="000099"/>
                </a:solidFill>
              </a:rPr>
              <a:t>в увеличенную форму сводной таблицы.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   </a:t>
            </a:r>
            <a:r>
              <a:rPr lang="ru-RU" sz="2400" b="1" i="1" dirty="0" smtClean="0">
                <a:solidFill>
                  <a:srgbClr val="000099"/>
                </a:solidFill>
              </a:rPr>
              <a:t>При </a:t>
            </a:r>
            <a:r>
              <a:rPr lang="ru-RU" sz="2400" b="1" i="1" dirty="0">
                <a:solidFill>
                  <a:srgbClr val="000099"/>
                </a:solidFill>
              </a:rPr>
              <a:t>несовпадении данных по какой-либо строке </a:t>
            </a:r>
            <a:r>
              <a:rPr lang="ru-RU" sz="2400" b="1" i="1" dirty="0" smtClean="0">
                <a:solidFill>
                  <a:srgbClr val="000099"/>
                </a:solidFill>
              </a:rPr>
              <a:t>данные первоначально </a:t>
            </a:r>
            <a:r>
              <a:rPr lang="ru-RU" sz="2400" b="1" i="1" dirty="0">
                <a:solidFill>
                  <a:srgbClr val="000099"/>
                </a:solidFill>
              </a:rPr>
              <a:t>представленного протокола в увеличенной форме сводной таблицы </a:t>
            </a:r>
            <a:r>
              <a:rPr lang="ru-RU" sz="2400" b="1" dirty="0">
                <a:solidFill>
                  <a:srgbClr val="FF0000"/>
                </a:solidFill>
              </a:rPr>
              <a:t>зачеркиваются </a:t>
            </a:r>
            <a:r>
              <a:rPr lang="ru-RU" sz="2400" b="1" dirty="0" smtClean="0">
                <a:solidFill>
                  <a:srgbClr val="FF0000"/>
                </a:solidFill>
              </a:rPr>
              <a:t>одной наклонной </a:t>
            </a:r>
            <a:r>
              <a:rPr lang="ru-RU" sz="2400" b="1" dirty="0">
                <a:solidFill>
                  <a:srgbClr val="FF0000"/>
                </a:solidFill>
              </a:rPr>
              <a:t>линией.</a:t>
            </a:r>
          </a:p>
        </p:txBody>
      </p:sp>
    </p:spTree>
    <p:extLst>
      <p:ext uri="{BB962C8B-B14F-4D97-AF65-F5344CB8AC3E}">
        <p14:creationId xmlns:p14="http://schemas.microsoft.com/office/powerpoint/2010/main" val="381813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1243</TotalTime>
  <Words>2319</Words>
  <Application>Microsoft Office PowerPoint</Application>
  <PresentationFormat>Экран (4:3)</PresentationFormat>
  <Paragraphs>103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 Процедура подсчета голосов избирателей и установление итогов голосования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Процедура подсчета голосов избирателей и установление итогов голосования </dc:title>
  <dc:creator>User</dc:creator>
  <cp:lastModifiedBy>User</cp:lastModifiedBy>
  <cp:revision>119</cp:revision>
  <dcterms:created xsi:type="dcterms:W3CDTF">2017-11-20T08:39:15Z</dcterms:created>
  <dcterms:modified xsi:type="dcterms:W3CDTF">2017-12-13T11:47:24Z</dcterms:modified>
</cp:coreProperties>
</file>