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FF99"/>
    <a:srgbClr val="00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9" autoAdjust="0"/>
  </p:normalViewPr>
  <p:slideViewPr>
    <p:cSldViewPr>
      <p:cViewPr varScale="1">
        <p:scale>
          <a:sx n="53" d="100"/>
          <a:sy n="53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EEDDEB-637A-43D8-8794-D1F778B7EDD8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D209C4-8658-4B16-BF27-63D84E36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9385A-6111-43E6-B157-653408BF53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70A2A-F9B9-4A05-A6DC-881A5CCBFB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DAF525-93FC-4816-A48D-0AA4EFB2E3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50CEC-71EF-4632-B402-1007FB6B44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E1014-F666-4DCA-80CA-8E8BDFFD5F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73CC-7658-4141-8CE9-EFEC16CB8F49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85D2-1D76-41C9-A9CF-B279AD4DD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8F00-4D68-4557-96FD-7CC66D1AA643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85D4-C621-4A17-91E3-0E11884C7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D5AB-024C-45DF-815E-C874BEB3AE7B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EA58-1C3C-422C-A969-730FB510A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011A-D19A-44C7-9507-25B1CE7A19DC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F55E-8CA1-4E3F-9B6F-F2091CB2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5A1A-24DC-4440-809E-F2FA299ACA7F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1BEC-A1B2-4CF1-962A-13EFF6AF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F897-4176-4BEB-8EF4-0A9207599691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6A06-B50D-4E51-8364-2F3F08FCD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A252-7E65-4986-A4BE-A960B12CAFE9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5DAB-3407-4FF0-ACD2-7B9C8F95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27AC-D09A-49AA-B0F8-10FE57C9E8DA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BB33-995E-468B-9CB6-807FF8E0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2919-8BA8-4D11-9262-FBEC75912F80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013-6F62-47DE-95BA-31CEDA9D1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451A-0929-4F1C-ADE4-16120A902273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6901-6477-4E16-8D8B-E16C2F33C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02CE-69E6-4A7C-9C67-2A6A94DCF6D6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66EC-1687-4E95-AA1D-1DA0EB91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8015A-748C-4EF4-BAF3-72D673B74577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016D8-8D35-4EB6-AFBD-232259843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981075"/>
            <a:ext cx="8369300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 выборах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6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молодежного Совета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2947988" cy="2376487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5188" y="692150"/>
            <a:ext cx="7632700" cy="1908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кампании кандидатов может осуществляться за счет собственных средств кандидатов, политических партий или собраний избирателей, выдвинувших кандидата. 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Материальное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кандидата может быть осуществлено администрацией образовательного учреждения, иного учреждения или организации, где учится или работает кандидат.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47688" y="2924175"/>
            <a:ext cx="7632700" cy="1631950"/>
          </a:xfrm>
          <a:prstGeom prst="rect">
            <a:avLst/>
          </a:prstGeom>
          <a:pattFill prst="zigZag">
            <a:fgClr>
              <a:srgbClr val="FFCCFF"/>
            </a:fgClr>
            <a:bgClr>
              <a:schemeClr val="bg1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помещении для голосования молодежная участковая избирательная комиссия оборудует информационный стенд, на котором размещает информацию обо всех кандидатах, внесенных в избирательный бюллетень, кабины для тайного голосования или иные специально оборудованные места, стационарные ящики для голосования.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5188" y="4868863"/>
            <a:ext cx="7848600" cy="13541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Избирательные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бюллетени изготавливаются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молодежной избирательной комиссией и передаются по акту участковым молодежным избирательным комиссиям не позднее чем за один день до дня голосования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7920038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Бюллетень содержит следующие сведения о каждом из</a:t>
            </a:r>
          </a:p>
          <a:p>
            <a:pPr algn="just"/>
            <a:r>
              <a:rPr lang="ru-RU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зарегистрированных кандидатов: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фамилия, имя, отчество;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год рождения;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место учебы, работы, род занятий;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если кандидат сам выдвинул свою кандидатуру, указывается "самовыдвижение";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если кандидат выдвинут собранием избирателей, указывается "выдвинут собранием избирателей" (возможно указание названия конкретного коллектива, выдвинувшего кандидата);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если кандидат выдвинут политической партией, указывается наименование   политической партии, выдвинувшей кандидата.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Фамилии зарегистрированных кандидатов размещаются в бюллетене в алфавитном порядке. 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Справа от указанных сведений о каждом зарегистрированном кандидате помещается пустой квадрат.</a:t>
            </a:r>
          </a:p>
          <a:p>
            <a:pPr algn="just"/>
            <a:endParaRPr lang="ru-RU" sz="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Молодежная участковая избирательная комиссия заверяет все полученные бюллетени путем проставления на лицевой стороне бюллетеня в верхнем правом углу подписи двух членов комиссии. 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5381625"/>
            <a:ext cx="1296987" cy="2873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4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333375"/>
            <a:ext cx="1069975" cy="1079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719138" y="263525"/>
            <a:ext cx="7993062" cy="2246313"/>
          </a:xfrm>
          <a:prstGeom prst="rect">
            <a:avLst/>
          </a:prstGeom>
          <a:pattFill prst="dashDnDiag">
            <a:fgClr>
              <a:srgbClr val="FFCCFF"/>
            </a:fgClr>
            <a:bgClr>
              <a:schemeClr val="bg1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*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После окончания времени голосования члены молодежной участковой  избирательной комиссии с правом решающего голоса в присутствии членов  молодежной участковой  избирательной комиссии (МУИК) с правом совещательного голоса, наблюдателей, зарегистрированных кандидатов или их доверенных лиц, представителей вышестоящей комиссии и СМИ подсчитывают и погашают, отрезая левый нижний угол, неиспользованные бюллетени, затем оглашают и вносят число погашенных неиспользованных бюллетеней, а также бюллетеней, испорченных избирателями при проведении голосования, в протокол об итогах голосования.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68313" y="2644775"/>
            <a:ext cx="8369300" cy="1816100"/>
          </a:xfrm>
          <a:prstGeom prst="rect">
            <a:avLst/>
          </a:prstGeom>
          <a:pattFill prst="ltVert">
            <a:fgClr>
              <a:srgbClr val="FFFF99"/>
            </a:fgClr>
            <a:bgClr>
              <a:schemeClr val="bg1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/>
              <a:t>      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Председатель  или секретарь МУИК оглашает и вносит в протокол число полученных бюллетеней.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Перед подсчетом голосов избирателей члены МУИК с правом решающего голоса проводят подсчет избирателей по списку, определяя: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общее число избирателей, внесенных в список на момент окончания голосования;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число избирателей, принявших участие в голосовании.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Данные вносятся в соответствующие строки протокола об итогах голосования.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88950" y="4551363"/>
            <a:ext cx="8112125" cy="2001837"/>
          </a:xfrm>
          <a:prstGeom prst="rect">
            <a:avLst/>
          </a:prstGeom>
          <a:pattFill prst="zigZag">
            <a:fgClr>
              <a:srgbClr val="00FF99"/>
            </a:fgClr>
            <a:bgClr>
              <a:schemeClr val="bg1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Ящики для голосования вскрываются после проверки целостности пломб на них.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Члены МУИК сортируют избирательные бюллетени, извлеченные из ящиков для голосования, по голосам, поданным за каждого из кандидатов, одновременно отделяют бюллетени не установленной формы и недействительные бюллетени. и При сортировке бюллетеней члены МУИК оглашают содержащиеся в бюллетенях отметки избирателей и представляют бюллетени для визуального контроля всем лицам, присутствующим при подсчете.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163" y="476250"/>
            <a:ext cx="7786687" cy="1816100"/>
          </a:xfrm>
          <a:prstGeom prst="rect">
            <a:avLst/>
          </a:prstGeom>
          <a:gradFill flip="none" rotWithShape="1">
            <a:gsLst>
              <a:gs pos="0">
                <a:srgbClr val="00FF99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Недействительные   бюллетени  подсчитываются   и  суммируются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отдельно.  Недействительными   считаются   бюллетени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  не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содержат  отметок  в  квадратах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расположенных  напротив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фамилий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кандидатов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   в    которых   более   одной   отметки  в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квадратах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бюллетени, не заверенные подписями членов молодежной участковой избирательной комиссии.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недействительных бюллетеней заносится в протокол об итогах голосования.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300" y="2565400"/>
            <a:ext cx="8066088" cy="3538538"/>
          </a:xfrm>
          <a:prstGeom prst="rect">
            <a:avLst/>
          </a:prstGeom>
          <a:gradFill>
            <a:gsLst>
              <a:gs pos="0">
                <a:srgbClr val="FFFF99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После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производится подсчет рассортированных действительных бюллетеней в каждой пачке отдельно по каждому кандидату. При этом бюллетени подсчитываются путем перекладывания их по одному из одной части пачки в другую таким образом, чтобы лица, присутствующие при подсчете, могли увидеть отметку избирателя в каждом бюллетене. Одновременный подсчет бюллетеней из разных пачек не допускается. Полученные данные вносятся в протокол об итогах голосования.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Члены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участковой избирательной комиссии с правом решающего голоса путем суммирования определяют число действительных бюллетеней, содержащихся в стационарных ящиках для голосования. Результаты вносят в соответствующие строки протокола об итогах голосования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Затем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рассортированными бюллетенями под контролем членов участковой молодежной избирательной комиссии с правом решающего голоса вправе визуально ознакомиться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наблюдатели.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828800" cy="1285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941888"/>
            <a:ext cx="1295400" cy="2873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388" y="850900"/>
            <a:ext cx="8208962" cy="5262563"/>
          </a:xfrm>
          <a:prstGeom prst="rect">
            <a:avLst/>
          </a:prstGeom>
          <a:gradFill>
            <a:gsLst>
              <a:gs pos="0">
                <a:srgbClr val="FFFF99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После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подсчета голосов рассортированные бюллетени упаковываются в отдельные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пачки и в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мешки или коробки, на которых указываются номер избирательного участка, число бюллетеней. Мешки или коробки опечатываются и могут быть вскрыты только по решению 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молодежной избирательной комиссии.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Молодежная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 обязана рассмотреть поступившие в день голосования до окончания подсчета голосов избирателей жалобы (заявления) лиц, присутствовавших при подсчете голосов, и принять соответствующие решения, которые приобщаются к протоколу молодежной участковой  избирательной комиссии об итогах голосования.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всех необходимых действий и подсчетов молодежная участковая избирательная комиссия в обязательном порядке проводит итоговое заседание, на котором рассматриваются жалобы (заявления) о нарушениях при голосовании и подсчете голосов избирателей, после чего подписывается протокол молодежной участковой избирательной комиссии об итогах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Протокол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голосования заполняется в 2 экземплярах и подписывается всеми присутствующими членами молодежной участковой избирательной комиссии с правом решающего голоса, в нем проставляются дата и время (час с минутами) его подписания.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заполнение протокола карандашом и внесение в него каких-либо изменений.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Подписание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с нарушением указанного порядка является основанием для признания протокола недействительным и проведения повторного подсчета голосов.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684213" y="188913"/>
            <a:ext cx="6969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68313" y="1125538"/>
            <a:ext cx="8567737" cy="44005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основании итоговых протоколов молодежных участковых избирательных комиссий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Ирбитская городская молодежная избирательная комиссия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подводит итоги голосования по каждому одномандатному округу и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определяет результаты выборов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Избранным членом Совета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считается кандидат,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набравший простое большинство голосов по отношению к другому кандидату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(другим кандидатам)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числа избирателей, принявших участие в голосовании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Если два и более кандидатов набрали равное количество голосов, избранным признается кандидат, документы для регистрации которого представлены ранее документов других кандидатов.</a:t>
            </a:r>
          </a:p>
          <a:p>
            <a:pPr algn="just"/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выдвижении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одномандатному округу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одного кандидата в члены Совета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кандидат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считается избранным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за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 проголосовало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большинство избирателей от числа, принявших участие в голосовании.</a:t>
            </a:r>
          </a:p>
        </p:txBody>
      </p:sp>
      <p:pic>
        <p:nvPicPr>
          <p:cNvPr id="19459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1069975" cy="1079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74863" y="2420938"/>
            <a:ext cx="565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i="1">
                <a:solidFill>
                  <a:srgbClr val="FF0000"/>
                </a:solidFill>
              </a:rPr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765175"/>
            <a:ext cx="6935788" cy="13223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Выборы </a:t>
            </a:r>
            <a:r>
              <a:rPr lang="ru-RU" sz="1600" dirty="0" err="1">
                <a:solidFill>
                  <a:srgbClr val="000099"/>
                </a:solidFill>
                <a:latin typeface="+mn-lt"/>
                <a:cs typeface="+mn-cs"/>
              </a:rPr>
              <a:t>Ирбитского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 городского молодежного Совета Муниципального образования город Ирбит 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проводятся на основе всеобщего, равного и прямого избирательного права при тайном голосовании по мажоритарной избирательной  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системе.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 по 10 (десяти) одномандатным избирательным округам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00038" y="2276475"/>
            <a:ext cx="7559675" cy="646113"/>
          </a:xfrm>
          <a:prstGeom prst="rect">
            <a:avLst/>
          </a:prstGeom>
          <a:pattFill prst="shingle">
            <a:fgClr>
              <a:srgbClr val="FFCCFF"/>
            </a:fgClr>
            <a:bgClr>
              <a:schemeClr val="bg1"/>
            </a:bgClr>
          </a:patt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Срок полномочий членов Совета составляет 2 года и исчисляется со дня проведения первого заседания Совета.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392" y="3055355"/>
            <a:ext cx="7704856" cy="1200329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+mn-lt"/>
                <a:cs typeface="+mn-cs"/>
              </a:rPr>
              <a:t>Участие гражданина в выборах является свободным и добровольным, никто не вправе воздействовать на гражданина с целью принудить его к участию или неучастию в выборах либо воспрепятствовать его свободному волеизъявлению.  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490538" y="4365625"/>
            <a:ext cx="8280400" cy="646113"/>
          </a:xfrm>
          <a:prstGeom prst="rect">
            <a:avLst/>
          </a:prstGeom>
          <a:pattFill prst="zigZag">
            <a:fgClr>
              <a:srgbClr val="FFCCFF"/>
            </a:fgClr>
            <a:bgClr>
              <a:schemeClr val="bg1"/>
            </a:bgClr>
          </a:patt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99"/>
                </a:solidFill>
              </a:rPr>
              <a:t>Выборы считаются состоявшимися при любом количестве избирателей, принявших участие в голосовании.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625" y="5129213"/>
            <a:ext cx="7789863" cy="13239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Право избирать членов Совета имеют все граждане, проживающие на территории Муниципального образования город Ирбит, которым на день голосования исполнилось 14 лет и не достигшие 36 лет, в том числе, проходящие обучение в образовательных учреждениях, расположенных на территории Муниципального образования город Ирбит</a:t>
            </a:r>
            <a:r>
              <a:rPr lang="ru-RU" sz="1600" dirty="0">
                <a:solidFill>
                  <a:srgbClr val="000099"/>
                </a:solidFill>
                <a:latin typeface="+mn-lt"/>
                <a:cs typeface="+mn-cs"/>
              </a:rPr>
              <a:t>.</a:t>
            </a:r>
            <a:endParaRPr lang="ru-RU" sz="160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287338" y="9953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5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25450"/>
            <a:ext cx="1428750" cy="1712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195513" y="1484313"/>
            <a:ext cx="331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2450" y="333375"/>
            <a:ext cx="820896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Днем голосования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членов Совета устанавливается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 день - пятница.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3850" y="2271713"/>
            <a:ext cx="86407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Организацию подготовки и проведения выборов членов Совета осуществляют:</a:t>
            </a:r>
          </a:p>
          <a:p>
            <a:pPr algn="just"/>
            <a:r>
              <a:rPr 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Ирбитская городская молодежная  избирательная комиссия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молодежные участковые </a:t>
            </a:r>
          </a:p>
          <a:p>
            <a:pPr algn="just"/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избирательные комиссии</a:t>
            </a: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2" descr="C:\Users\User\Desktop\SAM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44788"/>
            <a:ext cx="2232025" cy="158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4238625"/>
            <a:ext cx="26368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7019925" y="40767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4941888"/>
            <a:ext cx="2570163" cy="1563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88913"/>
            <a:ext cx="7777163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городской  молодежной избирательной комиссии: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дату проведения голосования по выборам членов Совета;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Календарный план мероприятий по подготовке и проведению выборов;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реализацию мероприятий, связанных с выдвижением и регистрацией кандидатов, осуществляет меры по обеспечению соблюдения единого порядка установления итогов голосования, определения результатов выборов;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численность, количество членов участковых молодежных избирательных комиссий, формирует их составы;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оказывает правовую, методическую, организационную помощь молодежным участковым избирательным комиссиям;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форму списка избирателей, готовит  списки избирателей;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регистрирует кандидатов в члены Совета, их доверенных лиц;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форму и текст избирательного бюллетеня;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рассматривает жалобы (заявления) на решения, действия (бездействия) молодежных участковых избирательных комиссий и принимает по указанным жалобам (заявлениям) мотивированные решения;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результаты выборов членов Совета.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публикуется на сайте </a:t>
            </a:r>
            <a:r>
              <a:rPr lang="ru-RU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территориальной избирательной комиссии в разделе молодежная избирательная комиссия.</a:t>
            </a: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476250"/>
            <a:ext cx="8064500" cy="5510213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 молодежной  участковой  избирательной комиссии: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информирует избирателей о составе комиссии и ее руководителях, об адресе комиссии, режиме ее работы, а также о дне, времени и месте голосования;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уточняет список избирателей, производит ознакомление избирателей с данным списком, рассматривает заявления об ошибках и о неточностях в данном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списке;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подготовку помещений для голосования, технологического  оборудования;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информирование избирателей о зарегистрированных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кандидатах;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соблюдение на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избирательного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участка,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ведения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предвыборной агитации;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организует на избирательном участке голосование в день голосования;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 подсчет голосов, устанавливает итоги голосования на избирательном участке,  составляет протокол об итогах голосования и передает его в 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Ирбитскую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городскую  молодежную избирательную комиссию;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объявляет итоги голосования на избирательном участке и выдает заверенные копии протокола об итогах голосования лицам, осуществлявшим наблюдение за ходом голосования;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 в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своих  полномочий  жалобы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(заявления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нарушение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голосования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принимает  по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жалобам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(заявлениям) мотивированные решения;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  хранение   и   передачу   в   вышестоящую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связанных   с   подготовкой  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проведением   выборов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оборудования.</a:t>
            </a:r>
          </a:p>
        </p:txBody>
      </p:sp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4292600"/>
            <a:ext cx="1781175" cy="2266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1268413"/>
            <a:ext cx="7921625" cy="45243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составляется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молодежной избирательной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по каждому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избирательному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участку на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администрациями образовательных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и организаций.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Основанием     для    включения     молодого гражданина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список избирателей на конкретном избирательном участке является факт обучения, работы в границах данного избирательного участка. 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03350" y="476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44" name="Picture 3" descr="C:\Users\User\Desktop\ИМТ_1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7200"/>
            <a:ext cx="3527425" cy="2352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63938" y="4508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6813213" y="87582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836613"/>
            <a:ext cx="7921625" cy="157003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Выдвижение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кандидатов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Выдвижение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 в члены Совета начинается за 20 дней и заканчивается за 10 дней до дня голосования путем самовыдвижения, выдвижения собранием избирателей либо политической партией, иным общественным объединением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95288" y="2492375"/>
            <a:ext cx="8353425" cy="3910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выдвижения кандидата необходимо представить в Ирбитскую городскую молодежную избирательную комиссию следующие документы:</a:t>
            </a:r>
          </a:p>
          <a:p>
            <a:pPr algn="just"/>
            <a:endParaRPr lang="ru-RU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самовыдвижении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уведомление в письменной форме о своем выдвижении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качестве кандидата по соответствующему избирательному округу;</a:t>
            </a:r>
          </a:p>
          <a:p>
            <a:pPr algn="just">
              <a:buFontTx/>
              <a:buChar char="-"/>
            </a:pP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выдвижении собранием избирателей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месту учебы, работы -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заявление о согласии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выдвижение кандидатом по соответствующему избирательному округу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протокол собрания избирателей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выдвижении; </a:t>
            </a:r>
          </a:p>
          <a:p>
            <a:pPr algn="just">
              <a:buFontTx/>
              <a:buChar char="-"/>
            </a:pP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выдвижении политической партией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иным общественным объединением -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заявление о согласии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выдвижение кандидатом от соответствующей политической партии по соответствующему избирательному округу и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документ, подтверждающий выдвижение политической партией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иным общественным объединением; 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копия паспорта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или студенческого билета, или справка с места учебы, работы;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 биографического характера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1268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1069975" cy="1079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259138"/>
            <a:ext cx="2160588" cy="2873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827088" y="836613"/>
            <a:ext cx="777716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зарегистрированные кандидаты обладают равными правами и несут равные обязанности.</a:t>
            </a:r>
          </a:p>
          <a:p>
            <a:pPr algn="just"/>
            <a:endParaRPr lang="ru-RU" sz="12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зарегистрированный кандидат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вправе назначить не более пяти доверенных лиц, а также назначить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члена комиссии с правом совещательного голоса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молодежную участковую избирательную комиссию избирательного округа, по которому он баллотируется. В день голосования зарегистрированный кандидат вправе назначить в Ирбитскую городскую молодежную избирательную комиссию, в молодежную участковую избирательную комиссию избирательного округа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наблюдателя.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63563" y="3644900"/>
            <a:ext cx="54657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Предвыборная агитация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Агитационный период начинается с момента выдвижения кандидата и заканчивается в ноль часов за сутки до дня голосования.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Предвыборная агитация может проводиться посредством проведения массовых мероприятий (собраний и встреч с гражданами, публичных дебатов и дискуссий), выпуска и распространения печатных, аудиовизуальных и других агитационных материалов, в периодических печатных изданиях, иными методами.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025525" y="260350"/>
            <a:ext cx="698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/>
          </a:p>
        </p:txBody>
      </p:sp>
      <p:pic>
        <p:nvPicPr>
          <p:cNvPr id="1229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3106738"/>
            <a:ext cx="2676525" cy="1590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4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5413375"/>
            <a:ext cx="122872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5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1050" y="4446588"/>
            <a:ext cx="180022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4978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Предвыборные программы кандидатов, иные агитационные материалы, выступления кандидатов и их доверенных лиц на публичных мероприятиях, в СМИ (в том числе в сетях Интернет) не должны противоречить действующему законодательству.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Запрещается агитация, возбуждающая социальную, расовую, национальную или религиозную рознь, унижающая национальное достоинство, пропагандирующая исключительность, превосходство либо неполноценность граждан по признаку их отношения к религии, социальной, расовой, национальной, религиозной или языковой принадлежности, а также агитация, при проведении которой осуществляются 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их смешения. 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Запрещается агитация, нарушающая законодательство РФ об интеллектуальной собственности. Агитационные материалы не могут содержать коммерческую рекламу.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Запрещается подкуп избирателей.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Кандидаты вправе беспрепятственно выпускать агитационные материалы (плакаты, листовки и пр.), которые размещаются в местах отведенных руководителем, администрацией учебных заведений и иных организаций. Агитационные материалы должны содержать информацию о лицах, выпустивших материал, или информацию о том, по поручению какого кандидата выпущен материал. </a:t>
            </a: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Запрещается размещение печатных агитационных материалов на зданиях, сооружениях, имеющих культурную или архитектурную ценность.</a:t>
            </a:r>
          </a:p>
          <a:p>
            <a:pPr algn="just"/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До начала распространения агитационных материалов их копии предоставляются в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Ирбитскую городскую молодежную избирательную комиссию</a:t>
            </a:r>
            <a:r>
              <a:rPr 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735638"/>
            <a:ext cx="1296987" cy="2889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698</TotalTime>
  <Words>2082</Words>
  <Application>Microsoft Office PowerPoint</Application>
  <PresentationFormat>Экран (4:3)</PresentationFormat>
  <Paragraphs>134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Times New Roman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79</cp:revision>
  <dcterms:created xsi:type="dcterms:W3CDTF">2015-03-02T05:06:40Z</dcterms:created>
  <dcterms:modified xsi:type="dcterms:W3CDTF">2016-05-12T13:18:00Z</dcterms:modified>
</cp:coreProperties>
</file>