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 id="2147483710" r:id="rId3"/>
    <p:sldMasterId id="2147483722" r:id="rId4"/>
  </p:sldMasterIdLst>
  <p:sldIdLst>
    <p:sldId id="256" r:id="rId5"/>
    <p:sldId id="257" r:id="rId6"/>
    <p:sldId id="258" r:id="rId7"/>
    <p:sldId id="311" r:id="rId8"/>
    <p:sldId id="259" r:id="rId9"/>
    <p:sldId id="305" r:id="rId10"/>
    <p:sldId id="308" r:id="rId11"/>
    <p:sldId id="309" r:id="rId12"/>
    <p:sldId id="310" r:id="rId13"/>
    <p:sldId id="306" r:id="rId14"/>
    <p:sldId id="278" r:id="rId15"/>
    <p:sldId id="283" r:id="rId16"/>
    <p:sldId id="266" r:id="rId17"/>
    <p:sldId id="260" r:id="rId18"/>
    <p:sldId id="279" r:id="rId19"/>
    <p:sldId id="282" r:id="rId20"/>
    <p:sldId id="267" r:id="rId21"/>
    <p:sldId id="268" r:id="rId22"/>
    <p:sldId id="261" r:id="rId23"/>
    <p:sldId id="280" r:id="rId24"/>
    <p:sldId id="262" r:id="rId25"/>
    <p:sldId id="265" r:id="rId26"/>
    <p:sldId id="263" r:id="rId27"/>
    <p:sldId id="264" r:id="rId28"/>
    <p:sldId id="284" r:id="rId29"/>
    <p:sldId id="273" r:id="rId30"/>
    <p:sldId id="274" r:id="rId31"/>
    <p:sldId id="285" r:id="rId32"/>
    <p:sldId id="287" r:id="rId33"/>
    <p:sldId id="288" r:id="rId34"/>
    <p:sldId id="289" r:id="rId35"/>
    <p:sldId id="290" r:id="rId36"/>
    <p:sldId id="291" r:id="rId37"/>
    <p:sldId id="292" r:id="rId38"/>
    <p:sldId id="293" r:id="rId39"/>
    <p:sldId id="294" r:id="rId40"/>
    <p:sldId id="295" r:id="rId41"/>
    <p:sldId id="297" r:id="rId42"/>
    <p:sldId id="298" r:id="rId43"/>
    <p:sldId id="303" r:id="rId44"/>
    <p:sldId id="300" r:id="rId45"/>
    <p:sldId id="302" r:id="rId46"/>
    <p:sldId id="304" r:id="rId4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2" autoAdjust="0"/>
  </p:normalViewPr>
  <p:slideViewPr>
    <p:cSldViewPr>
      <p:cViewPr varScale="1">
        <p:scale>
          <a:sx n="54" d="100"/>
          <a:sy n="54" d="100"/>
        </p:scale>
        <p:origin x="-137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32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F06DE649-4122-4E1C-B54F-09BE651AB33C}"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501F2A1-E2CE-4F0F-AF3A-E62DBB6D081C}" type="slidenum">
              <a:rPr lang="ru-RU"/>
              <a:pPr>
                <a:defRPr/>
              </a:pPr>
              <a:t>‹#›</a:t>
            </a:fld>
            <a:endParaRPr lang="ru-RU"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60AF6B2-355C-4E88-8ECE-F923BF81A602}"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843431E-DB1C-407F-852A-FB040A3F057D}" type="slidenum">
              <a:rPr lang="ru-RU"/>
              <a:pPr>
                <a:defRPr/>
              </a:pPr>
              <a:t>‹#›</a:t>
            </a:fld>
            <a:endParaRPr lang="ru-RU"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2C6B20-D3ED-45C6-89DE-8CDF8869E84F}"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D25CD7A-A4BC-48B8-B27E-810702610947}" type="slidenum">
              <a:rPr lang="ru-RU"/>
              <a:pPr>
                <a:defRPr/>
              </a:pPr>
              <a:t>‹#›</a:t>
            </a:fld>
            <a:endParaRPr lang="ru-RU" dirty="0"/>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E672C6BD-4C35-4352-80B5-6F8E9C685AC4}" type="datetimeFigureOut">
              <a:rPr lang="ru-RU"/>
              <a:pPr>
                <a:defRPr/>
              </a:pPr>
              <a:t>23.05.2016</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2946EDA-BC44-4F98-9DBF-9820DECA117A}" type="slidenum">
              <a:rPr lang="ru-RU"/>
              <a:pPr>
                <a:defRPr/>
              </a:pPr>
              <a:t>‹#›</a:t>
            </a:fld>
            <a:endParaRPr lang="ru-RU" dirty="0"/>
          </a:p>
        </p:txBody>
      </p:sp>
    </p:spTree>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85620DFE-5E7B-4F43-971C-7D085411823D}"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DD7D894-D4D6-40BD-9590-190DBA915D4D}" type="slidenum">
              <a:rPr lang="ru-RU"/>
              <a:pPr>
                <a:defRPr/>
              </a:pPr>
              <a:t>‹#›</a:t>
            </a:fld>
            <a:endParaRPr lang="ru-RU" dirty="0"/>
          </a:p>
        </p:txBody>
      </p:sp>
    </p:spTree>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73F4AE4-DFFA-484B-A12E-B304C5027A66}"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44AC26D-078E-42B3-A4DD-0EC46A0819F0}" type="slidenum">
              <a:rPr lang="ru-RU"/>
              <a:pPr>
                <a:defRPr/>
              </a:pPr>
              <a:t>‹#›</a:t>
            </a:fld>
            <a:endParaRPr lang="ru-RU" dirty="0"/>
          </a:p>
        </p:txBody>
      </p:sp>
    </p:spTree>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FE735CC1-7D9D-435B-B2E3-80F64B016E4D}"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E21E6D5-918C-4843-A9C4-B64DCF853BA5}" type="slidenum">
              <a:rPr lang="ru-RU"/>
              <a:pPr>
                <a:defRPr/>
              </a:pPr>
              <a:t>‹#›</a:t>
            </a:fld>
            <a:endParaRPr lang="ru-RU" dirty="0"/>
          </a:p>
        </p:txBody>
      </p:sp>
    </p:spTree>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0EAC1AD-FD80-4ED5-A0BF-779AE45D64D1}" type="datetimeFigureOut">
              <a:rPr lang="ru-RU"/>
              <a:pPr>
                <a:defRPr/>
              </a:pPr>
              <a:t>23.05.2016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EC0DC02-7F14-4D7C-8AC2-AE7E8B3C8448}" type="slidenum">
              <a:rPr lang="ru-RU"/>
              <a:pPr>
                <a:defRPr/>
              </a:pPr>
              <a:t>‹#›</a:t>
            </a:fld>
            <a:endParaRPr lang="ru-RU" dirty="0"/>
          </a:p>
        </p:txBody>
      </p:sp>
    </p:spTree>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6F00A99-6E86-4A6A-BD73-1D1C86E4B4BF}" type="datetimeFigureOut">
              <a:rPr lang="ru-RU"/>
              <a:pPr>
                <a:defRPr/>
              </a:pPr>
              <a:t>23.05.2016</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26BC7F4-8D26-4E74-A853-FD4B97E38949}" type="slidenum">
              <a:rPr lang="ru-RU"/>
              <a:pPr>
                <a:defRPr/>
              </a:pPr>
              <a:t>‹#›</a:t>
            </a:fld>
            <a:endParaRPr lang="ru-RU" dirty="0"/>
          </a:p>
        </p:txBody>
      </p:sp>
    </p:spTree>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2390BE6-CB77-418F-BE9A-614E81CEF0F4}" type="datetimeFigureOut">
              <a:rPr lang="ru-RU"/>
              <a:pPr>
                <a:defRPr/>
              </a:pPr>
              <a:t>23.05.2016</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980F30C4-F139-46DB-8C89-88149C694295}" type="slidenum">
              <a:rPr lang="ru-RU"/>
              <a:pPr>
                <a:defRPr/>
              </a:pPr>
              <a:t>‹#›</a:t>
            </a:fld>
            <a:endParaRPr lang="ru-RU" dirty="0"/>
          </a:p>
        </p:txBody>
      </p:sp>
    </p:spTree>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EF5534DF-0898-4659-B016-0B12D3B11EBA}" type="datetimeFigureOut">
              <a:rPr lang="ru-RU"/>
              <a:pPr>
                <a:defRPr/>
              </a:pPr>
              <a:t>23.05.2016</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9F54AF5-6AA0-4999-A380-AA5B9C7423CE}" type="slidenum">
              <a:rPr lang="ru-RU"/>
              <a:pPr>
                <a:defRPr/>
              </a:pPr>
              <a:t>‹#›</a:t>
            </a:fld>
            <a:endParaRPr lang="ru-RU"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E861553-6ACC-4290-AB71-EFE6F3045862}"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C3DE95F-2EBC-42D6-8CEC-1CDCA5EF441B}" type="slidenum">
              <a:rPr lang="ru-RU"/>
              <a:pPr>
                <a:defRPr/>
              </a:pPr>
              <a:t>‹#›</a:t>
            </a:fld>
            <a:endParaRPr lang="ru-RU" dirty="0"/>
          </a:p>
        </p:txBody>
      </p:sp>
    </p:spTree>
  </p:cSld>
  <p:clrMapOvr>
    <a:masterClrMapping/>
  </p:clrMapOvr>
  <p:transition spd="slow">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64B349C-E15F-48EC-8045-AD55D2C6AA60}" type="datetimeFigureOut">
              <a:rPr lang="ru-RU"/>
              <a:pPr>
                <a:defRPr/>
              </a:pPr>
              <a:t>23.05.2016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50BE041-4703-4F73-A365-F8F72F8AC4DB}" type="slidenum">
              <a:rPr lang="ru-RU"/>
              <a:pPr>
                <a:defRPr/>
              </a:pPr>
              <a:t>‹#›</a:t>
            </a:fld>
            <a:endParaRPr lang="ru-RU" dirty="0"/>
          </a:p>
        </p:txBody>
      </p:sp>
    </p:spTree>
  </p:cSld>
  <p:clrMapOvr>
    <a:masterClrMapping/>
  </p:clrMapOvr>
  <p:transitio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3F74756-6306-43E6-9DA9-B5C8ACA444D7}" type="datetimeFigureOut">
              <a:rPr lang="ru-RU"/>
              <a:pPr>
                <a:defRPr/>
              </a:pPr>
              <a:t>23.05.2016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F79B8B9-5426-479F-B8A1-17413103AA0A}" type="slidenum">
              <a:rPr lang="ru-RU"/>
              <a:pPr>
                <a:defRPr/>
              </a:pPr>
              <a:t>‹#›</a:t>
            </a:fld>
            <a:endParaRPr lang="ru-RU" dirty="0"/>
          </a:p>
        </p:txBody>
      </p:sp>
    </p:spTree>
  </p:cSld>
  <p:clrMapOvr>
    <a:masterClrMapping/>
  </p:clrMapOvr>
  <p:transition spd="slow">
    <p:cov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CDFD3F1-F9AE-4D0E-896F-0C8194A7224B}"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275D0ED-3BA1-4C7C-BA52-29DCAF5EFEE9}" type="slidenum">
              <a:rPr lang="ru-RU"/>
              <a:pPr>
                <a:defRPr/>
              </a:pPr>
              <a:t>‹#›</a:t>
            </a:fld>
            <a:endParaRPr lang="ru-RU" dirty="0"/>
          </a:p>
        </p:txBody>
      </p:sp>
    </p:spTree>
  </p:cSld>
  <p:clrMapOvr>
    <a:masterClrMapping/>
  </p:clrMapOvr>
  <p:transition spd="slow">
    <p:cove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1FE1B9D-C3E8-4E6F-96A8-8B77E266AEB5}"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0987962-D17A-4B4D-B34F-97F0975B3B77}" type="slidenum">
              <a:rPr lang="ru-RU"/>
              <a:pPr>
                <a:defRPr/>
              </a:pPr>
              <a:t>‹#›</a:t>
            </a:fld>
            <a:endParaRPr lang="ru-RU" dirty="0"/>
          </a:p>
        </p:txBody>
      </p:sp>
    </p:spTree>
  </p:cSld>
  <p:clrMapOvr>
    <a:masterClrMapping/>
  </p:clrMapOvr>
  <p:transition spd="slow">
    <p:cove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Скругленный прямоугольник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Скругленный прямоугольник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ru-RU" smtClean="0"/>
              <a:t>Образец заголовка</a:t>
            </a:r>
            <a:endParaRPr lang="en-US"/>
          </a:p>
        </p:txBody>
      </p:sp>
      <p:sp>
        <p:nvSpPr>
          <p:cNvPr id="20" name="Подзаголовок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7" name="Дата 18"/>
          <p:cNvSpPr>
            <a:spLocks noGrp="1"/>
          </p:cNvSpPr>
          <p:nvPr>
            <p:ph type="dt" sz="half" idx="10"/>
          </p:nvPr>
        </p:nvSpPr>
        <p:spPr/>
        <p:txBody>
          <a:bodyPr/>
          <a:lstStyle>
            <a:lvl1pPr>
              <a:defRPr/>
            </a:lvl1pPr>
            <a:extLst/>
          </a:lstStyle>
          <a:p>
            <a:pPr>
              <a:defRPr/>
            </a:pPr>
            <a:fld id="{BDCFA6AE-E4AD-4CC5-ABFE-E40360F17193}" type="datetimeFigureOut">
              <a:rPr lang="ru-RU"/>
              <a:pPr>
                <a:defRPr/>
              </a:pPr>
              <a:t>23.05.2016</a:t>
            </a:fld>
            <a:endParaRPr lang="ru-RU" dirty="0"/>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10"/>
          <p:cNvSpPr>
            <a:spLocks noGrp="1"/>
          </p:cNvSpPr>
          <p:nvPr>
            <p:ph type="sldNum" sz="quarter" idx="12"/>
          </p:nvPr>
        </p:nvSpPr>
        <p:spPr/>
        <p:txBody>
          <a:bodyPr/>
          <a:lstStyle>
            <a:lvl1pPr>
              <a:defRPr/>
            </a:lvl1pPr>
            <a:extLst/>
          </a:lstStyle>
          <a:p>
            <a:pPr>
              <a:defRPr/>
            </a:pPr>
            <a:fld id="{56664470-B578-40E0-80E0-D262F3E514ED}" type="slidenum">
              <a:rPr lang="ru-RU"/>
              <a:pPr>
                <a:defRPr/>
              </a:pPr>
              <a:t>‹#›</a:t>
            </a:fld>
            <a:endParaRPr lang="ru-RU" dirty="0"/>
          </a:p>
        </p:txBody>
      </p:sp>
    </p:spTree>
  </p:cSld>
  <p:clrMapOvr>
    <a:masterClrMapping/>
  </p:clrMapOvr>
  <p:transition spd="slow">
    <p:cove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Объект 2"/>
          <p:cNvSpPr>
            <a:spLocks noGrp="1"/>
          </p:cNvSpPr>
          <p:nvPr>
            <p:ph idx="1"/>
          </p:nvPr>
        </p:nvSpPr>
        <p:spPr>
          <a:xfrm>
            <a:off x="502920" y="530352"/>
            <a:ext cx="8183880" cy="4187952"/>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D1572BD9-5136-43F7-869A-E3210A85FF7D}" type="datetimeFigureOut">
              <a:rPr lang="ru-RU"/>
              <a:pPr>
                <a:defRPr/>
              </a:pPr>
              <a:t>23.05.2016</a:t>
            </a:fld>
            <a:endParaRPr lang="ru-RU" dirty="0"/>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6BE4D83E-8620-412A-AC7A-E20A36DFAC03}" type="slidenum">
              <a:rPr lang="ru-RU"/>
              <a:pPr>
                <a:defRPr/>
              </a:pPr>
              <a:t>‹#›</a:t>
            </a:fld>
            <a:endParaRPr lang="ru-RU" dirty="0"/>
          </a:p>
        </p:txBody>
      </p:sp>
    </p:spTree>
  </p:cSld>
  <p:clrMapOvr>
    <a:masterClrMapping/>
  </p:clrMapOvr>
  <p:transition spd="slow">
    <p:cove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Скругленный прямоугольник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Скругленный прямоугольник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6BD2D6D2-6191-4DD0-9E16-0C297097CB0B}" type="datetimeFigureOut">
              <a:rPr lang="ru-RU"/>
              <a:pPr>
                <a:defRPr/>
              </a:pPr>
              <a:t>23.05.2016</a:t>
            </a:fld>
            <a:endParaRPr lang="ru-RU" dirty="0"/>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3134B790-B542-498A-89D5-7B5C2A46819F}" type="slidenum">
              <a:rPr lang="ru-RU"/>
              <a:pPr>
                <a:defRPr/>
              </a:pPr>
              <a:t>‹#›</a:t>
            </a:fld>
            <a:endParaRPr lang="ru-RU" dirty="0"/>
          </a:p>
        </p:txBody>
      </p:sp>
    </p:spTree>
  </p:cSld>
  <p:clrMapOvr>
    <a:masterClrMapping/>
  </p:clrMapOvr>
  <p:transition spd="slow">
    <p:cove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60CCDD14-D390-4C0B-9122-3049646801C6}" type="datetimeFigureOut">
              <a:rPr lang="ru-RU"/>
              <a:pPr>
                <a:defRPr/>
              </a:pPr>
              <a:t>23.05.2016</a:t>
            </a:fld>
            <a:endParaRPr lang="ru-RU" dirty="0"/>
          </a:p>
        </p:txBody>
      </p:sp>
      <p:sp>
        <p:nvSpPr>
          <p:cNvPr id="6" name="Нижний колонтитул 1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2311C630-58B9-420A-A0DA-C952DC752E0C}" type="slidenum">
              <a:rPr lang="ru-RU"/>
              <a:pPr>
                <a:defRPr/>
              </a:pPr>
              <a:t>‹#›</a:t>
            </a:fld>
            <a:endParaRPr lang="ru-RU" dirty="0"/>
          </a:p>
        </p:txBody>
      </p:sp>
    </p:spTree>
  </p:cSld>
  <p:clrMapOvr>
    <a:masterClrMapping/>
  </p:clrMapOvr>
  <p:transition spd="slow">
    <p:cove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lvl1pPr>
              <a:defRPr b="1"/>
            </a:lvl1pPr>
            <a:extLst/>
          </a:lstStyle>
          <a:p>
            <a:r>
              <a:rPr lang="ru-RU" smtClean="0"/>
              <a:t>Образец заголовка</a:t>
            </a:r>
            <a:endParaRPr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4"/>
          <p:cNvSpPr>
            <a:spLocks noGrp="1"/>
          </p:cNvSpPr>
          <p:nvPr>
            <p:ph type="dt" sz="half" idx="10"/>
          </p:nvPr>
        </p:nvSpPr>
        <p:spPr/>
        <p:txBody>
          <a:bodyPr/>
          <a:lstStyle>
            <a:lvl1pPr>
              <a:defRPr/>
            </a:lvl1pPr>
          </a:lstStyle>
          <a:p>
            <a:pPr>
              <a:defRPr/>
            </a:pPr>
            <a:fld id="{E62595F2-A9D5-4C49-A6E4-C777CF9E75D7}" type="datetimeFigureOut">
              <a:rPr lang="ru-RU"/>
              <a:pPr>
                <a:defRPr/>
              </a:pPr>
              <a:t>23.05.2016</a:t>
            </a:fld>
            <a:endParaRPr lang="ru-RU" dirty="0"/>
          </a:p>
        </p:txBody>
      </p:sp>
      <p:sp>
        <p:nvSpPr>
          <p:cNvPr id="8" name="Нижний колонтитул 17"/>
          <p:cNvSpPr>
            <a:spLocks noGrp="1"/>
          </p:cNvSpPr>
          <p:nvPr>
            <p:ph type="ftr" sz="quarter" idx="11"/>
          </p:nvPr>
        </p:nvSpPr>
        <p:spPr/>
        <p:txBody>
          <a:bodyPr/>
          <a:lstStyle>
            <a:lvl1pPr>
              <a:defRPr/>
            </a:lvl1pPr>
          </a:lstStyle>
          <a:p>
            <a:pPr>
              <a:defRPr/>
            </a:pPr>
            <a:endParaRPr lang="ru-RU"/>
          </a:p>
        </p:txBody>
      </p:sp>
      <p:sp>
        <p:nvSpPr>
          <p:cNvPr id="9" name="Номер слайда 4"/>
          <p:cNvSpPr>
            <a:spLocks noGrp="1"/>
          </p:cNvSpPr>
          <p:nvPr>
            <p:ph type="sldNum" sz="quarter" idx="12"/>
          </p:nvPr>
        </p:nvSpPr>
        <p:spPr/>
        <p:txBody>
          <a:bodyPr/>
          <a:lstStyle>
            <a:lvl1pPr>
              <a:defRPr/>
            </a:lvl1pPr>
          </a:lstStyle>
          <a:p>
            <a:pPr>
              <a:defRPr/>
            </a:pPr>
            <a:fld id="{ADFFD8DB-694D-436A-B465-199CEA85FF0D}" type="slidenum">
              <a:rPr lang="ru-RU"/>
              <a:pPr>
                <a:defRPr/>
              </a:pPr>
              <a:t>‹#›</a:t>
            </a:fld>
            <a:endParaRPr lang="ru-RU" dirty="0"/>
          </a:p>
        </p:txBody>
      </p:sp>
    </p:spTree>
  </p:cSld>
  <p:clrMapOvr>
    <a:masterClrMapping/>
  </p:clrMapOvr>
  <p:transition spd="slow">
    <p:cove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Дата 24"/>
          <p:cNvSpPr>
            <a:spLocks noGrp="1"/>
          </p:cNvSpPr>
          <p:nvPr>
            <p:ph type="dt" sz="half" idx="10"/>
          </p:nvPr>
        </p:nvSpPr>
        <p:spPr/>
        <p:txBody>
          <a:bodyPr/>
          <a:lstStyle>
            <a:lvl1pPr>
              <a:defRPr/>
            </a:lvl1pPr>
          </a:lstStyle>
          <a:p>
            <a:pPr>
              <a:defRPr/>
            </a:pPr>
            <a:fld id="{85F25C7F-F2BF-4B8A-ADDB-CC86EF794BAE}" type="datetimeFigureOut">
              <a:rPr lang="ru-RU"/>
              <a:pPr>
                <a:defRPr/>
              </a:pPr>
              <a:t>23.05.2016</a:t>
            </a:fld>
            <a:endParaRPr lang="ru-RU" dirty="0"/>
          </a:p>
        </p:txBody>
      </p:sp>
      <p:sp>
        <p:nvSpPr>
          <p:cNvPr id="4" name="Нижний колонтитул 1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6B6A57F3-5AA4-4345-8A17-75E53A0CC50F}" type="slidenum">
              <a:rPr lang="ru-RU"/>
              <a:pPr>
                <a:defRPr/>
              </a:pPr>
              <a:t>‹#›</a:t>
            </a:fld>
            <a:endParaRPr lang="ru-RU"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E586B42-0F2C-4326-B0A0-4CCB6B53D568}" type="datetimeFigureOut">
              <a:rPr lang="ru-RU"/>
              <a:pPr>
                <a:defRPr/>
              </a:pPr>
              <a:t>23.05.2016</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78622BB-E1B7-430A-BE67-A929A9CFF5C9}" type="slidenum">
              <a:rPr lang="ru-RU"/>
              <a:pPr>
                <a:defRPr/>
              </a:pPr>
              <a:t>‹#›</a:t>
            </a:fld>
            <a:endParaRPr lang="ru-RU" dirty="0"/>
          </a:p>
        </p:txBody>
      </p:sp>
    </p:spTree>
  </p:cSld>
  <p:clrMapOvr>
    <a:masterClrMapping/>
  </p:clrMapOvr>
  <p:transition spd="slow">
    <p:cove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Скругленный прямоугольник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Дата 1"/>
          <p:cNvSpPr>
            <a:spLocks noGrp="1"/>
          </p:cNvSpPr>
          <p:nvPr>
            <p:ph type="dt" sz="half" idx="10"/>
          </p:nvPr>
        </p:nvSpPr>
        <p:spPr/>
        <p:txBody>
          <a:bodyPr/>
          <a:lstStyle>
            <a:lvl1pPr>
              <a:defRPr/>
            </a:lvl1pPr>
            <a:extLst/>
          </a:lstStyle>
          <a:p>
            <a:pPr>
              <a:defRPr/>
            </a:pPr>
            <a:fld id="{0168FC1B-B8F5-4D05-9515-6813BD783A8E}" type="datetimeFigureOut">
              <a:rPr lang="ru-RU"/>
              <a:pPr>
                <a:defRPr/>
              </a:pPr>
              <a:t>23.05.2016</a:t>
            </a:fld>
            <a:endParaRPr lang="ru-RU" dirty="0"/>
          </a:p>
        </p:txBody>
      </p:sp>
      <p:sp>
        <p:nvSpPr>
          <p:cNvPr id="4" name="Нижний колонтитул 2"/>
          <p:cNvSpPr>
            <a:spLocks noGrp="1"/>
          </p:cNvSpPr>
          <p:nvPr>
            <p:ph type="ftr" sz="quarter" idx="11"/>
          </p:nvPr>
        </p:nvSpPr>
        <p:spPr/>
        <p:txBody>
          <a:bodyPr/>
          <a:lstStyle>
            <a:lvl1pPr>
              <a:defRPr/>
            </a:lvl1pPr>
            <a:extLst/>
          </a:lstStyle>
          <a:p>
            <a:pPr>
              <a:defRPr/>
            </a:pPr>
            <a:endParaRPr lang="ru-RU"/>
          </a:p>
        </p:txBody>
      </p:sp>
      <p:sp>
        <p:nvSpPr>
          <p:cNvPr id="5" name="Номер слайда 3"/>
          <p:cNvSpPr>
            <a:spLocks noGrp="1"/>
          </p:cNvSpPr>
          <p:nvPr>
            <p:ph type="sldNum" sz="quarter" idx="12"/>
          </p:nvPr>
        </p:nvSpPr>
        <p:spPr/>
        <p:txBody>
          <a:bodyPr/>
          <a:lstStyle>
            <a:lvl1pPr>
              <a:defRPr/>
            </a:lvl1pPr>
            <a:extLst/>
          </a:lstStyle>
          <a:p>
            <a:pPr>
              <a:defRPr/>
            </a:pPr>
            <a:fld id="{CCDD82A4-4C87-4398-B735-E2B5D08A2C43}" type="slidenum">
              <a:rPr lang="ru-RU"/>
              <a:pPr>
                <a:defRPr/>
              </a:pPr>
              <a:t>‹#›</a:t>
            </a:fld>
            <a:endParaRPr lang="ru-RU" dirty="0"/>
          </a:p>
        </p:txBody>
      </p:sp>
    </p:spTree>
  </p:cSld>
  <p:clrMapOvr>
    <a:masterClrMapping/>
  </p:clrMapOvr>
  <p:transition spd="slow">
    <p:cove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ru-RU" smtClean="0"/>
              <a:t>Образец заголовка</a:t>
            </a:r>
            <a:endParaRPr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CB9454CF-C18D-4EDD-86B7-3539E4BD16FF}" type="datetimeFigureOut">
              <a:rPr lang="ru-RU"/>
              <a:pPr>
                <a:defRPr/>
              </a:pPr>
              <a:t>23.05.2016</a:t>
            </a:fld>
            <a:endParaRPr lang="ru-RU" dirty="0"/>
          </a:p>
        </p:txBody>
      </p:sp>
      <p:sp>
        <p:nvSpPr>
          <p:cNvPr id="6" name="Нижний колонтитул 1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15781B72-889A-47A6-9147-BECA10FD9D38}" type="slidenum">
              <a:rPr lang="ru-RU"/>
              <a:pPr>
                <a:defRPr/>
              </a:pPr>
              <a:t>‹#›</a:t>
            </a:fld>
            <a:endParaRPr lang="ru-RU" dirty="0"/>
          </a:p>
        </p:txBody>
      </p:sp>
    </p:spTree>
  </p:cSld>
  <p:clrMapOvr>
    <a:masterClrMapping/>
  </p:clrMapOvr>
  <p:transition spd="slow">
    <p:cove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Скругленный прямоугольник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Прямоугольник с одним скругленным углом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ru-RU" smtClean="0"/>
              <a:t>Образец заголовка</a:t>
            </a:r>
            <a:endParaRPr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ru-RU" noProof="0" dirty="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BDBE0BCF-5817-4CA4-8DDD-0DCEC47D2662}" type="datetimeFigureOut">
              <a:rPr lang="ru-RU"/>
              <a:pPr>
                <a:defRPr/>
              </a:pPr>
              <a:t>23.05.2016</a:t>
            </a:fld>
            <a:endParaRPr lang="ru-RU" dirty="0"/>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extLst/>
          </a:lstStyle>
          <a:p>
            <a:pPr>
              <a:defRPr/>
            </a:pPr>
            <a:fld id="{22F936E5-98D4-4E0E-80DD-424B4BB023F0}" type="slidenum">
              <a:rPr lang="ru-RU"/>
              <a:pPr>
                <a:defRPr/>
              </a:pPr>
              <a:t>‹#›</a:t>
            </a:fld>
            <a:endParaRPr lang="ru-RU" dirty="0"/>
          </a:p>
        </p:txBody>
      </p:sp>
    </p:spTree>
  </p:cSld>
  <p:clrMapOvr>
    <a:masterClrMapping/>
  </p:clrMapOvr>
  <p:transition spd="slow">
    <p:cove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3D71B7E3-07DE-495B-8E93-7BF3A0C30177}" type="datetimeFigureOut">
              <a:rPr lang="ru-RU"/>
              <a:pPr>
                <a:defRPr/>
              </a:pPr>
              <a:t>23.05.2016</a:t>
            </a:fld>
            <a:endParaRPr lang="ru-RU" dirty="0"/>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EA5C9C1B-6A23-4144-8F9F-C7AD10721E5E}" type="slidenum">
              <a:rPr lang="ru-RU"/>
              <a:pPr>
                <a:defRPr/>
              </a:pPr>
              <a:t>‹#›</a:t>
            </a:fld>
            <a:endParaRPr lang="ru-RU" dirty="0"/>
          </a:p>
        </p:txBody>
      </p:sp>
    </p:spTree>
  </p:cSld>
  <p:clrMapOvr>
    <a:masterClrMapping/>
  </p:clrMapOvr>
  <p:transition spd="slow">
    <p:cove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4FB65E09-5E74-4826-BC52-A3CB801002C1}" type="datetimeFigureOut">
              <a:rPr lang="ru-RU"/>
              <a:pPr>
                <a:defRPr/>
              </a:pPr>
              <a:t>23.05.2016</a:t>
            </a:fld>
            <a:endParaRPr lang="ru-RU" dirty="0"/>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4CEAA845-AB13-4F32-A334-0A603AC88F05}" type="slidenum">
              <a:rPr lang="ru-RU"/>
              <a:pPr>
                <a:defRPr/>
              </a:pPr>
              <a:t>‹#›</a:t>
            </a:fld>
            <a:endParaRPr lang="ru-RU" dirty="0"/>
          </a:p>
        </p:txBody>
      </p:sp>
    </p:spTree>
  </p:cSld>
  <p:clrMapOvr>
    <a:masterClrMapping/>
  </p:clrMapOvr>
  <p:transition spd="slow">
    <p:cove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Скругленный прямоугольник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Скругленный прямоугольник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ru-RU" smtClean="0"/>
              <a:t>Образец заголовка</a:t>
            </a:r>
            <a:endParaRPr lang="en-US"/>
          </a:p>
        </p:txBody>
      </p:sp>
      <p:sp>
        <p:nvSpPr>
          <p:cNvPr id="20" name="Подзаголовок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7" name="Дата 18"/>
          <p:cNvSpPr>
            <a:spLocks noGrp="1"/>
          </p:cNvSpPr>
          <p:nvPr>
            <p:ph type="dt" sz="half" idx="10"/>
          </p:nvPr>
        </p:nvSpPr>
        <p:spPr/>
        <p:txBody>
          <a:bodyPr/>
          <a:lstStyle>
            <a:lvl1pPr>
              <a:defRPr/>
            </a:lvl1pPr>
            <a:extLst/>
          </a:lstStyle>
          <a:p>
            <a:pPr>
              <a:defRPr/>
            </a:pPr>
            <a:fld id="{E45CE68C-9BB5-4071-A084-8FC565DE8BAA}" type="datetimeFigureOut">
              <a:rPr lang="ru-RU"/>
              <a:pPr>
                <a:defRPr/>
              </a:pPr>
              <a:t>23.05.2016</a:t>
            </a:fld>
            <a:endParaRPr lang="ru-RU" dirty="0"/>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10"/>
          <p:cNvSpPr>
            <a:spLocks noGrp="1"/>
          </p:cNvSpPr>
          <p:nvPr>
            <p:ph type="sldNum" sz="quarter" idx="12"/>
          </p:nvPr>
        </p:nvSpPr>
        <p:spPr/>
        <p:txBody>
          <a:bodyPr/>
          <a:lstStyle>
            <a:lvl1pPr>
              <a:defRPr/>
            </a:lvl1pPr>
            <a:extLst/>
          </a:lstStyle>
          <a:p>
            <a:pPr>
              <a:defRPr/>
            </a:pPr>
            <a:fld id="{83288E89-D1C7-47DE-98D2-5C4C690448DD}" type="slidenum">
              <a:rPr lang="ru-RU"/>
              <a:pPr>
                <a:defRPr/>
              </a:pPr>
              <a:t>‹#›</a:t>
            </a:fld>
            <a:endParaRPr lang="ru-RU" dirty="0"/>
          </a:p>
        </p:txBody>
      </p:sp>
    </p:spTree>
  </p:cSld>
  <p:clrMapOvr>
    <a:masterClrMapping/>
  </p:clrMapOvr>
  <p:transition spd="slow">
    <p:cove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Объект 2"/>
          <p:cNvSpPr>
            <a:spLocks noGrp="1"/>
          </p:cNvSpPr>
          <p:nvPr>
            <p:ph idx="1"/>
          </p:nvPr>
        </p:nvSpPr>
        <p:spPr>
          <a:xfrm>
            <a:off x="502920" y="530352"/>
            <a:ext cx="8183880" cy="4187952"/>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2A528E70-26A3-4E70-BDD2-4435E3638574}" type="datetimeFigureOut">
              <a:rPr lang="ru-RU"/>
              <a:pPr>
                <a:defRPr/>
              </a:pPr>
              <a:t>23.05.2016</a:t>
            </a:fld>
            <a:endParaRPr lang="ru-RU" dirty="0"/>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B8843D44-ABF5-4EB7-B97D-C75C187AEF8F}" type="slidenum">
              <a:rPr lang="ru-RU"/>
              <a:pPr>
                <a:defRPr/>
              </a:pPr>
              <a:t>‹#›</a:t>
            </a:fld>
            <a:endParaRPr lang="ru-RU" dirty="0"/>
          </a:p>
        </p:txBody>
      </p:sp>
    </p:spTree>
  </p:cSld>
  <p:clrMapOvr>
    <a:masterClrMapping/>
  </p:clrMapOvr>
  <p:transition spd="slow">
    <p:cove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Скругленный прямоугольник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Скругленный прямоугольник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AA91BA5E-9756-437C-BFDF-E56EFEF86CA9}" type="datetimeFigureOut">
              <a:rPr lang="ru-RU"/>
              <a:pPr>
                <a:defRPr/>
              </a:pPr>
              <a:t>23.05.2016</a:t>
            </a:fld>
            <a:endParaRPr lang="ru-RU" dirty="0"/>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18CF3592-F8D1-49D9-8B7E-BB84C0801B75}" type="slidenum">
              <a:rPr lang="ru-RU"/>
              <a:pPr>
                <a:defRPr/>
              </a:pPr>
              <a:t>‹#›</a:t>
            </a:fld>
            <a:endParaRPr lang="ru-RU" dirty="0"/>
          </a:p>
        </p:txBody>
      </p:sp>
    </p:spTree>
  </p:cSld>
  <p:clrMapOvr>
    <a:masterClrMapping/>
  </p:clrMapOvr>
  <p:transition spd="slow">
    <p:cove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93540C6F-DF6B-443A-85F2-B12EB8281C5F}" type="datetimeFigureOut">
              <a:rPr lang="ru-RU"/>
              <a:pPr>
                <a:defRPr/>
              </a:pPr>
              <a:t>23.05.2016</a:t>
            </a:fld>
            <a:endParaRPr lang="ru-RU" dirty="0"/>
          </a:p>
        </p:txBody>
      </p:sp>
      <p:sp>
        <p:nvSpPr>
          <p:cNvPr id="6" name="Нижний колонтитул 1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012688B7-4EB5-4D50-81D2-9EB50446E5D4}" type="slidenum">
              <a:rPr lang="ru-RU"/>
              <a:pPr>
                <a:defRPr/>
              </a:pPr>
              <a:t>‹#›</a:t>
            </a:fld>
            <a:endParaRPr lang="ru-RU" dirty="0"/>
          </a:p>
        </p:txBody>
      </p:sp>
    </p:spTree>
  </p:cSld>
  <p:clrMapOvr>
    <a:masterClrMapping/>
  </p:clrMapOvr>
  <p:transition spd="slow">
    <p:cove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lvl1pPr>
              <a:defRPr b="1"/>
            </a:lvl1pPr>
            <a:extLst/>
          </a:lstStyle>
          <a:p>
            <a:r>
              <a:rPr lang="ru-RU" smtClean="0"/>
              <a:t>Образец заголовка</a:t>
            </a:r>
            <a:endParaRPr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4"/>
          <p:cNvSpPr>
            <a:spLocks noGrp="1"/>
          </p:cNvSpPr>
          <p:nvPr>
            <p:ph type="dt" sz="half" idx="10"/>
          </p:nvPr>
        </p:nvSpPr>
        <p:spPr/>
        <p:txBody>
          <a:bodyPr/>
          <a:lstStyle>
            <a:lvl1pPr>
              <a:defRPr/>
            </a:lvl1pPr>
          </a:lstStyle>
          <a:p>
            <a:pPr>
              <a:defRPr/>
            </a:pPr>
            <a:fld id="{23AC9F3D-8311-4A1E-BEA3-A2A68F75F5D9}" type="datetimeFigureOut">
              <a:rPr lang="ru-RU"/>
              <a:pPr>
                <a:defRPr/>
              </a:pPr>
              <a:t>23.05.2016</a:t>
            </a:fld>
            <a:endParaRPr lang="ru-RU" dirty="0"/>
          </a:p>
        </p:txBody>
      </p:sp>
      <p:sp>
        <p:nvSpPr>
          <p:cNvPr id="8" name="Нижний колонтитул 17"/>
          <p:cNvSpPr>
            <a:spLocks noGrp="1"/>
          </p:cNvSpPr>
          <p:nvPr>
            <p:ph type="ftr" sz="quarter" idx="11"/>
          </p:nvPr>
        </p:nvSpPr>
        <p:spPr/>
        <p:txBody>
          <a:bodyPr/>
          <a:lstStyle>
            <a:lvl1pPr>
              <a:defRPr/>
            </a:lvl1pPr>
          </a:lstStyle>
          <a:p>
            <a:pPr>
              <a:defRPr/>
            </a:pPr>
            <a:endParaRPr lang="ru-RU"/>
          </a:p>
        </p:txBody>
      </p:sp>
      <p:sp>
        <p:nvSpPr>
          <p:cNvPr id="9" name="Номер слайда 4"/>
          <p:cNvSpPr>
            <a:spLocks noGrp="1"/>
          </p:cNvSpPr>
          <p:nvPr>
            <p:ph type="sldNum" sz="quarter" idx="12"/>
          </p:nvPr>
        </p:nvSpPr>
        <p:spPr/>
        <p:txBody>
          <a:bodyPr/>
          <a:lstStyle>
            <a:lvl1pPr>
              <a:defRPr/>
            </a:lvl1pPr>
          </a:lstStyle>
          <a:p>
            <a:pPr>
              <a:defRPr/>
            </a:pPr>
            <a:fld id="{F872BC64-E456-43CC-A957-3C63747B3D00}" type="slidenum">
              <a:rPr lang="ru-RU"/>
              <a:pPr>
                <a:defRPr/>
              </a:pPr>
              <a:t>‹#›</a:t>
            </a:fld>
            <a:endParaRPr lang="ru-RU" dirty="0"/>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245001FB-3628-4778-9C85-8A6960C816B4}" type="datetimeFigureOut">
              <a:rPr lang="ru-RU"/>
              <a:pPr>
                <a:defRPr/>
              </a:pPr>
              <a:t>23.05.2016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1CDFB8A-23DA-48EB-ADF4-2716A7F5ECB7}" type="slidenum">
              <a:rPr lang="ru-RU"/>
              <a:pPr>
                <a:defRPr/>
              </a:pPr>
              <a:t>‹#›</a:t>
            </a:fld>
            <a:endParaRPr lang="ru-RU" dirty="0"/>
          </a:p>
        </p:txBody>
      </p:sp>
    </p:spTree>
  </p:cSld>
  <p:clrMapOvr>
    <a:masterClrMapping/>
  </p:clrMapOvr>
  <p:transition spd="slow">
    <p:cove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Дата 24"/>
          <p:cNvSpPr>
            <a:spLocks noGrp="1"/>
          </p:cNvSpPr>
          <p:nvPr>
            <p:ph type="dt" sz="half" idx="10"/>
          </p:nvPr>
        </p:nvSpPr>
        <p:spPr/>
        <p:txBody>
          <a:bodyPr/>
          <a:lstStyle>
            <a:lvl1pPr>
              <a:defRPr/>
            </a:lvl1pPr>
          </a:lstStyle>
          <a:p>
            <a:pPr>
              <a:defRPr/>
            </a:pPr>
            <a:fld id="{246A82FF-5676-4F72-8EDD-4531C63420C2}" type="datetimeFigureOut">
              <a:rPr lang="ru-RU"/>
              <a:pPr>
                <a:defRPr/>
              </a:pPr>
              <a:t>23.05.2016</a:t>
            </a:fld>
            <a:endParaRPr lang="ru-RU" dirty="0"/>
          </a:p>
        </p:txBody>
      </p:sp>
      <p:sp>
        <p:nvSpPr>
          <p:cNvPr id="4" name="Нижний колонтитул 1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F83FE8B2-0EC7-4D35-8B87-627C90C62DC0}" type="slidenum">
              <a:rPr lang="ru-RU"/>
              <a:pPr>
                <a:defRPr/>
              </a:pPr>
              <a:t>‹#›</a:t>
            </a:fld>
            <a:endParaRPr lang="ru-RU" dirty="0"/>
          </a:p>
        </p:txBody>
      </p:sp>
    </p:spTree>
  </p:cSld>
  <p:clrMapOvr>
    <a:masterClrMapping/>
  </p:clrMapOvr>
  <p:transition spd="slow">
    <p:cove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Скругленный прямоугольник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Дата 1"/>
          <p:cNvSpPr>
            <a:spLocks noGrp="1"/>
          </p:cNvSpPr>
          <p:nvPr>
            <p:ph type="dt" sz="half" idx="10"/>
          </p:nvPr>
        </p:nvSpPr>
        <p:spPr/>
        <p:txBody>
          <a:bodyPr/>
          <a:lstStyle>
            <a:lvl1pPr>
              <a:defRPr/>
            </a:lvl1pPr>
            <a:extLst/>
          </a:lstStyle>
          <a:p>
            <a:pPr>
              <a:defRPr/>
            </a:pPr>
            <a:fld id="{25D0DB59-862A-4266-8D46-E315735FA52A}" type="datetimeFigureOut">
              <a:rPr lang="ru-RU"/>
              <a:pPr>
                <a:defRPr/>
              </a:pPr>
              <a:t>23.05.2016</a:t>
            </a:fld>
            <a:endParaRPr lang="ru-RU" dirty="0"/>
          </a:p>
        </p:txBody>
      </p:sp>
      <p:sp>
        <p:nvSpPr>
          <p:cNvPr id="4" name="Нижний колонтитул 2"/>
          <p:cNvSpPr>
            <a:spLocks noGrp="1"/>
          </p:cNvSpPr>
          <p:nvPr>
            <p:ph type="ftr" sz="quarter" idx="11"/>
          </p:nvPr>
        </p:nvSpPr>
        <p:spPr/>
        <p:txBody>
          <a:bodyPr/>
          <a:lstStyle>
            <a:lvl1pPr>
              <a:defRPr/>
            </a:lvl1pPr>
            <a:extLst/>
          </a:lstStyle>
          <a:p>
            <a:pPr>
              <a:defRPr/>
            </a:pPr>
            <a:endParaRPr lang="ru-RU"/>
          </a:p>
        </p:txBody>
      </p:sp>
      <p:sp>
        <p:nvSpPr>
          <p:cNvPr id="5" name="Номер слайда 3"/>
          <p:cNvSpPr>
            <a:spLocks noGrp="1"/>
          </p:cNvSpPr>
          <p:nvPr>
            <p:ph type="sldNum" sz="quarter" idx="12"/>
          </p:nvPr>
        </p:nvSpPr>
        <p:spPr/>
        <p:txBody>
          <a:bodyPr/>
          <a:lstStyle>
            <a:lvl1pPr>
              <a:defRPr/>
            </a:lvl1pPr>
            <a:extLst/>
          </a:lstStyle>
          <a:p>
            <a:pPr>
              <a:defRPr/>
            </a:pPr>
            <a:fld id="{8D8741CD-1ED6-4574-9C6B-4A5218BB8C75}" type="slidenum">
              <a:rPr lang="ru-RU"/>
              <a:pPr>
                <a:defRPr/>
              </a:pPr>
              <a:t>‹#›</a:t>
            </a:fld>
            <a:endParaRPr lang="ru-RU" dirty="0"/>
          </a:p>
        </p:txBody>
      </p:sp>
    </p:spTree>
  </p:cSld>
  <p:clrMapOvr>
    <a:masterClrMapping/>
  </p:clrMapOvr>
  <p:transition spd="slow">
    <p:cove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ru-RU" smtClean="0"/>
              <a:t>Образец заголовка</a:t>
            </a:r>
            <a:endParaRPr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BF87947C-035C-47FE-8DA3-94E95E33814A}" type="datetimeFigureOut">
              <a:rPr lang="ru-RU"/>
              <a:pPr>
                <a:defRPr/>
              </a:pPr>
              <a:t>23.05.2016</a:t>
            </a:fld>
            <a:endParaRPr lang="ru-RU" dirty="0"/>
          </a:p>
        </p:txBody>
      </p:sp>
      <p:sp>
        <p:nvSpPr>
          <p:cNvPr id="6" name="Нижний колонтитул 1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117EF487-C497-4037-A345-4C9131D83990}" type="slidenum">
              <a:rPr lang="ru-RU"/>
              <a:pPr>
                <a:defRPr/>
              </a:pPr>
              <a:t>‹#›</a:t>
            </a:fld>
            <a:endParaRPr lang="ru-RU" dirty="0"/>
          </a:p>
        </p:txBody>
      </p:sp>
    </p:spTree>
  </p:cSld>
  <p:clrMapOvr>
    <a:masterClrMapping/>
  </p:clrMapOvr>
  <p:transition spd="slow">
    <p:cove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Скругленный прямоугольник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Прямоугольник с одним скругленным углом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ru-RU" smtClean="0"/>
              <a:t>Образец заголовка</a:t>
            </a:r>
            <a:endParaRPr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ru-RU" noProof="0" dirty="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3A5E1045-EF56-40B7-B1DE-E8B71B1FE06A}" type="datetimeFigureOut">
              <a:rPr lang="ru-RU"/>
              <a:pPr>
                <a:defRPr/>
              </a:pPr>
              <a:t>23.05.2016</a:t>
            </a:fld>
            <a:endParaRPr lang="ru-RU" dirty="0"/>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extLst/>
          </a:lstStyle>
          <a:p>
            <a:pPr>
              <a:defRPr/>
            </a:pPr>
            <a:fld id="{F683B0E0-D9D6-48B9-95D6-071ADA8B2820}" type="slidenum">
              <a:rPr lang="ru-RU"/>
              <a:pPr>
                <a:defRPr/>
              </a:pPr>
              <a:t>‹#›</a:t>
            </a:fld>
            <a:endParaRPr lang="ru-RU" dirty="0"/>
          </a:p>
        </p:txBody>
      </p:sp>
    </p:spTree>
  </p:cSld>
  <p:clrMapOvr>
    <a:masterClrMapping/>
  </p:clrMapOvr>
  <p:transition spd="slow">
    <p:cove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B9E0FFC9-B306-443A-8646-FB205E088BE9}" type="datetimeFigureOut">
              <a:rPr lang="ru-RU"/>
              <a:pPr>
                <a:defRPr/>
              </a:pPr>
              <a:t>23.05.2016</a:t>
            </a:fld>
            <a:endParaRPr lang="ru-RU" dirty="0"/>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E24B598D-224B-496A-8FD1-46F49BCFB8D5}" type="slidenum">
              <a:rPr lang="ru-RU"/>
              <a:pPr>
                <a:defRPr/>
              </a:pPr>
              <a:t>‹#›</a:t>
            </a:fld>
            <a:endParaRPr lang="ru-RU" dirty="0"/>
          </a:p>
        </p:txBody>
      </p:sp>
    </p:spTree>
  </p:cSld>
  <p:clrMapOvr>
    <a:masterClrMapping/>
  </p:clrMapOvr>
  <p:transition spd="slow">
    <p:cove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34294EBE-1374-4AB2-ADBB-46112AF1F90E}" type="datetimeFigureOut">
              <a:rPr lang="ru-RU"/>
              <a:pPr>
                <a:defRPr/>
              </a:pPr>
              <a:t>23.05.2016</a:t>
            </a:fld>
            <a:endParaRPr lang="ru-RU" dirty="0"/>
          </a:p>
        </p:txBody>
      </p:sp>
      <p:sp>
        <p:nvSpPr>
          <p:cNvPr id="5" name="Нижний колонтитул 1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2272D319-80A1-424C-A9B6-A1956F0698A9}" type="slidenum">
              <a:rPr lang="ru-RU"/>
              <a:pPr>
                <a:defRPr/>
              </a:pPr>
              <a:t>‹#›</a:t>
            </a:fld>
            <a:endParaRPr lang="ru-RU" dirty="0"/>
          </a:p>
        </p:txBody>
      </p:sp>
    </p:spTree>
  </p:cSld>
  <p:clrMapOvr>
    <a:masterClrMapping/>
  </p:clrMapOvr>
  <p:transition spd="slow">
    <p:cove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4"/>
          <p:cNvSpPr>
            <a:spLocks noGrp="1"/>
          </p:cNvSpPr>
          <p:nvPr>
            <p:ph type="dt" sz="half" idx="10"/>
          </p:nvPr>
        </p:nvSpPr>
        <p:spPr/>
        <p:txBody>
          <a:bodyPr/>
          <a:lstStyle>
            <a:lvl1pPr>
              <a:defRPr/>
            </a:lvl1pPr>
          </a:lstStyle>
          <a:p>
            <a:pPr>
              <a:defRPr/>
            </a:pPr>
            <a:fld id="{73CBCA64-1470-4500-8EEF-A4461E54757E}" type="datetimeFigureOut">
              <a:rPr lang="ru-RU"/>
              <a:pPr>
                <a:defRPr/>
              </a:pPr>
              <a:t>23.05.2016</a:t>
            </a:fld>
            <a:endParaRPr lang="ru-RU" dirty="0"/>
          </a:p>
        </p:txBody>
      </p:sp>
      <p:sp>
        <p:nvSpPr>
          <p:cNvPr id="4" name="Нижний колонтитул 1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2CDF17BB-CB00-4A28-BEAB-A4780DCF0CEF}" type="slidenum">
              <a:rPr lang="ru-RU"/>
              <a:pPr>
                <a:defRPr/>
              </a:pPr>
              <a:t>‹#›</a:t>
            </a:fld>
            <a:endParaRPr lang="ru-RU"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BE278B6B-ABF2-4C50-9D36-9B4759BB8071}" type="datetimeFigureOut">
              <a:rPr lang="ru-RU"/>
              <a:pPr>
                <a:defRPr/>
              </a:pPr>
              <a:t>23.05.2016</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C616777-7898-4C73-B6DD-87D16E08AF3F}" type="slidenum">
              <a:rPr lang="ru-RU"/>
              <a:pPr>
                <a:defRPr/>
              </a:pPr>
              <a:t>‹#›</a:t>
            </a:fld>
            <a:endParaRPr lang="ru-RU"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97CFFB62-5009-498A-834C-ABE40F02D2D0}" type="datetimeFigureOut">
              <a:rPr lang="ru-RU"/>
              <a:pPr>
                <a:defRPr/>
              </a:pPr>
              <a:t>23.05.2016</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38862D5-6599-4164-92C1-D747B3F9D186}" type="slidenum">
              <a:rPr lang="ru-RU"/>
              <a:pPr>
                <a:defRPr/>
              </a:pPr>
              <a:t>‹#›</a:t>
            </a:fld>
            <a:endParaRPr lang="ru-RU"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5ECC2631-D3B8-411C-83E6-87E8C8306316}" type="datetimeFigureOut">
              <a:rPr lang="ru-RU"/>
              <a:pPr>
                <a:defRPr/>
              </a:pPr>
              <a:t>23.05.2016</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155B6D6-2FE9-4F57-B802-06859AB43BDB}" type="slidenum">
              <a:rPr lang="ru-RU"/>
              <a:pPr>
                <a:defRPr/>
              </a:pPr>
              <a:t>‹#›</a:t>
            </a:fld>
            <a:endParaRPr lang="ru-RU"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7562418-96DF-40C3-B991-1D118F77B234}" type="datetimeFigureOut">
              <a:rPr lang="ru-RU"/>
              <a:pPr>
                <a:defRPr/>
              </a:pPr>
              <a:t>23.05.2016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4961A61-1052-4583-B476-4F78E674B0B4}" type="slidenum">
              <a:rPr lang="ru-RU"/>
              <a:pPr>
                <a:defRPr/>
              </a:pPr>
              <a:t>‹#›</a:t>
            </a:fld>
            <a:endParaRPr lang="ru-RU"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795F62F-7B39-45B7-A08B-009B6719D8FD}" type="datetimeFigureOut">
              <a:rPr lang="ru-RU"/>
              <a:pPr>
                <a:defRPr/>
              </a:pPr>
              <a:t>23.05.2016</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10B8E97-FCAD-41A9-9CF4-912597DE6C5B}" type="slidenum">
              <a:rPr lang="ru-RU"/>
              <a:pPr>
                <a:defRPr/>
              </a:pPr>
              <a:t>‹#›</a:t>
            </a:fld>
            <a:endParaRPr lang="ru-RU"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73742CB-FC57-4AA5-978A-12914158FB12}" type="datetimeFigureOut">
              <a:rPr lang="ru-RU"/>
              <a:pPr>
                <a:defRPr/>
              </a:pPr>
              <a:t>23.05.2016</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F2B14E6-E856-414B-A775-F6509F07869F}"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Lst>
  <p:transition spd="slow">
    <p:cover/>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Функции административной ответственности</a:t>
            </a:r>
          </a:p>
        </p:txBody>
      </p:sp>
      <p:sp>
        <p:nvSpPr>
          <p:cNvPr id="2051"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ru-RU"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A9150AA-AFC6-4757-9B4F-819BAF0ACDD9}" type="datetimeFigureOut">
              <a:rPr lang="ru-RU"/>
              <a:pPr>
                <a:defRPr/>
              </a:pPr>
              <a:t>23.05.2016</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38DF424-A8C6-4AB2-A8CC-54F01F045381}"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ransition spd="slow">
    <p:cover/>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Заголовок 12"/>
          <p:cNvSpPr>
            <a:spLocks noGrp="1"/>
          </p:cNvSpPr>
          <p:nvPr>
            <p:ph type="title"/>
          </p:nvPr>
        </p:nvSpPr>
        <p:spPr>
          <a:xfrm>
            <a:off x="503238" y="4986338"/>
            <a:ext cx="8183562" cy="1050925"/>
          </a:xfrm>
          <a:prstGeom prst="rect">
            <a:avLst/>
          </a:prstGeom>
        </p:spPr>
        <p:txBody>
          <a:bodyPr vert="horz" anchor="b">
            <a:normAutofit/>
          </a:bodyPr>
          <a:lstStyle>
            <a:extLst/>
          </a:lstStyle>
          <a:p>
            <a:r>
              <a:rPr lang="ru-RU" smtClean="0"/>
              <a:t>Образец заголовка</a:t>
            </a:r>
            <a:endParaRPr lang="en-US"/>
          </a:p>
        </p:txBody>
      </p:sp>
      <p:sp>
        <p:nvSpPr>
          <p:cNvPr id="3079" name="Текст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5" name="Дата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4AAA0F78-B7CE-4047-BD36-045271E0599E}" type="datetimeFigureOut">
              <a:rPr lang="ru-RU"/>
              <a:pPr>
                <a:defRPr/>
              </a:pPr>
              <a:t>23.05.2016</a:t>
            </a:fld>
            <a:endParaRPr lang="ru-RU" dirty="0"/>
          </a:p>
        </p:txBody>
      </p:sp>
      <p:sp>
        <p:nvSpPr>
          <p:cNvPr id="18" name="Нижний колонтитул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dirty="0">
                <a:solidFill>
                  <a:schemeClr val="bg2">
                    <a:shade val="50000"/>
                  </a:schemeClr>
                </a:solidFill>
                <a:latin typeface="+mn-lt"/>
                <a:cs typeface="+mn-cs"/>
              </a:defRPr>
            </a:lvl1pPr>
            <a:extLst/>
          </a:lstStyle>
          <a:p>
            <a:pPr>
              <a:defRPr/>
            </a:pPr>
            <a:endParaRPr lang="ru-RU"/>
          </a:p>
        </p:txBody>
      </p:sp>
      <p:sp>
        <p:nvSpPr>
          <p:cNvPr id="5" name="Номер слайда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0D4E8FC5-E71A-431C-879A-B2B74C233640}"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80" r:id="rId1"/>
    <p:sldLayoutId id="2147483765" r:id="rId2"/>
    <p:sldLayoutId id="2147483781" r:id="rId3"/>
    <p:sldLayoutId id="2147483766" r:id="rId4"/>
    <p:sldLayoutId id="2147483767" r:id="rId5"/>
    <p:sldLayoutId id="2147483768" r:id="rId6"/>
    <p:sldLayoutId id="2147483782" r:id="rId7"/>
    <p:sldLayoutId id="2147483769" r:id="rId8"/>
    <p:sldLayoutId id="2147483783" r:id="rId9"/>
    <p:sldLayoutId id="2147483770" r:id="rId10"/>
    <p:sldLayoutId id="2147483771" r:id="rId11"/>
  </p:sldLayoutIdLst>
  <p:transition spd="slow">
    <p:cover/>
  </p:transition>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Заголовок 12"/>
          <p:cNvSpPr>
            <a:spLocks noGrp="1"/>
          </p:cNvSpPr>
          <p:nvPr>
            <p:ph type="title"/>
          </p:nvPr>
        </p:nvSpPr>
        <p:spPr>
          <a:xfrm>
            <a:off x="503238" y="4986338"/>
            <a:ext cx="8183562" cy="1050925"/>
          </a:xfrm>
          <a:prstGeom prst="rect">
            <a:avLst/>
          </a:prstGeom>
        </p:spPr>
        <p:txBody>
          <a:bodyPr vert="horz" anchor="b">
            <a:normAutofit/>
          </a:bodyPr>
          <a:lstStyle>
            <a:extLst/>
          </a:lstStyle>
          <a:p>
            <a:r>
              <a:rPr lang="ru-RU" smtClean="0"/>
              <a:t>Образец заголовка</a:t>
            </a:r>
            <a:endParaRPr lang="en-US"/>
          </a:p>
        </p:txBody>
      </p:sp>
      <p:sp>
        <p:nvSpPr>
          <p:cNvPr id="4103" name="Текст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5" name="Дата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2D77B172-AAF5-4304-BC01-2685948B6FFC}" type="datetimeFigureOut">
              <a:rPr lang="ru-RU"/>
              <a:pPr>
                <a:defRPr/>
              </a:pPr>
              <a:t>23.05.2016</a:t>
            </a:fld>
            <a:endParaRPr lang="ru-RU" dirty="0"/>
          </a:p>
        </p:txBody>
      </p:sp>
      <p:sp>
        <p:nvSpPr>
          <p:cNvPr id="18" name="Нижний колонтитул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dirty="0">
                <a:solidFill>
                  <a:schemeClr val="bg2">
                    <a:shade val="50000"/>
                  </a:schemeClr>
                </a:solidFill>
                <a:latin typeface="+mn-lt"/>
                <a:cs typeface="+mn-cs"/>
              </a:defRPr>
            </a:lvl1pPr>
            <a:extLst/>
          </a:lstStyle>
          <a:p>
            <a:pPr>
              <a:defRPr/>
            </a:pPr>
            <a:endParaRPr lang="ru-RU"/>
          </a:p>
        </p:txBody>
      </p:sp>
      <p:sp>
        <p:nvSpPr>
          <p:cNvPr id="5" name="Номер слайда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A481E722-DEAC-4C01-A448-28EE917384E1}"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84" r:id="rId1"/>
    <p:sldLayoutId id="2147483772" r:id="rId2"/>
    <p:sldLayoutId id="2147483785" r:id="rId3"/>
    <p:sldLayoutId id="2147483773" r:id="rId4"/>
    <p:sldLayoutId id="2147483774" r:id="rId5"/>
    <p:sldLayoutId id="2147483775" r:id="rId6"/>
    <p:sldLayoutId id="2147483786" r:id="rId7"/>
    <p:sldLayoutId id="2147483776" r:id="rId8"/>
    <p:sldLayoutId id="2147483787" r:id="rId9"/>
    <p:sldLayoutId id="2147483777" r:id="rId10"/>
    <p:sldLayoutId id="2147483778" r:id="rId11"/>
    <p:sldLayoutId id="2147483779" r:id="rId12"/>
  </p:sldLayoutIdLst>
  <p:transition spd="slow">
    <p:cover/>
  </p:transition>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3" Type="http://schemas.openxmlformats.org/officeDocument/2006/relationships/hyperlink" Target="consultantplus://offline/main?base=LAW;n=122510;fld=134;dst=100148" TargetMode="External"/><Relationship Id="rId2" Type="http://schemas.openxmlformats.org/officeDocument/2006/relationships/hyperlink" Target="consultantplus://offline/main?base=LAW;n=122510;fld=134;dst=100166" TargetMode="Externa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088" y="765175"/>
            <a:ext cx="7739062" cy="1824038"/>
          </a:xfrm>
        </p:spPr>
        <p:txBody>
          <a:bodyPr>
            <a:noAutofit/>
          </a:bodyPr>
          <a:lstStyle/>
          <a:p>
            <a:pPr algn="ctr" fontAlgn="auto">
              <a:spcAft>
                <a:spcPts val="0"/>
              </a:spcAft>
              <a:defRPr/>
            </a:pPr>
            <a:r>
              <a:rPr lang="ru-RU" sz="4000" dirty="0" smtClean="0"/>
              <a:t>Административная ответственность: </a:t>
            </a:r>
            <a:br>
              <a:rPr lang="ru-RU" sz="4000" dirty="0" smtClean="0"/>
            </a:br>
            <a:r>
              <a:rPr lang="ru-RU" sz="4000" dirty="0" smtClean="0"/>
              <a:t>общие положения</a:t>
            </a:r>
            <a:endParaRPr lang="ru-RU" sz="4000" dirty="0"/>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893762"/>
          </a:xfrm>
        </p:spPr>
        <p:txBody>
          <a:bodyPr>
            <a:noAutofit/>
          </a:bodyPr>
          <a:lstStyle/>
          <a:p>
            <a:pPr fontAlgn="auto">
              <a:spcAft>
                <a:spcPts val="0"/>
              </a:spcAft>
              <a:defRPr/>
            </a:pPr>
            <a:r>
              <a:rPr lang="ru-RU" sz="2800" dirty="0" smtClean="0">
                <a:solidFill>
                  <a:schemeClr val="accent1">
                    <a:tint val="88000"/>
                    <a:satMod val="150000"/>
                  </a:schemeClr>
                </a:solidFill>
              </a:rPr>
              <a:t>Квалификация административного правонарушения</a:t>
            </a:r>
            <a:endParaRPr lang="ru-RU" sz="28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554538"/>
          </a:xfrm>
        </p:spPr>
        <p:txBody>
          <a:bodyPr>
            <a:normAutofit/>
          </a:bodyPr>
          <a:lstStyle/>
          <a:p>
            <a:pPr marL="0" indent="0" algn="just" fontAlgn="auto">
              <a:spcAft>
                <a:spcPts val="0"/>
              </a:spcAft>
              <a:buFont typeface="Wingdings 2"/>
              <a:buNone/>
              <a:defRPr/>
            </a:pPr>
            <a:r>
              <a:rPr lang="ru-RU" sz="2400" dirty="0" smtClean="0"/>
              <a:t>Квалификация административного правонарушения означает установление тождества признаков противоправного деяния с теми признаками, которые закреплены в диспозиции и санкции статьи Закона и в общих положениях КоАП  </a:t>
            </a:r>
          </a:p>
          <a:p>
            <a:pPr marL="265176" indent="-265176" algn="just" fontAlgn="auto">
              <a:spcAft>
                <a:spcPts val="0"/>
              </a:spcAft>
              <a:buFont typeface="Wingdings 2"/>
              <a:buChar char=""/>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893762"/>
          </a:xfrm>
        </p:spPr>
        <p:txBody>
          <a:bodyPr>
            <a:noAutofit/>
          </a:bodyPr>
          <a:lstStyle/>
          <a:p>
            <a:pPr fontAlgn="auto">
              <a:spcAft>
                <a:spcPts val="0"/>
              </a:spcAft>
              <a:defRPr/>
            </a:pPr>
            <a:r>
              <a:rPr lang="ru-RU" sz="2800" dirty="0" smtClean="0">
                <a:solidFill>
                  <a:schemeClr val="accent1">
                    <a:tint val="88000"/>
                    <a:satMod val="150000"/>
                  </a:schemeClr>
                </a:solidFill>
              </a:rPr>
              <a:t>Нормативная основа административной ответственности</a:t>
            </a:r>
            <a:endParaRPr lang="ru-RU" sz="28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187825"/>
          </a:xfrm>
        </p:spPr>
        <p:txBody>
          <a:bodyPr>
            <a:normAutofit/>
          </a:bodyPr>
          <a:lstStyle/>
          <a:p>
            <a:pPr marL="0" indent="0" algn="ctr" fontAlgn="auto">
              <a:spcAft>
                <a:spcPts val="0"/>
              </a:spcAft>
              <a:buFont typeface="Wingdings 2"/>
              <a:buNone/>
              <a:defRPr/>
            </a:pPr>
            <a:r>
              <a:rPr lang="ru-RU" sz="2400" b="1" dirty="0" smtClean="0"/>
              <a:t>Противоправность действий (бездействия) лица, совершившего административное правонарушение устанавливается на основе анализа:</a:t>
            </a:r>
          </a:p>
          <a:p>
            <a:pPr marL="265176" indent="-265176" algn="just" fontAlgn="auto">
              <a:spcAft>
                <a:spcPts val="0"/>
              </a:spcAft>
              <a:buFont typeface="Wingdings 2"/>
              <a:buChar char=""/>
              <a:defRPr/>
            </a:pPr>
            <a:r>
              <a:rPr lang="ru-RU" sz="2000" dirty="0"/>
              <a:t>диспозиций статей Особенной части КоАП и  УК РФ</a:t>
            </a:r>
          </a:p>
          <a:p>
            <a:pPr marL="265176" indent="-265176" algn="just" fontAlgn="auto">
              <a:spcAft>
                <a:spcPts val="0"/>
              </a:spcAft>
              <a:buFont typeface="Wingdings 2"/>
              <a:buChar char=""/>
              <a:defRPr/>
            </a:pPr>
            <a:r>
              <a:rPr lang="ru-RU" sz="2000" dirty="0" smtClean="0"/>
              <a:t>норм, установленных в иных законодательных актах</a:t>
            </a:r>
          </a:p>
        </p:txBody>
      </p:sp>
    </p:spTree>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1325562"/>
          </a:xfrm>
        </p:spPr>
        <p:txBody>
          <a:bodyPr/>
          <a:lstStyle/>
          <a:p>
            <a:pPr fontAlgn="auto">
              <a:spcAft>
                <a:spcPts val="0"/>
              </a:spcAft>
              <a:defRPr/>
            </a:pPr>
            <a:r>
              <a:rPr lang="ru-RU" sz="2400" dirty="0" smtClean="0">
                <a:solidFill>
                  <a:schemeClr val="accent1">
                    <a:tint val="88000"/>
                    <a:satMod val="150000"/>
                  </a:schemeClr>
                </a:solidFill>
              </a:rPr>
              <a:t>Действие законодательства об административном правонарушении </a:t>
            </a:r>
            <a:br>
              <a:rPr lang="ru-RU" sz="2400" dirty="0" smtClean="0">
                <a:solidFill>
                  <a:schemeClr val="accent1">
                    <a:tint val="88000"/>
                    <a:satMod val="150000"/>
                  </a:schemeClr>
                </a:solidFill>
              </a:rPr>
            </a:br>
            <a:r>
              <a:rPr lang="ru-RU" sz="2400" dirty="0" smtClean="0">
                <a:solidFill>
                  <a:schemeClr val="accent1">
                    <a:tint val="88000"/>
                    <a:satMod val="150000"/>
                  </a:schemeClr>
                </a:solidFill>
              </a:rPr>
              <a:t>во времени</a:t>
            </a:r>
            <a:endParaRPr lang="ru-RU" sz="2400" dirty="0">
              <a:solidFill>
                <a:schemeClr val="accent1">
                  <a:tint val="88000"/>
                  <a:satMod val="150000"/>
                </a:schemeClr>
              </a:solidFill>
            </a:endParaRPr>
          </a:p>
        </p:txBody>
      </p:sp>
      <p:sp>
        <p:nvSpPr>
          <p:cNvPr id="24579" name="Объект 2"/>
          <p:cNvSpPr>
            <a:spLocks noGrp="1"/>
          </p:cNvSpPr>
          <p:nvPr>
            <p:ph idx="1"/>
          </p:nvPr>
        </p:nvSpPr>
        <p:spPr>
          <a:xfrm>
            <a:off x="503238" y="530225"/>
            <a:ext cx="8183562" cy="4554538"/>
          </a:xfrm>
        </p:spPr>
        <p:txBody>
          <a:bodyPr/>
          <a:lstStyle/>
          <a:p>
            <a:pPr algn="just"/>
            <a:r>
              <a:rPr lang="ru-RU" sz="1400" smtClean="0"/>
              <a:t> </a:t>
            </a:r>
            <a:r>
              <a:rPr lang="ru-RU" sz="1600" smtClean="0"/>
              <a:t>лицо, совершившее административное правонарушение, подлежит ответственности на основании закона, действовавшего во время совершения административного правонарушения</a:t>
            </a:r>
          </a:p>
          <a:p>
            <a:pPr algn="just"/>
            <a:r>
              <a:rPr lang="ru-RU" sz="1600" smtClean="0"/>
              <a:t>закон, смягчающий или отменяющий административную ответственность за административное правонарушение либо иным образом улучшающий положение лица, совершившего административное правонарушение, имеет обратную силу, то есть распространяется и на лицо, которое совершило административное правонарушение до вступления такого закона в силу и в отношении которого постановление о назначении административного наказания не исполнено</a:t>
            </a:r>
          </a:p>
          <a:p>
            <a:pPr algn="just"/>
            <a:r>
              <a:rPr lang="ru-RU" sz="1600" smtClean="0"/>
              <a:t>закон, устанавливающий или отягчающий административную ответственность за административное правонарушение либо иным образом ухудшающий положение лица, обратной силы не имеет</a:t>
            </a:r>
          </a:p>
          <a:p>
            <a:pPr algn="just"/>
            <a:r>
              <a:rPr lang="ru-RU" sz="1600" smtClean="0"/>
              <a:t>производство по делу об административном правонарушении осуществляется на основании закона, действующего во время производства по указанному делу</a:t>
            </a:r>
          </a:p>
          <a:p>
            <a:pPr algn="just"/>
            <a:endParaRPr lang="ru-RU" sz="1600" smtClean="0"/>
          </a:p>
          <a:p>
            <a:endParaRPr lang="ru-RU" sz="1600" smtClean="0"/>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1398587"/>
          </a:xfrm>
        </p:spPr>
        <p:txBody>
          <a:bodyPr>
            <a:noAutofit/>
          </a:bodyPr>
          <a:lstStyle/>
          <a:p>
            <a:pPr fontAlgn="auto">
              <a:spcAft>
                <a:spcPts val="0"/>
              </a:spcAft>
              <a:defRPr/>
            </a:pPr>
            <a:r>
              <a:rPr lang="ru-RU" sz="2900" dirty="0" smtClean="0">
                <a:solidFill>
                  <a:schemeClr val="accent1">
                    <a:tint val="88000"/>
                    <a:satMod val="150000"/>
                  </a:schemeClr>
                </a:solidFill>
              </a:rPr>
              <a:t>Граждане как субъекты административных правонарушений </a:t>
            </a:r>
            <a:endParaRPr lang="ru-RU" sz="29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914900"/>
          </a:xfrm>
        </p:spPr>
        <p:txBody>
          <a:bodyPr>
            <a:normAutofit lnSpcReduction="10000"/>
          </a:bodyPr>
          <a:lstStyle/>
          <a:p>
            <a:pPr marL="265176" indent="-265176" algn="just" fontAlgn="auto">
              <a:spcAft>
                <a:spcPts val="0"/>
              </a:spcAft>
              <a:buFont typeface="Wingdings 2"/>
              <a:buChar char=""/>
              <a:defRPr/>
            </a:pPr>
            <a:r>
              <a:rPr lang="ru-RU" sz="2500" dirty="0" smtClean="0"/>
              <a:t>достижение возраста 16 лет (ст. 5.11, 5.12, 5.14, 5.20, 5.56). В остальных случаях в ответственности привлекается лицо, достигшее на день голосования 18 лет </a:t>
            </a:r>
          </a:p>
          <a:p>
            <a:pPr marL="265176" indent="-265176" algn="just" fontAlgn="auto">
              <a:spcAft>
                <a:spcPts val="0"/>
              </a:spcAft>
              <a:buFont typeface="Wingdings 2"/>
              <a:buChar char=""/>
              <a:defRPr/>
            </a:pPr>
            <a:r>
              <a:rPr lang="ru-RU" sz="2500" dirty="0" smtClean="0"/>
              <a:t>вменяемость – отсутствие психического заболевания, вследствие которого лицо не могло осознавать фактический характер и противоправность своих действий или руководить ими </a:t>
            </a:r>
          </a:p>
          <a:p>
            <a:pPr marL="265176" indent="-265176" algn="just" fontAlgn="auto">
              <a:spcAft>
                <a:spcPts val="0"/>
              </a:spcAft>
              <a:buFont typeface="Wingdings 2"/>
              <a:buChar char=""/>
              <a:defRPr/>
            </a:pPr>
            <a:r>
              <a:rPr lang="ru-RU" sz="2500" dirty="0" smtClean="0"/>
              <a:t>совершение противоправных действий (бездействия) данным лицом</a:t>
            </a:r>
          </a:p>
          <a:p>
            <a:pPr marL="265176" indent="-265176" algn="just" fontAlgn="auto">
              <a:spcAft>
                <a:spcPts val="0"/>
              </a:spcAft>
              <a:buFont typeface="Wingdings 2"/>
              <a:buChar char=""/>
              <a:defRPr/>
            </a:pPr>
            <a:r>
              <a:rPr lang="ru-RU" sz="2500" dirty="0" smtClean="0"/>
              <a:t>виновность в совершении противоправных действий (бездействия)</a:t>
            </a:r>
          </a:p>
          <a:p>
            <a:pPr marL="265176" indent="-265176" fontAlgn="auto">
              <a:spcAft>
                <a:spcPts val="0"/>
              </a:spcAft>
              <a:buFont typeface="Wingdings 2"/>
              <a:buChar char=""/>
              <a:defRPr/>
            </a:pPr>
            <a:endParaRPr lang="ru-RU" sz="2400" dirty="0"/>
          </a:p>
        </p:txBody>
      </p:sp>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732463"/>
            <a:ext cx="8183562" cy="677862"/>
          </a:xfrm>
        </p:spPr>
        <p:txBody>
          <a:bodyPr>
            <a:noAutofit/>
          </a:bodyPr>
          <a:lstStyle/>
          <a:p>
            <a:pPr fontAlgn="auto">
              <a:spcAft>
                <a:spcPts val="0"/>
              </a:spcAft>
              <a:defRPr/>
            </a:pPr>
            <a:r>
              <a:rPr lang="ru-RU" sz="2400" dirty="0" smtClean="0">
                <a:solidFill>
                  <a:schemeClr val="accent1">
                    <a:tint val="88000"/>
                    <a:satMod val="150000"/>
                  </a:schemeClr>
                </a:solidFill>
              </a:rPr>
              <a:t>Вина физических лиц (граждан, должностных лиц, индивидуальных предпринимателей)</a:t>
            </a:r>
            <a:endParaRPr lang="ru-RU" sz="24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187825"/>
          </a:xfrm>
        </p:spPr>
        <p:txBody>
          <a:bodyPr>
            <a:noAutofit/>
          </a:bodyPr>
          <a:lstStyle/>
          <a:p>
            <a:pPr marL="265176" indent="-265176" algn="just" fontAlgn="auto">
              <a:spcAft>
                <a:spcPts val="0"/>
              </a:spcAft>
              <a:buFont typeface="Wingdings 2"/>
              <a:buChar char=""/>
              <a:defRPr/>
            </a:pPr>
            <a:r>
              <a:rPr lang="ru-RU" sz="1750" dirty="0" smtClean="0"/>
              <a:t>отражает психическое отношение физического лица к совершаемому противоправному действию и общественно вредным последствиям</a:t>
            </a:r>
          </a:p>
          <a:p>
            <a:pPr marL="265176" indent="-265176" algn="just" fontAlgn="auto">
              <a:spcAft>
                <a:spcPts val="0"/>
              </a:spcAft>
              <a:buFont typeface="Wingdings 2"/>
              <a:buChar char=""/>
              <a:defRPr/>
            </a:pPr>
            <a:r>
              <a:rPr lang="ru-RU" sz="1750" dirty="0" smtClean="0"/>
              <a:t>выражается в форме умысла или неосторожности</a:t>
            </a:r>
          </a:p>
          <a:p>
            <a:pPr marL="265176" indent="-265176" algn="just" fontAlgn="auto">
              <a:spcAft>
                <a:spcPts val="0"/>
              </a:spcAft>
              <a:buFont typeface="Wingdings 2"/>
              <a:buChar char=""/>
              <a:defRPr/>
            </a:pPr>
            <a:r>
              <a:rPr lang="ru-RU" sz="1750" dirty="0" smtClean="0"/>
              <a:t>зависит от конструкции состава административного правонарушения</a:t>
            </a:r>
          </a:p>
          <a:p>
            <a:pPr marL="265176" indent="-265176" algn="just" fontAlgn="auto">
              <a:spcAft>
                <a:spcPts val="0"/>
              </a:spcAft>
              <a:buFont typeface="Wingdings 2"/>
              <a:buChar char=""/>
              <a:defRPr/>
            </a:pPr>
            <a:r>
              <a:rPr lang="ru-RU" sz="1750" dirty="0" smtClean="0">
                <a:solidFill>
                  <a:srgbClr val="FF0000"/>
                </a:solidFill>
              </a:rPr>
              <a:t>формальные составы административных правонарушений могут быть совершены только с прямым умыслом или по небрежности</a:t>
            </a:r>
          </a:p>
          <a:p>
            <a:pPr marL="265176" indent="-265176" algn="just" fontAlgn="auto">
              <a:spcAft>
                <a:spcPts val="0"/>
              </a:spcAft>
              <a:buFont typeface="Wingdings 2"/>
              <a:buChar char=""/>
              <a:defRPr/>
            </a:pPr>
            <a:r>
              <a:rPr lang="ru-RU" sz="1750" dirty="0" smtClean="0"/>
              <a:t>при совершении административного правонарушения с прямым умыслом лицо </a:t>
            </a:r>
            <a:r>
              <a:rPr lang="ru-RU" sz="1750" b="1" dirty="0" smtClean="0">
                <a:solidFill>
                  <a:srgbClr val="C00000"/>
                </a:solidFill>
              </a:rPr>
              <a:t>осознает противоправный характер своих действий (бездействия) и желает их совершения</a:t>
            </a:r>
          </a:p>
          <a:p>
            <a:pPr marL="265176" indent="-265176" algn="just" fontAlgn="auto">
              <a:spcAft>
                <a:spcPts val="0"/>
              </a:spcAft>
              <a:buFont typeface="Wingdings 2"/>
              <a:buChar char=""/>
              <a:defRPr/>
            </a:pPr>
            <a:r>
              <a:rPr lang="ru-RU" sz="1750" dirty="0" smtClean="0"/>
              <a:t>при совершении административного правонарушения по небрежности лицо </a:t>
            </a:r>
            <a:r>
              <a:rPr lang="ru-RU" sz="1750" b="1" dirty="0" smtClean="0">
                <a:solidFill>
                  <a:srgbClr val="C00000"/>
                </a:solidFill>
              </a:rPr>
              <a:t>не осознает противоправный характер своих действий (бездействия), но при должном уровне внимательности и осмотрительности, должно и могло осознавать  </a:t>
            </a:r>
            <a:endParaRPr lang="ru-RU" sz="1750" b="1" dirty="0">
              <a:solidFill>
                <a:srgbClr val="C00000"/>
              </a:solidFill>
            </a:endParaRPr>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893762"/>
          </a:xfrm>
        </p:spPr>
        <p:txBody>
          <a:bodyPr/>
          <a:lstStyle/>
          <a:p>
            <a:pPr fontAlgn="auto">
              <a:spcAft>
                <a:spcPts val="0"/>
              </a:spcAft>
              <a:defRPr/>
            </a:pPr>
            <a:r>
              <a:rPr lang="ru-RU" sz="2000" dirty="0" smtClean="0">
                <a:solidFill>
                  <a:schemeClr val="accent1">
                    <a:tint val="88000"/>
                    <a:satMod val="150000"/>
                  </a:schemeClr>
                </a:solidFill>
              </a:rPr>
              <a:t>Административная ответственность военнослужащих и служащих правоохранительных органов</a:t>
            </a:r>
            <a:endParaRPr lang="ru-RU" sz="20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483100"/>
          </a:xfrm>
        </p:spPr>
        <p:txBody>
          <a:bodyPr>
            <a:normAutofit fontScale="92500" lnSpcReduction="20000"/>
          </a:bodyPr>
          <a:lstStyle/>
          <a:p>
            <a:pPr marL="0" indent="0" fontAlgn="auto">
              <a:spcAft>
                <a:spcPts val="0"/>
              </a:spcAft>
              <a:buFont typeface="Wingdings 2"/>
              <a:buNone/>
              <a:defRPr/>
            </a:pPr>
            <a:r>
              <a:rPr lang="ru-RU" sz="1800" dirty="0" smtClean="0"/>
              <a:t>За совершение административных правонарушений следующие категории лиц несут </a:t>
            </a:r>
            <a:r>
              <a:rPr lang="ru-RU" sz="1800" b="1" u="sng" dirty="0" smtClean="0"/>
              <a:t>дисциплинарную,</a:t>
            </a:r>
            <a:r>
              <a:rPr lang="ru-RU" sz="1800" dirty="0" smtClean="0"/>
              <a:t> а не административную ответственность:</a:t>
            </a:r>
          </a:p>
          <a:p>
            <a:pPr marL="342900" indent="-342900" fontAlgn="auto">
              <a:spcAft>
                <a:spcPts val="0"/>
              </a:spcAft>
              <a:buFont typeface="Wingdings 2"/>
              <a:buAutoNum type="arabicParenR"/>
              <a:defRPr/>
            </a:pPr>
            <a:r>
              <a:rPr lang="ru-RU" sz="1800" dirty="0" smtClean="0"/>
              <a:t>военнослужащие;</a:t>
            </a:r>
          </a:p>
          <a:p>
            <a:pPr marL="342900" indent="-342900" fontAlgn="auto">
              <a:spcAft>
                <a:spcPts val="0"/>
              </a:spcAft>
              <a:buFont typeface="Wingdings 2"/>
              <a:buAutoNum type="arabicParenR"/>
              <a:defRPr/>
            </a:pPr>
            <a:r>
              <a:rPr lang="ru-RU" sz="1800" dirty="0" smtClean="0"/>
              <a:t>граждане,  призванные на военные сборы;</a:t>
            </a:r>
          </a:p>
          <a:p>
            <a:pPr marL="342900" indent="-342900" fontAlgn="auto">
              <a:spcAft>
                <a:spcPts val="0"/>
              </a:spcAft>
              <a:buFont typeface="Wingdings 2"/>
              <a:buAutoNum type="arabicParenR"/>
              <a:defRPr/>
            </a:pPr>
            <a:r>
              <a:rPr lang="ru-RU" sz="1800" b="1" dirty="0" smtClean="0">
                <a:solidFill>
                  <a:srgbClr val="C00000"/>
                </a:solidFill>
              </a:rPr>
              <a:t>имеющие специальные звания:</a:t>
            </a:r>
          </a:p>
          <a:p>
            <a:pPr marL="0" indent="0" fontAlgn="auto">
              <a:spcAft>
                <a:spcPts val="0"/>
              </a:spcAft>
              <a:buFont typeface="Wingdings 2"/>
              <a:buNone/>
              <a:defRPr/>
            </a:pPr>
            <a:r>
              <a:rPr lang="ru-RU" sz="1800" dirty="0" smtClean="0"/>
              <a:t>-  сотрудники органов внутренних дел;</a:t>
            </a:r>
          </a:p>
          <a:p>
            <a:pPr marL="265176" indent="-265176" fontAlgn="auto">
              <a:spcAft>
                <a:spcPts val="0"/>
              </a:spcAft>
              <a:buFontTx/>
              <a:buChar char="-"/>
              <a:defRPr/>
            </a:pPr>
            <a:r>
              <a:rPr lang="ru-RU" sz="1800" dirty="0" smtClean="0"/>
              <a:t>федеральной службы исполнения наказаний;</a:t>
            </a:r>
          </a:p>
          <a:p>
            <a:pPr marL="265176" indent="-265176" fontAlgn="auto">
              <a:spcAft>
                <a:spcPts val="0"/>
              </a:spcAft>
              <a:buFontTx/>
              <a:buChar char="-"/>
              <a:defRPr/>
            </a:pPr>
            <a:r>
              <a:rPr lang="ru-RU" sz="1800" dirty="0" smtClean="0"/>
              <a:t>государственной противопожарной службы; </a:t>
            </a:r>
          </a:p>
          <a:p>
            <a:pPr marL="265176" indent="-265176" fontAlgn="auto">
              <a:spcAft>
                <a:spcPts val="0"/>
              </a:spcAft>
              <a:buFontTx/>
              <a:buChar char="-"/>
              <a:defRPr/>
            </a:pPr>
            <a:r>
              <a:rPr lang="ru-RU" sz="1800" dirty="0" smtClean="0"/>
              <a:t>Федеральной службы по контролю за оборотом наркотических средств и психотропных веществ;</a:t>
            </a:r>
          </a:p>
          <a:p>
            <a:pPr marL="265176" indent="-265176" fontAlgn="auto">
              <a:spcAft>
                <a:spcPts val="0"/>
              </a:spcAft>
              <a:buFontTx/>
              <a:buChar char="-"/>
              <a:defRPr/>
            </a:pPr>
            <a:r>
              <a:rPr lang="ru-RU" sz="1800" dirty="0" smtClean="0"/>
              <a:t>таможенных органов.</a:t>
            </a:r>
          </a:p>
          <a:p>
            <a:pPr marL="0" indent="0" algn="just" fontAlgn="auto">
              <a:spcAft>
                <a:spcPts val="0"/>
              </a:spcAft>
              <a:buFont typeface="Wingdings 2"/>
              <a:buNone/>
              <a:defRPr/>
            </a:pPr>
            <a:r>
              <a:rPr lang="ru-RU" sz="1800" dirty="0" smtClean="0"/>
              <a:t>Поступившее в отношении данной категории лиц дело подлежит прекращению на основании п.2 ч.1 ст.24.5 КоАП РФ – за отсутствием состава административного правонарушения, а материалы дела, в том числе копия вынесенного постановления  направляются сопроводительным письмом руководителю государственного органа для принятия мер дисциплинарной ответственности</a:t>
            </a:r>
            <a:endParaRPr lang="ru-RU" sz="1800" dirty="0"/>
          </a:p>
        </p:txBody>
      </p:sp>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5013325"/>
            <a:ext cx="8183562" cy="1295400"/>
          </a:xfrm>
        </p:spPr>
        <p:txBody>
          <a:bodyPr/>
          <a:lstStyle/>
          <a:p>
            <a:pPr fontAlgn="auto">
              <a:spcAft>
                <a:spcPts val="0"/>
              </a:spcAft>
              <a:defRPr/>
            </a:pPr>
            <a:r>
              <a:rPr lang="ru-RU" sz="2400" dirty="0" smtClean="0">
                <a:solidFill>
                  <a:schemeClr val="accent1">
                    <a:tint val="88000"/>
                    <a:satMod val="150000"/>
                  </a:schemeClr>
                </a:solidFill>
              </a:rPr>
              <a:t>Административная ответственность должностных лиц, выполняющих определенные государственные функции</a:t>
            </a:r>
            <a:endParaRPr lang="ru-RU" sz="24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554538"/>
          </a:xfrm>
        </p:spPr>
        <p:txBody>
          <a:bodyPr>
            <a:noAutofit/>
          </a:bodyPr>
          <a:lstStyle/>
          <a:p>
            <a:pPr marL="0" indent="0" fontAlgn="auto">
              <a:spcAft>
                <a:spcPts val="0"/>
              </a:spcAft>
              <a:buFont typeface="Wingdings 2"/>
              <a:buNone/>
              <a:defRPr/>
            </a:pPr>
            <a:r>
              <a:rPr lang="ru-RU" sz="1450" dirty="0" smtClean="0"/>
              <a:t>Решение </a:t>
            </a:r>
            <a:r>
              <a:rPr lang="ru-RU" sz="1450" dirty="0"/>
              <a:t>по вопросу о привлечении судьи к административной ответственности принимается:</a:t>
            </a:r>
          </a:p>
          <a:p>
            <a:pPr marL="0" indent="0" algn="just" fontAlgn="auto">
              <a:spcAft>
                <a:spcPts val="0"/>
              </a:spcAft>
              <a:buFont typeface="Wingdings 2"/>
              <a:buNone/>
              <a:defRPr/>
            </a:pPr>
            <a:r>
              <a:rPr lang="ru-RU" sz="1450" dirty="0" smtClean="0"/>
              <a:t>- в </a:t>
            </a:r>
            <a:r>
              <a:rPr lang="ru-RU" sz="1450" dirty="0"/>
              <a:t>отношении судьи Конституционного Суда Российской Федерации, Верховного Суда Российской Федерации, Высшего Арбитражного Суда Российской Федерации, верховного суда республики, краевого, областного суда, суда города федерального значения, суда автономной области, суда автономного округа, военного суда, федерального арбитражного суда - судебной коллегией в составе трех судей Верховного Суда Российской Федерации по представлению Генерального прокурора Российской Федерации;</a:t>
            </a:r>
          </a:p>
          <a:p>
            <a:pPr marL="0" indent="0" algn="just" fontAlgn="auto">
              <a:spcAft>
                <a:spcPts val="0"/>
              </a:spcAft>
              <a:buFont typeface="Wingdings 2"/>
              <a:buNone/>
              <a:defRPr/>
            </a:pPr>
            <a:r>
              <a:rPr lang="ru-RU" sz="1450" dirty="0" smtClean="0"/>
              <a:t> - в </a:t>
            </a:r>
            <a:r>
              <a:rPr lang="ru-RU" sz="1450" dirty="0"/>
              <a:t>отношении судьи иного суда - судебной коллегией в составе трех судей соответственно верховного суда республики, краевого, областного суда, суда города федерального значения, суда автономной области, суда автономного округа по представлению Генерального прокурора Российской Федерации.</a:t>
            </a:r>
          </a:p>
          <a:p>
            <a:pPr marL="0" indent="0" algn="just" fontAlgn="auto">
              <a:spcAft>
                <a:spcPts val="0"/>
              </a:spcAft>
              <a:buFont typeface="Wingdings 2"/>
              <a:buNone/>
              <a:defRPr/>
            </a:pPr>
            <a:r>
              <a:rPr lang="ru-RU" sz="1450" dirty="0"/>
              <a:t>Решение по вопросу о привлечении судьи к административной ответственности принимается в 10-дневный срок после поступления представления Генерального </a:t>
            </a:r>
            <a:r>
              <a:rPr lang="ru-RU" sz="1450" dirty="0" smtClean="0"/>
              <a:t>прокурора </a:t>
            </a:r>
            <a:r>
              <a:rPr lang="ru-RU" sz="1450" dirty="0"/>
              <a:t>Российской </a:t>
            </a:r>
            <a:r>
              <a:rPr lang="ru-RU" sz="1450" dirty="0" smtClean="0"/>
              <a:t>Федерации</a:t>
            </a:r>
          </a:p>
          <a:p>
            <a:pPr marL="0" indent="0" algn="just" fontAlgn="auto">
              <a:spcAft>
                <a:spcPts val="0"/>
              </a:spcAft>
              <a:buFont typeface="Wingdings 2"/>
              <a:buNone/>
              <a:defRPr/>
            </a:pPr>
            <a:r>
              <a:rPr lang="ru-RU" sz="1450" dirty="0" smtClean="0"/>
              <a:t>В отношении иных категорий «особых» должностных лиц особый порядок привлечения </a:t>
            </a:r>
            <a:r>
              <a:rPr lang="ru-RU" sz="1450" b="1" u="sng" dirty="0" smtClean="0"/>
              <a:t>во внесудебном порядке </a:t>
            </a:r>
            <a:r>
              <a:rPr lang="ru-RU" sz="1450" dirty="0" smtClean="0"/>
              <a:t>к административной ответственности не установлен, значит действует общий порядок</a:t>
            </a:r>
            <a:endParaRPr lang="ru-RU" sz="1450" dirty="0"/>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5516563"/>
            <a:ext cx="8183562" cy="936625"/>
          </a:xfrm>
        </p:spPr>
        <p:txBody>
          <a:bodyPr/>
          <a:lstStyle/>
          <a:p>
            <a:pPr fontAlgn="auto">
              <a:spcAft>
                <a:spcPts val="0"/>
              </a:spcAft>
              <a:defRPr/>
            </a:pPr>
            <a:r>
              <a:rPr lang="ru-RU" sz="2200" dirty="0" smtClean="0">
                <a:solidFill>
                  <a:schemeClr val="accent1">
                    <a:tint val="88000"/>
                    <a:satMod val="150000"/>
                  </a:schemeClr>
                </a:solidFill>
              </a:rPr>
              <a:t>Юридические лица как субъекты административных правонарушений</a:t>
            </a:r>
            <a:endParaRPr lang="ru-RU" sz="22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059363"/>
          </a:xfrm>
        </p:spPr>
        <p:txBody>
          <a:bodyPr>
            <a:normAutofit lnSpcReduction="10000"/>
          </a:bodyPr>
          <a:lstStyle/>
          <a:p>
            <a:pPr marL="265176" indent="-265176" algn="just" fontAlgn="auto">
              <a:spcAft>
                <a:spcPts val="0"/>
              </a:spcAft>
              <a:buFont typeface="Wingdings 2"/>
              <a:buChar char=""/>
              <a:defRPr/>
            </a:pPr>
            <a:r>
              <a:rPr lang="ru-RU" sz="2000" dirty="0" smtClean="0"/>
              <a:t>юридическое лицо подлежит административной ответственности </a:t>
            </a:r>
            <a:r>
              <a:rPr lang="ru-RU" sz="2000" b="1" dirty="0" smtClean="0">
                <a:solidFill>
                  <a:srgbClr val="C00000"/>
                </a:solidFill>
              </a:rPr>
              <a:t>со дня его государственной регистрации и до дня исключения из единого реестра юридических лиц</a:t>
            </a:r>
          </a:p>
          <a:p>
            <a:pPr marL="265176" indent="-265176" algn="just" fontAlgn="auto">
              <a:spcAft>
                <a:spcPts val="0"/>
              </a:spcAft>
              <a:buFont typeface="Wingdings 2"/>
              <a:buChar char=""/>
              <a:defRPr/>
            </a:pPr>
            <a:r>
              <a:rPr lang="ru-RU" sz="2000" dirty="0" smtClean="0"/>
              <a:t>правопреемники юридического лица несут административную ответственность независимо от того, знали ли они о факте совершения административного правонарушения</a:t>
            </a:r>
          </a:p>
          <a:p>
            <a:pPr marL="265176" indent="-265176" algn="just" fontAlgn="auto">
              <a:spcAft>
                <a:spcPts val="0"/>
              </a:spcAft>
              <a:buFont typeface="Wingdings 2"/>
              <a:buChar char=""/>
              <a:defRPr/>
            </a:pPr>
            <a:r>
              <a:rPr lang="ru-RU" sz="2000" dirty="0" smtClean="0"/>
              <a:t>филиалы и структурные подразделения юридического лица не являются самостоятельными субъектами административной ответственности</a:t>
            </a:r>
          </a:p>
          <a:p>
            <a:pPr marL="265176" indent="-265176" algn="just" fontAlgn="auto">
              <a:spcAft>
                <a:spcPts val="0"/>
              </a:spcAft>
              <a:buFont typeface="Wingdings 2"/>
              <a:buChar char=""/>
              <a:defRPr/>
            </a:pPr>
            <a:r>
              <a:rPr lang="ru-RU" sz="2000" dirty="0" smtClean="0"/>
              <a:t>административные правонарушения юридических лиц совершаются органами управления юридического лица, иными должностными лицами, работниками юридического лица, а также иными лицами, действующими по поручению юридического лица или от его имени </a:t>
            </a:r>
            <a:endParaRPr lang="ru-RU" sz="2000" dirty="0"/>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5876925"/>
            <a:ext cx="8183562" cy="576263"/>
          </a:xfrm>
        </p:spPr>
        <p:txBody>
          <a:bodyPr>
            <a:normAutofit fontScale="90000"/>
          </a:bodyPr>
          <a:lstStyle/>
          <a:p>
            <a:pPr fontAlgn="auto">
              <a:spcAft>
                <a:spcPts val="0"/>
              </a:spcAft>
              <a:defRPr/>
            </a:pPr>
            <a:r>
              <a:rPr lang="ru-RU" dirty="0" smtClean="0">
                <a:solidFill>
                  <a:schemeClr val="accent1">
                    <a:tint val="88000"/>
                    <a:satMod val="150000"/>
                  </a:schemeClr>
                </a:solidFill>
              </a:rPr>
              <a:t>Вина юридического лица</a:t>
            </a:r>
            <a:endParaRPr lang="ru-RU"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75263"/>
          </a:xfrm>
        </p:spPr>
        <p:txBody>
          <a:bodyPr>
            <a:noAutofit/>
          </a:bodyPr>
          <a:lstStyle/>
          <a:p>
            <a:pPr marL="0" indent="0" algn="just" fontAlgn="auto">
              <a:spcAft>
                <a:spcPts val="0"/>
              </a:spcAft>
              <a:buFont typeface="Wingdings 2"/>
              <a:buNone/>
              <a:defRPr/>
            </a:pPr>
            <a:r>
              <a:rPr lang="ru-RU" sz="1300" b="1" dirty="0"/>
              <a:t>Вина юридического лица в совершении административного правонарушения считается доказанной, </a:t>
            </a:r>
            <a:r>
              <a:rPr lang="ru-RU" sz="1300" b="1" u="sng" dirty="0" smtClean="0"/>
              <a:t>если будет установлено:</a:t>
            </a:r>
          </a:p>
          <a:p>
            <a:pPr marL="0" indent="0" algn="just" fontAlgn="auto">
              <a:spcAft>
                <a:spcPts val="0"/>
              </a:spcAft>
              <a:buFont typeface="Wingdings 2"/>
              <a:buNone/>
              <a:defRPr/>
            </a:pPr>
            <a:r>
              <a:rPr lang="ru-RU" sz="1300" b="1" dirty="0" smtClean="0">
                <a:solidFill>
                  <a:srgbClr val="C00000"/>
                </a:solidFill>
              </a:rPr>
              <a:t>1) наличие у юридического лица возможностей для соблюдения правил и норм, за нарушение которых оно привлекается к ответственности:</a:t>
            </a:r>
          </a:p>
          <a:p>
            <a:pPr marL="265176" indent="-265176" algn="just" fontAlgn="auto">
              <a:spcAft>
                <a:spcPts val="0"/>
              </a:spcAft>
              <a:buFontTx/>
              <a:buChar char="-"/>
              <a:defRPr/>
            </a:pPr>
            <a:r>
              <a:rPr lang="ru-RU" sz="1300" b="1" dirty="0" smtClean="0"/>
              <a:t>- правонарушение совершено не в связи с форс-мажорными обстоятельствами, иными обстоятельства непреодолимой силы, которые нельзя было предвидеть (чрезвычайные ситуации, смерть работника, отвечавшего за исполнение обязанностей и т.п.);</a:t>
            </a:r>
          </a:p>
          <a:p>
            <a:pPr marL="0" indent="0" algn="just" fontAlgn="auto">
              <a:spcAft>
                <a:spcPts val="0"/>
              </a:spcAft>
              <a:buFont typeface="Wingdings 2"/>
              <a:buNone/>
              <a:defRPr/>
            </a:pPr>
            <a:r>
              <a:rPr lang="ru-RU" sz="1300" b="1" dirty="0" smtClean="0"/>
              <a:t>    - правонарушение не связано с решениями и действиями государственных и муниципальных органов, способствовавших его совершению (незаконно отказавших выдать разрешение,  нарушивших срок рассмотрения обращения, издавших незаконный акт и т.п.)</a:t>
            </a:r>
          </a:p>
          <a:p>
            <a:pPr marL="0" indent="0" algn="just" fontAlgn="auto">
              <a:spcAft>
                <a:spcPts val="0"/>
              </a:spcAft>
              <a:buFont typeface="Wingdings 2"/>
              <a:buNone/>
              <a:defRPr/>
            </a:pPr>
            <a:endParaRPr lang="ru-RU" sz="1300" b="1" dirty="0" smtClean="0">
              <a:solidFill>
                <a:srgbClr val="C00000"/>
              </a:solidFill>
            </a:endParaRPr>
          </a:p>
          <a:p>
            <a:pPr marL="0" indent="0" algn="just" fontAlgn="auto">
              <a:spcAft>
                <a:spcPts val="0"/>
              </a:spcAft>
              <a:buFont typeface="Wingdings 2"/>
              <a:buNone/>
              <a:defRPr/>
            </a:pPr>
            <a:r>
              <a:rPr lang="ru-RU" sz="1300" b="1" dirty="0" smtClean="0">
                <a:solidFill>
                  <a:srgbClr val="C00000"/>
                </a:solidFill>
              </a:rPr>
              <a:t>2) непринятие юридическим лицом всех зависящих от него мер по соблюдению правил и норм, за нарушение которых установлена ответственность:</a:t>
            </a:r>
            <a:endParaRPr lang="ru-RU" sz="1300" b="1" dirty="0">
              <a:solidFill>
                <a:srgbClr val="C00000"/>
              </a:solidFill>
            </a:endParaRPr>
          </a:p>
          <a:p>
            <a:pPr marL="265176" indent="-265176" algn="just" fontAlgn="auto">
              <a:spcAft>
                <a:spcPts val="0"/>
              </a:spcAft>
              <a:buFontTx/>
              <a:buChar char="-"/>
              <a:defRPr/>
            </a:pPr>
            <a:r>
              <a:rPr lang="ru-RU" sz="1300" b="1" dirty="0" smtClean="0"/>
              <a:t>- ненадлежащее исполнение работниками юридического лица своих должностных обязанностей;</a:t>
            </a:r>
          </a:p>
          <a:p>
            <a:pPr marL="265176" indent="-265176" algn="just" fontAlgn="auto">
              <a:spcAft>
                <a:spcPts val="0"/>
              </a:spcAft>
              <a:buFontTx/>
              <a:buChar char="-"/>
              <a:defRPr/>
            </a:pPr>
            <a:r>
              <a:rPr lang="ru-RU" sz="1300" b="1" dirty="0" smtClean="0"/>
              <a:t>- отсутствие контроля за выполнением работниками установленных правил и норм;</a:t>
            </a:r>
          </a:p>
          <a:p>
            <a:pPr marL="265176" indent="-265176" algn="just" fontAlgn="auto">
              <a:spcAft>
                <a:spcPts val="0"/>
              </a:spcAft>
              <a:buFontTx/>
              <a:buChar char="-"/>
              <a:defRPr/>
            </a:pPr>
            <a:r>
              <a:rPr lang="ru-RU" sz="1300" b="1" dirty="0" smtClean="0"/>
              <a:t>- непринятие локальных актов, являющихся условием для правомерной деятельности;</a:t>
            </a:r>
          </a:p>
          <a:p>
            <a:pPr marL="265176" indent="-265176" algn="just" fontAlgn="auto">
              <a:spcAft>
                <a:spcPts val="0"/>
              </a:spcAft>
              <a:buFontTx/>
              <a:buChar char="-"/>
              <a:defRPr/>
            </a:pPr>
            <a:r>
              <a:rPr lang="ru-RU" sz="1300" b="1" dirty="0" smtClean="0"/>
              <a:t>- отсутствие обращений со стороны юридического лица в государственные и муниципальные органы с целью не допустить совершения правонарушения (уточнить содержание правил и норм, порядок исполнения предписания) </a:t>
            </a:r>
          </a:p>
          <a:p>
            <a:pPr marL="265176" indent="-265176" algn="just" fontAlgn="auto">
              <a:spcAft>
                <a:spcPts val="0"/>
              </a:spcAft>
              <a:buFontTx/>
              <a:buChar char="-"/>
              <a:defRPr/>
            </a:pPr>
            <a:r>
              <a:rPr lang="ru-RU" sz="1300" b="1" dirty="0" smtClean="0"/>
              <a:t> </a:t>
            </a:r>
          </a:p>
          <a:p>
            <a:pPr marL="0" indent="0" algn="just" fontAlgn="auto">
              <a:spcAft>
                <a:spcPts val="0"/>
              </a:spcAft>
              <a:buFont typeface="Wingdings 2"/>
              <a:buNone/>
              <a:defRPr/>
            </a:pPr>
            <a:r>
              <a:rPr lang="ru-RU" sz="1200" b="1" dirty="0" smtClean="0"/>
              <a:t>  </a:t>
            </a:r>
            <a:endParaRPr lang="ru-RU" sz="1200" dirty="0"/>
          </a:p>
          <a:p>
            <a:pPr marL="265176" indent="-265176" algn="just" fontAlgn="auto">
              <a:spcAft>
                <a:spcPts val="0"/>
              </a:spcAft>
              <a:buFont typeface="Wingdings 2"/>
              <a:buChar char=""/>
              <a:defRPr/>
            </a:pPr>
            <a:endParaRPr lang="ru-RU" sz="1400" dirty="0"/>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516563"/>
            <a:ext cx="8183562" cy="893762"/>
          </a:xfrm>
        </p:spPr>
        <p:txBody>
          <a:bodyPr/>
          <a:lstStyle/>
          <a:p>
            <a:pPr fontAlgn="auto">
              <a:spcAft>
                <a:spcPts val="0"/>
              </a:spcAft>
              <a:defRPr/>
            </a:pPr>
            <a:r>
              <a:rPr lang="ru-RU" sz="2600" dirty="0" smtClean="0">
                <a:solidFill>
                  <a:schemeClr val="accent1">
                    <a:tint val="88000"/>
                    <a:satMod val="150000"/>
                  </a:schemeClr>
                </a:solidFill>
              </a:rPr>
              <a:t>Особенности доказывания </a:t>
            </a:r>
            <a:br>
              <a:rPr lang="ru-RU" sz="2600" dirty="0" smtClean="0">
                <a:solidFill>
                  <a:schemeClr val="accent1">
                    <a:tint val="88000"/>
                    <a:satMod val="150000"/>
                  </a:schemeClr>
                </a:solidFill>
              </a:rPr>
            </a:br>
            <a:r>
              <a:rPr lang="ru-RU" sz="2600" dirty="0" smtClean="0">
                <a:solidFill>
                  <a:schemeClr val="accent1">
                    <a:tint val="88000"/>
                    <a:satMod val="150000"/>
                  </a:schemeClr>
                </a:solidFill>
              </a:rPr>
              <a:t>вины юридических лиц</a:t>
            </a:r>
            <a:endParaRPr lang="ru-RU" sz="26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986338"/>
          </a:xfrm>
        </p:spPr>
        <p:txBody>
          <a:bodyPr>
            <a:normAutofit fontScale="92500" lnSpcReduction="20000"/>
          </a:bodyPr>
          <a:lstStyle/>
          <a:p>
            <a:pPr marL="265176" indent="-265176" algn="just" fontAlgn="auto">
              <a:spcAft>
                <a:spcPts val="0"/>
              </a:spcAft>
              <a:buFont typeface="Wingdings 2"/>
              <a:buChar char=""/>
              <a:defRPr/>
            </a:pPr>
            <a:r>
              <a:rPr lang="ru-RU" sz="2400" dirty="0" smtClean="0"/>
              <a:t>вина юридического лица определяется внешними обстоятельствами совершения административного правонарушения:</a:t>
            </a:r>
          </a:p>
          <a:p>
            <a:pPr marL="0" indent="0" fontAlgn="auto">
              <a:spcAft>
                <a:spcPts val="0"/>
              </a:spcAft>
              <a:buFont typeface="Wingdings 2"/>
              <a:buNone/>
              <a:defRPr/>
            </a:pPr>
            <a:r>
              <a:rPr lang="ru-RU" sz="2400" dirty="0"/>
              <a:t> </a:t>
            </a:r>
            <a:r>
              <a:rPr lang="ru-RU" sz="2400" dirty="0" smtClean="0"/>
              <a:t>   - при каких условиях произошло правонарушение</a:t>
            </a:r>
          </a:p>
          <a:p>
            <a:pPr marL="0" indent="0" fontAlgn="auto">
              <a:spcAft>
                <a:spcPts val="0"/>
              </a:spcAft>
              <a:buFont typeface="Wingdings 2"/>
              <a:buNone/>
              <a:defRPr/>
            </a:pPr>
            <a:r>
              <a:rPr lang="ru-RU" sz="2400" dirty="0" smtClean="0"/>
              <a:t>    - кем были совершены противоправные действия (бездействие)</a:t>
            </a:r>
          </a:p>
          <a:p>
            <a:pPr marL="0" indent="0" fontAlgn="auto">
              <a:spcAft>
                <a:spcPts val="0"/>
              </a:spcAft>
              <a:buFont typeface="Wingdings 2"/>
              <a:buNone/>
              <a:defRPr/>
            </a:pPr>
            <a:r>
              <a:rPr lang="ru-RU" sz="2400" dirty="0"/>
              <a:t> </a:t>
            </a:r>
            <a:r>
              <a:rPr lang="ru-RU" sz="2400" dirty="0" smtClean="0"/>
              <a:t>   - на какой территории произошло правонарушение</a:t>
            </a:r>
          </a:p>
          <a:p>
            <a:pPr marL="0" indent="0" fontAlgn="auto">
              <a:spcAft>
                <a:spcPts val="0"/>
              </a:spcAft>
              <a:buFont typeface="Wingdings 2"/>
              <a:buNone/>
              <a:defRPr/>
            </a:pPr>
            <a:endParaRPr lang="ru-RU" sz="2400" dirty="0" smtClean="0"/>
          </a:p>
          <a:p>
            <a:pPr marL="265176" indent="-265176" algn="just" fontAlgn="auto">
              <a:spcAft>
                <a:spcPts val="0"/>
              </a:spcAft>
              <a:buFont typeface="Wingdings 2"/>
              <a:buChar char=""/>
              <a:defRPr/>
            </a:pPr>
            <a:r>
              <a:rPr lang="ru-RU" sz="2400" dirty="0" smtClean="0"/>
              <a:t>юридическому лицу предоставляется возможность представить доказательства принятия всех зависящих от него мер по недопущению административного правонарушения  </a:t>
            </a:r>
          </a:p>
          <a:p>
            <a:pPr marL="265176" indent="-265176" fontAlgn="auto">
              <a:spcAft>
                <a:spcPts val="0"/>
              </a:spcAft>
              <a:buFont typeface="Wingdings 2"/>
              <a:buChar char=""/>
              <a:defRPr/>
            </a:pPr>
            <a:endParaRPr lang="ru-RU" sz="2400" dirty="0"/>
          </a:p>
          <a:p>
            <a:pPr marL="265176" indent="-265176" algn="just" fontAlgn="auto">
              <a:spcAft>
                <a:spcPts val="0"/>
              </a:spcAft>
              <a:buFont typeface="Wingdings 2"/>
              <a:buChar char=""/>
              <a:defRPr/>
            </a:pPr>
            <a:r>
              <a:rPr lang="ru-RU" sz="2400" dirty="0" smtClean="0"/>
              <a:t>для описания вины юридических лиц не следует использовать категории умысла и неосторожности</a:t>
            </a:r>
          </a:p>
          <a:p>
            <a:pPr marL="0" indent="0" fontAlgn="auto">
              <a:spcAft>
                <a:spcPts val="0"/>
              </a:spcAft>
              <a:buFont typeface="Wingdings 2"/>
              <a:buNone/>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373688"/>
            <a:ext cx="8183562" cy="1050925"/>
          </a:xfrm>
        </p:spPr>
        <p:txBody>
          <a:bodyPr>
            <a:noAutofit/>
          </a:bodyPr>
          <a:lstStyle/>
          <a:p>
            <a:pPr fontAlgn="auto">
              <a:spcAft>
                <a:spcPts val="0"/>
              </a:spcAft>
              <a:defRPr/>
            </a:pPr>
            <a:r>
              <a:rPr lang="ru-RU" sz="3200" dirty="0" smtClean="0">
                <a:solidFill>
                  <a:schemeClr val="accent1">
                    <a:tint val="88000"/>
                    <a:satMod val="150000"/>
                  </a:schemeClr>
                </a:solidFill>
              </a:rPr>
              <a:t>Задачи административной ответственности</a:t>
            </a:r>
            <a:endParaRPr lang="ru-RU" sz="32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187825"/>
          </a:xfrm>
        </p:spPr>
        <p:txBody>
          <a:bodyPr/>
          <a:lstStyle/>
          <a:p>
            <a:pPr algn="just"/>
            <a:r>
              <a:rPr lang="ru-RU" sz="2900" smtClean="0"/>
              <a:t>защита личности, охрана прав и свобод человека и гражданина</a:t>
            </a:r>
          </a:p>
          <a:p>
            <a:pPr algn="just"/>
            <a:r>
              <a:rPr lang="ru-RU" sz="2900" smtClean="0"/>
              <a:t>охрана правопорядка в различных сферах и отраслях государственного и муниципального управления </a:t>
            </a:r>
          </a:p>
          <a:p>
            <a:pPr algn="just"/>
            <a:r>
              <a:rPr lang="ru-RU" sz="2900" smtClean="0"/>
              <a:t>защита интересов общества и государства от административных  нарушений </a:t>
            </a:r>
          </a:p>
          <a:p>
            <a:pPr algn="just"/>
            <a:r>
              <a:rPr lang="ru-RU" sz="2900" smtClean="0"/>
              <a:t>предупреждение административных правонарушений </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5732463"/>
            <a:ext cx="8183563" cy="895350"/>
          </a:xfrm>
        </p:spPr>
        <p:txBody>
          <a:bodyPr/>
          <a:lstStyle/>
          <a:p>
            <a:pPr fontAlgn="auto">
              <a:spcAft>
                <a:spcPts val="0"/>
              </a:spcAft>
              <a:defRPr/>
            </a:pPr>
            <a:r>
              <a:rPr lang="ru-RU" sz="2400" dirty="0" smtClean="0">
                <a:solidFill>
                  <a:schemeClr val="accent1">
                    <a:tint val="88000"/>
                    <a:satMod val="150000"/>
                  </a:schemeClr>
                </a:solidFill>
              </a:rPr>
              <a:t>Должностные лица как субъекты административных правонарушений</a:t>
            </a:r>
            <a:endParaRPr lang="ru-RU" sz="24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02238"/>
          </a:xfrm>
        </p:spPr>
        <p:txBody>
          <a:bodyPr>
            <a:noAutofit/>
          </a:bodyPr>
          <a:lstStyle/>
          <a:p>
            <a:pPr marL="0" indent="0" algn="just" fontAlgn="auto">
              <a:spcAft>
                <a:spcPts val="0"/>
              </a:spcAft>
              <a:buFont typeface="Wingdings 2"/>
              <a:buNone/>
              <a:defRPr/>
            </a:pPr>
            <a:r>
              <a:rPr lang="ru-RU" sz="1550" b="1" dirty="0" smtClean="0"/>
              <a:t>Осуществляющие деятельность в государственных и муниципальных органах</a:t>
            </a:r>
          </a:p>
          <a:p>
            <a:pPr marL="265176" indent="-265176" algn="just" fontAlgn="auto">
              <a:spcAft>
                <a:spcPts val="0"/>
              </a:spcAft>
              <a:buFont typeface="Wingdings 2"/>
              <a:buChar char=""/>
              <a:defRPr/>
            </a:pPr>
            <a:r>
              <a:rPr lang="ru-RU" sz="1550" b="1" dirty="0" smtClean="0"/>
              <a:t>представители власти </a:t>
            </a:r>
            <a:r>
              <a:rPr lang="ru-RU" sz="1550" dirty="0" smtClean="0"/>
              <a:t>- наделенные </a:t>
            </a:r>
            <a:r>
              <a:rPr lang="ru-RU" sz="1550" dirty="0"/>
              <a:t>в установленном законом порядке распорядительными полномочиями в отношении лиц, не находящихся в служебной зависимости от </a:t>
            </a:r>
            <a:r>
              <a:rPr lang="ru-RU" sz="1550" dirty="0" smtClean="0"/>
              <a:t>них (издающие индивидуальные правовые акты, государственные и муниципальные инспекторы и др.)</a:t>
            </a:r>
          </a:p>
          <a:p>
            <a:pPr marL="0" indent="0" algn="just" fontAlgn="auto">
              <a:spcAft>
                <a:spcPts val="0"/>
              </a:spcAft>
              <a:buFont typeface="Wingdings 2"/>
              <a:buNone/>
              <a:defRPr/>
            </a:pPr>
            <a:r>
              <a:rPr lang="ru-RU" sz="1550" b="1" dirty="0" smtClean="0"/>
              <a:t>Осуществляющие деятельность в государственных и муниципальных органах, государственных и муниципальных организациях, в коммерческих и некоммерческих организациях:</a:t>
            </a:r>
          </a:p>
          <a:p>
            <a:pPr marL="265176" indent="-265176" algn="just" fontAlgn="auto">
              <a:spcAft>
                <a:spcPts val="0"/>
              </a:spcAft>
              <a:buFont typeface="Wingdings 2"/>
              <a:buChar char=""/>
              <a:defRPr/>
            </a:pPr>
            <a:r>
              <a:rPr lang="ru-RU" sz="1550" dirty="0" smtClean="0"/>
              <a:t>лица, выполняющие </a:t>
            </a:r>
            <a:r>
              <a:rPr lang="ru-RU" sz="1550" b="1" dirty="0" smtClean="0"/>
              <a:t>организационно-распорядительные функции:</a:t>
            </a:r>
          </a:p>
          <a:p>
            <a:pPr marL="0" indent="0" algn="just" fontAlgn="auto">
              <a:spcAft>
                <a:spcPts val="0"/>
              </a:spcAft>
              <a:buFont typeface="Wingdings 2"/>
              <a:buNone/>
              <a:defRPr/>
            </a:pPr>
            <a:r>
              <a:rPr lang="ru-RU" sz="1550" dirty="0" smtClean="0"/>
              <a:t>- прием и увольнение работников</a:t>
            </a:r>
          </a:p>
          <a:p>
            <a:pPr marL="0" indent="0" algn="just" fontAlgn="auto">
              <a:spcAft>
                <a:spcPts val="0"/>
              </a:spcAft>
              <a:buFont typeface="Wingdings 2"/>
              <a:buNone/>
              <a:defRPr/>
            </a:pPr>
            <a:r>
              <a:rPr lang="ru-RU" sz="1550" dirty="0" smtClean="0"/>
              <a:t>- издание локальных актов</a:t>
            </a:r>
          </a:p>
          <a:p>
            <a:pPr marL="0" indent="0" algn="just" fontAlgn="auto">
              <a:spcAft>
                <a:spcPts val="0"/>
              </a:spcAft>
              <a:buFont typeface="Wingdings 2"/>
              <a:buNone/>
              <a:defRPr/>
            </a:pPr>
            <a:r>
              <a:rPr lang="ru-RU" sz="1550" dirty="0" smtClean="0"/>
              <a:t>- распределение обязанностей между подчиненными и контроль за их деятельностью</a:t>
            </a:r>
          </a:p>
          <a:p>
            <a:pPr marL="265176" indent="-265176" algn="just" fontAlgn="auto">
              <a:spcAft>
                <a:spcPts val="0"/>
              </a:spcAft>
              <a:buFont typeface="Wingdings 2"/>
              <a:buChar char=""/>
              <a:defRPr/>
            </a:pPr>
            <a:r>
              <a:rPr lang="ru-RU" sz="1550" dirty="0" smtClean="0"/>
              <a:t>лица, выполняющие </a:t>
            </a:r>
            <a:r>
              <a:rPr lang="ru-RU" sz="1550" b="1" dirty="0" smtClean="0"/>
              <a:t>административно-хозяйственные функции:</a:t>
            </a:r>
          </a:p>
          <a:p>
            <a:pPr marL="0" indent="0" algn="just" fontAlgn="auto">
              <a:spcAft>
                <a:spcPts val="0"/>
              </a:spcAft>
              <a:buFont typeface="Wingdings 2"/>
              <a:buNone/>
              <a:defRPr/>
            </a:pPr>
            <a:r>
              <a:rPr lang="ru-RU" sz="1550" dirty="0" smtClean="0"/>
              <a:t>- распоряжение имуществом</a:t>
            </a:r>
          </a:p>
          <a:p>
            <a:pPr marL="0" indent="0" algn="just" fontAlgn="auto">
              <a:spcAft>
                <a:spcPts val="0"/>
              </a:spcAft>
              <a:buFont typeface="Wingdings 2"/>
              <a:buNone/>
              <a:defRPr/>
            </a:pPr>
            <a:r>
              <a:rPr lang="ru-RU" sz="1550" dirty="0" smtClean="0"/>
              <a:t>- перемещение, организация использования  имущества, транспортных средств, оборудования</a:t>
            </a:r>
          </a:p>
          <a:p>
            <a:pPr marL="0" indent="0" algn="just" fontAlgn="auto">
              <a:spcAft>
                <a:spcPts val="0"/>
              </a:spcAft>
              <a:buFont typeface="Wingdings 2"/>
              <a:buNone/>
              <a:defRPr/>
            </a:pPr>
            <a:r>
              <a:rPr lang="ru-RU" sz="1550" dirty="0" smtClean="0"/>
              <a:t>- контроль за сохранностью имущества </a:t>
            </a:r>
            <a:endParaRPr lang="ru-RU" sz="1550" dirty="0"/>
          </a:p>
        </p:txBody>
      </p:sp>
    </p:spTree>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661025"/>
            <a:ext cx="8183562" cy="822325"/>
          </a:xfrm>
        </p:spPr>
        <p:txBody>
          <a:bodyPr>
            <a:noAutofit/>
          </a:bodyPr>
          <a:lstStyle/>
          <a:p>
            <a:pPr fontAlgn="auto">
              <a:spcAft>
                <a:spcPts val="0"/>
              </a:spcAft>
              <a:defRPr/>
            </a:pPr>
            <a:r>
              <a:rPr lang="ru-RU" sz="2500" dirty="0" smtClean="0">
                <a:solidFill>
                  <a:schemeClr val="accent1">
                    <a:tint val="88000"/>
                    <a:satMod val="150000"/>
                  </a:schemeClr>
                </a:solidFill>
              </a:rPr>
              <a:t>Особенности установления </a:t>
            </a:r>
            <a:br>
              <a:rPr lang="ru-RU" sz="2500" dirty="0" smtClean="0">
                <a:solidFill>
                  <a:schemeClr val="accent1">
                    <a:tint val="88000"/>
                    <a:satMod val="150000"/>
                  </a:schemeClr>
                </a:solidFill>
              </a:rPr>
            </a:br>
            <a:r>
              <a:rPr lang="ru-RU" sz="2500" dirty="0" smtClean="0">
                <a:solidFill>
                  <a:schemeClr val="accent1">
                    <a:tint val="88000"/>
                    <a:satMod val="150000"/>
                  </a:schemeClr>
                </a:solidFill>
              </a:rPr>
              <a:t>вины должностных лиц</a:t>
            </a:r>
            <a:endParaRPr lang="ru-RU" sz="25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059363"/>
          </a:xfrm>
        </p:spPr>
        <p:txBody>
          <a:bodyPr>
            <a:noAutofit/>
          </a:bodyPr>
          <a:lstStyle/>
          <a:p>
            <a:pPr marL="265176" indent="-265176" algn="just" fontAlgn="auto">
              <a:spcAft>
                <a:spcPts val="0"/>
              </a:spcAft>
              <a:buFont typeface="Wingdings 2"/>
              <a:buChar char=""/>
              <a:defRPr/>
            </a:pPr>
            <a:r>
              <a:rPr lang="ru-RU" sz="1900" dirty="0" smtClean="0"/>
              <a:t>вина должностных лиц выражается в форме умысла или неосторожности</a:t>
            </a:r>
          </a:p>
          <a:p>
            <a:pPr marL="265176" indent="-265176" algn="just" fontAlgn="auto">
              <a:spcAft>
                <a:spcPts val="0"/>
              </a:spcAft>
              <a:buFont typeface="Wingdings 2"/>
              <a:buChar char=""/>
              <a:defRPr/>
            </a:pPr>
            <a:r>
              <a:rPr lang="ru-RU" sz="1900" dirty="0" smtClean="0"/>
              <a:t>должностное лицо несет административную ответственность за правонарушения, связанные с неисполнением или ненадлежащим исполнением своих служебных обязанностей  </a:t>
            </a:r>
          </a:p>
          <a:p>
            <a:pPr marL="265176" indent="-265176" algn="just" fontAlgn="auto">
              <a:spcAft>
                <a:spcPts val="0"/>
              </a:spcAft>
              <a:buFont typeface="Wingdings 2"/>
              <a:buChar char=""/>
              <a:defRPr/>
            </a:pPr>
            <a:r>
              <a:rPr lang="ru-RU" sz="1900" dirty="0" smtClean="0"/>
              <a:t>изменение должностного статуса после совершения административного правонарушения не влияет на квалификацию и вид предусмотренного санкцией административного наказания</a:t>
            </a:r>
          </a:p>
          <a:p>
            <a:pPr marL="265176" indent="-265176" algn="just" fontAlgn="auto">
              <a:spcAft>
                <a:spcPts val="0"/>
              </a:spcAft>
              <a:buFont typeface="Wingdings 2"/>
              <a:buChar char=""/>
              <a:defRPr/>
            </a:pPr>
            <a:r>
              <a:rPr lang="ru-RU" sz="1900" dirty="0" smtClean="0"/>
              <a:t>если исполнение публично-правовых обязанностей, неисполнение которых привело к совершению административного правонарушения, относится к компетенции нескольких должностных лиц, к ответственности может быть привлечено одно или несколько должностных лиц в зависимости от характера совершенного правонарушения</a:t>
            </a:r>
          </a:p>
          <a:p>
            <a:pPr marL="0" indent="0" fontAlgn="auto">
              <a:spcAft>
                <a:spcPts val="0"/>
              </a:spcAft>
              <a:buFont typeface="Wingdings 2"/>
              <a:buNone/>
              <a:defRPr/>
            </a:pPr>
            <a:r>
              <a:rPr lang="ru-RU" sz="1800" dirty="0" smtClean="0"/>
              <a:t> </a:t>
            </a:r>
            <a:endParaRPr lang="ru-RU" sz="1800"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589588"/>
            <a:ext cx="8183562" cy="893762"/>
          </a:xfrm>
        </p:spPr>
        <p:txBody>
          <a:bodyPr/>
          <a:lstStyle/>
          <a:p>
            <a:pPr fontAlgn="auto">
              <a:spcAft>
                <a:spcPts val="0"/>
              </a:spcAft>
              <a:defRPr/>
            </a:pPr>
            <a:r>
              <a:rPr lang="ru-RU" sz="2400" dirty="0" smtClean="0">
                <a:solidFill>
                  <a:schemeClr val="accent1">
                    <a:tint val="88000"/>
                    <a:satMod val="150000"/>
                  </a:schemeClr>
                </a:solidFill>
              </a:rPr>
              <a:t>Критерии разграничения ответственности должностных лиц и юридических лиц</a:t>
            </a:r>
            <a:endParaRPr lang="ru-RU" sz="24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02238"/>
          </a:xfrm>
        </p:spPr>
        <p:txBody>
          <a:bodyPr/>
          <a:lstStyle/>
          <a:p>
            <a:pPr algn="just"/>
            <a:r>
              <a:rPr lang="ru-RU" sz="2000" smtClean="0"/>
              <a:t>юридическое лицо несет ответственность в тех случаях, когда законодательство или индивидуальный правовой акт непосредственно возлагает исполнение публично-правовой обязанности на юридическое лицо (публично-правовые обязанности декларанта, лицензиата, налогоплательщика, лица, в отношении которого проводятся контрольно-надзорные мероприятия)</a:t>
            </a:r>
          </a:p>
          <a:p>
            <a:pPr algn="just"/>
            <a:r>
              <a:rPr lang="ru-RU" sz="2000" smtClean="0"/>
              <a:t>юридическое лицо несет ответственность, если должностное лицо выполняло решение органов управления юридического лица</a:t>
            </a:r>
          </a:p>
          <a:p>
            <a:pPr algn="just"/>
            <a:r>
              <a:rPr lang="ru-RU" sz="2000" smtClean="0"/>
              <a:t>юридическое лицо несет ответственность, если невозможно установить вину конкретных должностных лиц данного юридического лица, но имеются доказательства того, что именно неустановленные работники юридического лица  совершили административное правонарушение</a:t>
            </a:r>
          </a:p>
          <a:p>
            <a:endParaRPr lang="ru-RU" sz="2000" smtClean="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5589588"/>
            <a:ext cx="8183562" cy="979487"/>
          </a:xfrm>
        </p:spPr>
        <p:txBody>
          <a:bodyPr>
            <a:noAutofit/>
          </a:bodyPr>
          <a:lstStyle/>
          <a:p>
            <a:pPr fontAlgn="auto">
              <a:spcAft>
                <a:spcPts val="0"/>
              </a:spcAft>
              <a:defRPr/>
            </a:pPr>
            <a:r>
              <a:rPr lang="ru-RU" sz="2600" dirty="0" smtClean="0">
                <a:solidFill>
                  <a:schemeClr val="accent1">
                    <a:tint val="88000"/>
                    <a:satMod val="150000"/>
                  </a:schemeClr>
                </a:solidFill>
              </a:rPr>
              <a:t>Ответственность руководителя юридического лица </a:t>
            </a:r>
            <a:endParaRPr lang="ru-RU" sz="26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02238"/>
          </a:xfrm>
        </p:spPr>
        <p:txBody>
          <a:bodyPr>
            <a:noAutofit/>
          </a:bodyPr>
          <a:lstStyle/>
          <a:p>
            <a:pPr marL="0" indent="0" algn="just" fontAlgn="auto">
              <a:spcAft>
                <a:spcPts val="0"/>
              </a:spcAft>
              <a:buFont typeface="Wingdings 2"/>
              <a:buNone/>
              <a:defRPr/>
            </a:pPr>
            <a:r>
              <a:rPr lang="ru-RU" sz="1800" dirty="0" smtClean="0"/>
              <a:t>Руководитель </a:t>
            </a:r>
            <a:r>
              <a:rPr lang="ru-RU" sz="1800" dirty="0"/>
              <a:t>юридического лица несет административную ответственность </a:t>
            </a:r>
            <a:r>
              <a:rPr lang="ru-RU" sz="1800" dirty="0" smtClean="0"/>
              <a:t>в случаях:</a:t>
            </a:r>
          </a:p>
          <a:p>
            <a:pPr marL="265176" indent="-265176" algn="just" fontAlgn="auto">
              <a:spcAft>
                <a:spcPts val="0"/>
              </a:spcAft>
              <a:buFont typeface="Wingdings 2"/>
              <a:buChar char=""/>
              <a:defRPr/>
            </a:pPr>
            <a:r>
              <a:rPr lang="ru-RU" sz="1800" dirty="0" smtClean="0"/>
              <a:t>если административное правонарушение связано с неисполнением или ненадлежащим исполнением публично-правовых обязанностей, возлагаемых нормативными правовыми актами на руководителя (единоличный исполнительный орган)</a:t>
            </a:r>
          </a:p>
          <a:p>
            <a:pPr marL="265176" indent="-265176" algn="just" fontAlgn="auto">
              <a:spcAft>
                <a:spcPts val="0"/>
              </a:spcAft>
              <a:buFont typeface="Wingdings 2"/>
              <a:buChar char=""/>
              <a:defRPr/>
            </a:pPr>
            <a:r>
              <a:rPr lang="ru-RU" sz="1800" dirty="0" smtClean="0"/>
              <a:t>если административное правонарушение связано с неисполнением или ненадлежащим исполнением юридическим лицом возложенных на него публично-правовых обязанностей  (в этом случае руководитель отвечает за ненадлежащую организацию исполнения обязанности)</a:t>
            </a:r>
          </a:p>
          <a:p>
            <a:pPr marL="265176" indent="-265176" algn="just" fontAlgn="auto">
              <a:spcAft>
                <a:spcPts val="0"/>
              </a:spcAft>
              <a:buFont typeface="Wingdings 2"/>
              <a:buChar char=""/>
              <a:defRPr/>
            </a:pPr>
            <a:r>
              <a:rPr lang="ru-RU" sz="1800" dirty="0" smtClean="0"/>
              <a:t>если административное правонарушение совершено  иными должностными лицами или работниками юридического лица при условии непринятия руководителем юридического лица мер по устранению условий, способствовавших совершению правонарушения</a:t>
            </a:r>
            <a:endParaRPr lang="ru-RU" sz="1800"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5589588"/>
            <a:ext cx="8183562" cy="835025"/>
          </a:xfrm>
        </p:spPr>
        <p:txBody>
          <a:bodyPr>
            <a:noAutofit/>
          </a:bodyPr>
          <a:lstStyle/>
          <a:p>
            <a:pPr fontAlgn="auto">
              <a:spcAft>
                <a:spcPts val="0"/>
              </a:spcAft>
              <a:defRPr/>
            </a:pPr>
            <a:r>
              <a:rPr lang="ru-RU" sz="2000" dirty="0" smtClean="0">
                <a:solidFill>
                  <a:schemeClr val="accent1">
                    <a:tint val="88000"/>
                    <a:satMod val="150000"/>
                  </a:schemeClr>
                </a:solidFill>
              </a:rPr>
              <a:t>Особенности административной ответственности индивидуальных предпринимателей</a:t>
            </a:r>
            <a:endParaRPr lang="ru-RU" sz="20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75263"/>
          </a:xfrm>
        </p:spPr>
        <p:txBody>
          <a:bodyPr/>
          <a:lstStyle/>
          <a:p>
            <a:pPr algn="just"/>
            <a:r>
              <a:rPr lang="ru-RU" sz="2200" smtClean="0"/>
              <a:t>индивидуальные предприниматели несут административную ответственность как должностные лица (если диспозиция или санкция статьи предусматривает к качестве субъектов административных правонарушений должностных лиц, то в качестве субъектов могут выступать и индивидуальные предприниматели)</a:t>
            </a:r>
          </a:p>
          <a:p>
            <a:pPr algn="just"/>
            <a:r>
              <a:rPr lang="ru-RU" sz="2200" smtClean="0"/>
              <a:t>размер административного штрафа для индивидуальных предпринимателей определяется как для должностных лиц</a:t>
            </a:r>
          </a:p>
          <a:p>
            <a:pPr algn="just"/>
            <a:r>
              <a:rPr lang="ru-RU" sz="2200" smtClean="0"/>
              <a:t>если административное правонарушение индивидуального предпринимателя не связано с его предпринимательской деятельностью, он несет ответственность как гражданин</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5732463"/>
            <a:ext cx="8183562" cy="649287"/>
          </a:xfrm>
        </p:spPr>
        <p:txBody>
          <a:bodyPr/>
          <a:lstStyle/>
          <a:p>
            <a:pPr fontAlgn="auto">
              <a:spcAft>
                <a:spcPts val="0"/>
              </a:spcAft>
              <a:defRPr/>
            </a:pPr>
            <a:r>
              <a:rPr lang="ru-RU" sz="3500" dirty="0" smtClean="0">
                <a:solidFill>
                  <a:schemeClr val="accent1">
                    <a:tint val="88000"/>
                    <a:satMod val="150000"/>
                  </a:schemeClr>
                </a:solidFill>
              </a:rPr>
              <a:t>Крайняя необходимость</a:t>
            </a:r>
            <a:endParaRPr lang="ru-RU" sz="35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130800"/>
          </a:xfrm>
        </p:spPr>
        <p:txBody>
          <a:bodyPr>
            <a:normAutofit lnSpcReduction="10000"/>
          </a:bodyPr>
          <a:lstStyle/>
          <a:p>
            <a:pPr marL="0" indent="0" algn="just" fontAlgn="auto">
              <a:spcAft>
                <a:spcPts val="0"/>
              </a:spcAft>
              <a:buFont typeface="Wingdings 2"/>
              <a:buNone/>
              <a:defRPr/>
            </a:pPr>
            <a:r>
              <a:rPr lang="ru-RU" sz="2500" b="1" dirty="0"/>
              <a:t>Не является </a:t>
            </a:r>
            <a:r>
              <a:rPr lang="ru-RU" sz="2500" dirty="0"/>
              <a:t>административным правонарушением причинение лицом вреда охраняемым законом интересам в состоянии крайней </a:t>
            </a:r>
            <a:r>
              <a:rPr lang="ru-RU" sz="2500" dirty="0" smtClean="0"/>
              <a:t>необходимости:</a:t>
            </a:r>
          </a:p>
          <a:p>
            <a:pPr marL="457200" indent="-457200" algn="just" fontAlgn="auto">
              <a:spcAft>
                <a:spcPts val="0"/>
              </a:spcAft>
              <a:buFont typeface="Wingdings 2"/>
              <a:buAutoNum type="arabicParenR"/>
              <a:defRPr/>
            </a:pPr>
            <a:r>
              <a:rPr lang="ru-RU" sz="2500" dirty="0" smtClean="0"/>
              <a:t>для </a:t>
            </a:r>
            <a:r>
              <a:rPr lang="ru-RU" sz="2500" dirty="0"/>
              <a:t>устранения опасности, непосредственно угрожающей личности и правам данного лица или других лиц, а также охраняемым законом интересам общества или </a:t>
            </a:r>
            <a:r>
              <a:rPr lang="ru-RU" sz="2500" dirty="0" smtClean="0"/>
              <a:t>государства</a:t>
            </a:r>
          </a:p>
          <a:p>
            <a:pPr marL="457200" indent="-457200" algn="just" fontAlgn="auto">
              <a:spcAft>
                <a:spcPts val="0"/>
              </a:spcAft>
              <a:buFont typeface="Wingdings 2"/>
              <a:buAutoNum type="arabicParenR"/>
              <a:defRPr/>
            </a:pPr>
            <a:r>
              <a:rPr lang="ru-RU" sz="2500" dirty="0" smtClean="0"/>
              <a:t>если </a:t>
            </a:r>
            <a:r>
              <a:rPr lang="ru-RU" sz="2500" dirty="0"/>
              <a:t>эта опасность не могла быть устранена иными </a:t>
            </a:r>
            <a:r>
              <a:rPr lang="ru-RU" sz="2500" dirty="0" smtClean="0"/>
              <a:t>средствами</a:t>
            </a:r>
          </a:p>
          <a:p>
            <a:pPr marL="457200" indent="-457200" algn="just" fontAlgn="auto">
              <a:spcAft>
                <a:spcPts val="0"/>
              </a:spcAft>
              <a:buFont typeface="Wingdings 2"/>
              <a:buAutoNum type="arabicParenR"/>
              <a:defRPr/>
            </a:pPr>
            <a:r>
              <a:rPr lang="ru-RU" sz="2500" dirty="0" smtClean="0"/>
              <a:t>если </a:t>
            </a:r>
            <a:r>
              <a:rPr lang="ru-RU" sz="2500" dirty="0"/>
              <a:t>причиненный вред является менее значительным, чем предотвращенный вред</a:t>
            </a:r>
          </a:p>
          <a:p>
            <a:pPr marL="0" indent="0" fontAlgn="auto">
              <a:spcAft>
                <a:spcPts val="0"/>
              </a:spcAft>
              <a:buFont typeface="Wingdings 2"/>
              <a:buNone/>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661025"/>
            <a:ext cx="8183563" cy="893763"/>
          </a:xfrm>
        </p:spPr>
        <p:txBody>
          <a:bodyPr>
            <a:normAutofit fontScale="90000"/>
          </a:bodyPr>
          <a:lstStyle/>
          <a:p>
            <a:pPr fontAlgn="auto">
              <a:spcAft>
                <a:spcPts val="0"/>
              </a:spcAft>
              <a:defRPr/>
            </a:pPr>
            <a:r>
              <a:rPr lang="ru-RU" sz="2800" dirty="0" smtClean="0">
                <a:solidFill>
                  <a:schemeClr val="accent1">
                    <a:tint val="88000"/>
                    <a:satMod val="150000"/>
                  </a:schemeClr>
                </a:solidFill>
              </a:rPr>
              <a:t>Малозначительность административного правонарушения (1)</a:t>
            </a:r>
            <a:endParaRPr lang="ru-RU" sz="28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02238"/>
          </a:xfrm>
        </p:spPr>
        <p:txBody>
          <a:bodyPr>
            <a:noAutofit/>
          </a:bodyPr>
          <a:lstStyle/>
          <a:p>
            <a:pPr marL="265176" indent="-265176" algn="just" fontAlgn="auto">
              <a:spcAft>
                <a:spcPts val="0"/>
              </a:spcAft>
              <a:buFont typeface="Wingdings 2"/>
              <a:buChar char=""/>
              <a:defRPr/>
            </a:pPr>
            <a:r>
              <a:rPr lang="ru-RU" sz="1950" dirty="0" smtClean="0"/>
              <a:t>малозначительным </a:t>
            </a:r>
            <a:r>
              <a:rPr lang="ru-RU" sz="1950" dirty="0"/>
              <a:t>административным правонарушением является действие или бездействие, хотя формально и содержащее признаки состава административного правонарушения, но с учетом характера совершенного правонарушения и роли правонарушителя, размера вреда и тяжести наступивших последствий не представляющее существенного нарушения охраняемых общественных правоотношений</a:t>
            </a:r>
          </a:p>
          <a:p>
            <a:pPr marL="265176" indent="-265176" algn="just" fontAlgn="auto">
              <a:spcAft>
                <a:spcPts val="0"/>
              </a:spcAft>
              <a:buFont typeface="Wingdings 2"/>
              <a:buChar char=""/>
              <a:defRPr/>
            </a:pPr>
            <a:r>
              <a:rPr lang="ru-RU" sz="1950" dirty="0" smtClean="0"/>
              <a:t>малозначительность характеризуется отсутствием </a:t>
            </a:r>
            <a:r>
              <a:rPr lang="ru-RU" sz="1950" dirty="0"/>
              <a:t>существенной угрозы охраняемым общественным </a:t>
            </a:r>
            <a:r>
              <a:rPr lang="ru-RU" sz="1950" dirty="0" smtClean="0"/>
              <a:t>отношениям</a:t>
            </a:r>
          </a:p>
          <a:p>
            <a:pPr marL="265176" indent="-265176" algn="just" fontAlgn="auto">
              <a:spcAft>
                <a:spcPts val="0"/>
              </a:spcAft>
              <a:buFont typeface="Wingdings 2"/>
              <a:buChar char=""/>
              <a:defRPr/>
            </a:pPr>
            <a:r>
              <a:rPr lang="ru-RU" sz="1950" dirty="0" smtClean="0"/>
              <a:t>малозначительность формальных правонарушений может проявляться в непродолжительности противоправных действий (бездействия), в незначительном объеме допущенных противоправных действий </a:t>
            </a:r>
            <a:endParaRPr lang="ru-RU" sz="1950" dirty="0"/>
          </a:p>
        </p:txBody>
      </p:sp>
    </p:spTree>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5445125"/>
            <a:ext cx="8183562" cy="863600"/>
          </a:xfrm>
        </p:spPr>
        <p:txBody>
          <a:bodyPr>
            <a:normAutofit fontScale="90000"/>
          </a:bodyPr>
          <a:lstStyle/>
          <a:p>
            <a:pPr fontAlgn="auto">
              <a:spcAft>
                <a:spcPts val="0"/>
              </a:spcAft>
              <a:defRPr/>
            </a:pPr>
            <a:r>
              <a:rPr lang="ru-RU" sz="2800" dirty="0" smtClean="0">
                <a:solidFill>
                  <a:schemeClr val="accent1">
                    <a:tint val="88000"/>
                    <a:satMod val="150000"/>
                  </a:schemeClr>
                </a:solidFill>
              </a:rPr>
              <a:t>Малозначительность административного правонарушения (2)</a:t>
            </a:r>
            <a:endParaRPr lang="ru-RU" sz="2800" dirty="0">
              <a:solidFill>
                <a:schemeClr val="accent1">
                  <a:tint val="88000"/>
                  <a:satMod val="150000"/>
                </a:schemeClr>
              </a:solidFill>
            </a:endParaRPr>
          </a:p>
        </p:txBody>
      </p:sp>
      <p:sp>
        <p:nvSpPr>
          <p:cNvPr id="39939" name="Объект 2"/>
          <p:cNvSpPr>
            <a:spLocks noGrp="1"/>
          </p:cNvSpPr>
          <p:nvPr>
            <p:ph idx="1"/>
          </p:nvPr>
        </p:nvSpPr>
        <p:spPr>
          <a:xfrm>
            <a:off x="503238" y="530225"/>
            <a:ext cx="8183562" cy="4986338"/>
          </a:xfrm>
        </p:spPr>
        <p:txBody>
          <a:bodyPr/>
          <a:lstStyle/>
          <a:p>
            <a:pPr algn="just"/>
            <a:r>
              <a:rPr lang="ru-RU" sz="1800" smtClean="0"/>
              <a:t>Возможность или невозможность квалификации деяния в качестве малозначительного не может быть установлена абстрактно, исходя из сформулированной конструкции состава административного правонарушения - не может быть отказано в квалификации административного правонарушения в качестве малозначительного только на том основании, что ответственность определена за неисполнение какой-либо обязанности и не ставится в зависимость от наступления каких-либо последствий</a:t>
            </a:r>
          </a:p>
          <a:p>
            <a:pPr algn="just"/>
            <a:r>
              <a:rPr lang="ru-RU" sz="1800" smtClean="0"/>
              <a:t>Квалификация правонарушения как малозначительного может иметь место только в исключительных случаях и должна быть мотивированной</a:t>
            </a:r>
          </a:p>
          <a:p>
            <a:pPr algn="just"/>
            <a:r>
              <a:rPr lang="ru-RU" sz="1800" smtClean="0"/>
              <a:t>При признании административного правонарушения малозначительным производство по делу прекращается на основании статьи 2.9 КоАП с объявлением лицу устного замечания, которое не является административным наказанием</a:t>
            </a:r>
          </a:p>
        </p:txBody>
      </p:sp>
    </p:spTree>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652963"/>
            <a:ext cx="8183562" cy="1223962"/>
          </a:xfrm>
        </p:spPr>
        <p:txBody>
          <a:bodyPr>
            <a:normAutofit fontScale="90000"/>
          </a:bodyPr>
          <a:lstStyle/>
          <a:p>
            <a:pPr fontAlgn="auto">
              <a:spcAft>
                <a:spcPts val="0"/>
              </a:spcAft>
              <a:defRPr/>
            </a:pPr>
            <a:r>
              <a:rPr lang="ru-RU" sz="2800" dirty="0" smtClean="0">
                <a:solidFill>
                  <a:schemeClr val="accent1">
                    <a:tint val="88000"/>
                    <a:satMod val="150000"/>
                  </a:schemeClr>
                </a:solidFill>
              </a:rPr>
              <a:t>Виды административных наказаний, назначаемых за нарушение избирательных прав</a:t>
            </a:r>
            <a:endParaRPr lang="ru-RU" sz="28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051300"/>
          </a:xfrm>
        </p:spPr>
        <p:txBody>
          <a:bodyPr>
            <a:normAutofit/>
          </a:bodyPr>
          <a:lstStyle/>
          <a:p>
            <a:pPr marL="265176" indent="-265176" algn="just" fontAlgn="auto">
              <a:spcAft>
                <a:spcPts val="0"/>
              </a:spcAft>
              <a:buFont typeface="Wingdings 2"/>
              <a:buChar char=""/>
              <a:defRPr/>
            </a:pPr>
            <a:r>
              <a:rPr lang="ru-RU" sz="2000" dirty="0" smtClean="0"/>
              <a:t>административное </a:t>
            </a:r>
            <a:r>
              <a:rPr lang="ru-RU" sz="2000" dirty="0"/>
              <a:t>наказание является установленной государством мерой ответственности за совершение административного правонарушения и применяется в целях предупреждения совершения новых правонарушений как самим правонарушителем, так и другими </a:t>
            </a:r>
            <a:r>
              <a:rPr lang="ru-RU" sz="2000" dirty="0" smtClean="0"/>
              <a:t>лицами</a:t>
            </a:r>
            <a:endParaRPr lang="ru-RU" sz="2000" dirty="0"/>
          </a:p>
          <a:p>
            <a:pPr marL="265176" indent="-265176" algn="just" fontAlgn="auto">
              <a:spcAft>
                <a:spcPts val="0"/>
              </a:spcAft>
              <a:buFont typeface="Wingdings 2"/>
              <a:buChar char=""/>
              <a:defRPr/>
            </a:pPr>
            <a:r>
              <a:rPr lang="ru-RU" sz="2000" dirty="0" smtClean="0"/>
              <a:t>могут назначаться только два вида административных наказания </a:t>
            </a:r>
          </a:p>
          <a:p>
            <a:pPr marL="0" indent="0" algn="just" fontAlgn="auto">
              <a:spcAft>
                <a:spcPts val="0"/>
              </a:spcAft>
              <a:buFont typeface="Wingdings 2"/>
              <a:buNone/>
              <a:defRPr/>
            </a:pPr>
            <a:r>
              <a:rPr lang="ru-RU" sz="2000" dirty="0" smtClean="0"/>
              <a:t>– административный штраф (основное наказание)</a:t>
            </a:r>
          </a:p>
          <a:p>
            <a:pPr marL="0" indent="0" algn="just" fontAlgn="auto">
              <a:spcAft>
                <a:spcPts val="0"/>
              </a:spcAft>
              <a:buFont typeface="Wingdings 2"/>
              <a:buNone/>
              <a:defRPr/>
            </a:pPr>
            <a:r>
              <a:rPr lang="ru-RU" sz="2000" dirty="0" smtClean="0"/>
              <a:t>– в ст</a:t>
            </a:r>
            <a:r>
              <a:rPr lang="ru-RU" sz="2000" dirty="0"/>
              <a:t>. 5.19 и 5.20 конфискация </a:t>
            </a:r>
            <a:r>
              <a:rPr lang="ru-RU" sz="2000" dirty="0" smtClean="0"/>
              <a:t>предмета административного правонарушения (дополнительное наказание)</a:t>
            </a:r>
          </a:p>
          <a:p>
            <a:pPr marL="265176" indent="-265176" fontAlgn="auto">
              <a:spcAft>
                <a:spcPts val="0"/>
              </a:spcAft>
              <a:buFont typeface="Wingdings 2"/>
              <a:buChar char=""/>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5373688"/>
            <a:ext cx="8183562" cy="965200"/>
          </a:xfrm>
        </p:spPr>
        <p:txBody>
          <a:bodyPr/>
          <a:lstStyle/>
          <a:p>
            <a:pPr fontAlgn="auto">
              <a:spcAft>
                <a:spcPts val="0"/>
              </a:spcAft>
              <a:defRPr/>
            </a:pPr>
            <a:r>
              <a:rPr lang="ru-RU" dirty="0" smtClean="0">
                <a:solidFill>
                  <a:schemeClr val="accent1">
                    <a:tint val="88000"/>
                    <a:satMod val="150000"/>
                  </a:schemeClr>
                </a:solidFill>
              </a:rPr>
              <a:t>Административный штраф</a:t>
            </a:r>
            <a:endParaRPr lang="ru-RU" dirty="0">
              <a:solidFill>
                <a:schemeClr val="accent1">
                  <a:tint val="88000"/>
                  <a:satMod val="150000"/>
                </a:schemeClr>
              </a:solidFill>
            </a:endParaRPr>
          </a:p>
        </p:txBody>
      </p:sp>
      <p:sp>
        <p:nvSpPr>
          <p:cNvPr id="41987" name="Объект 2"/>
          <p:cNvSpPr>
            <a:spLocks noGrp="1"/>
          </p:cNvSpPr>
          <p:nvPr>
            <p:ph idx="1"/>
          </p:nvPr>
        </p:nvSpPr>
        <p:spPr>
          <a:xfrm>
            <a:off x="503238" y="530225"/>
            <a:ext cx="8183562" cy="5275263"/>
          </a:xfrm>
        </p:spPr>
        <p:txBody>
          <a:bodyPr/>
          <a:lstStyle/>
          <a:p>
            <a:pPr algn="just"/>
            <a:r>
              <a:rPr lang="ru-RU" sz="1600" smtClean="0"/>
              <a:t>административный штраф является денежным взысканием</a:t>
            </a:r>
          </a:p>
          <a:p>
            <a:pPr algn="just"/>
            <a:r>
              <a:rPr lang="ru-RU" sz="1600" smtClean="0"/>
              <a:t>за административные правонарушения в сфере избирательных прав КоАП РФ предусмотрена только одна форма исчисления административного штрафа – в определенной денежной сумме</a:t>
            </a:r>
          </a:p>
          <a:p>
            <a:pPr algn="just"/>
            <a:r>
              <a:rPr lang="ru-RU" sz="1600" smtClean="0"/>
              <a:t>сумма административного штрафа в соответствии с частью 1 статьи 46 Бюджетного кодекса РФ подлежит зачислению в федеральный бюджет </a:t>
            </a:r>
          </a:p>
          <a:p>
            <a:pPr algn="just"/>
            <a:r>
              <a:rPr lang="ru-RU" sz="1600" smtClean="0"/>
              <a:t>административный штраф не назначается лицам, проходящим военную службу по призыву и курсантам военных образовательных учреждений профессионального образования</a:t>
            </a:r>
          </a:p>
          <a:p>
            <a:pPr algn="just"/>
            <a:r>
              <a:rPr lang="ru-RU" sz="1600" smtClean="0"/>
              <a:t>административный штраф может устанавливаться в абсолютной или относительно определенной денежной сумме («вилка наказаний» - конкретный размер назначается в пределах минимальной и максимальной сумме и не может быть ниже низшего предела</a:t>
            </a:r>
          </a:p>
          <a:p>
            <a:pPr algn="just"/>
            <a:r>
              <a:rPr lang="ru-RU" sz="1600" smtClean="0"/>
              <a:t>судья, орган, ДЛ, рассматривающие дело, вправе  вынести определение об отсрочке уплаты административного штрафа на один месяц (лицо не в состоянии исполнить постановление по объективным причинам – болезнь, длительная заграничная командировка, нахождение под стражей и т.п.) или рассрочке уплаты административного штрафа на три месяца, учитывая материальное положение лица </a:t>
            </a: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445125"/>
            <a:ext cx="8183562" cy="1050925"/>
          </a:xfrm>
        </p:spPr>
        <p:txBody>
          <a:bodyPr/>
          <a:lstStyle/>
          <a:p>
            <a:pPr fontAlgn="auto">
              <a:spcAft>
                <a:spcPts val="0"/>
              </a:spcAft>
              <a:defRPr/>
            </a:pPr>
            <a:r>
              <a:rPr lang="ru-RU" sz="3000" dirty="0" smtClean="0">
                <a:solidFill>
                  <a:schemeClr val="accent1">
                    <a:tint val="88000"/>
                    <a:satMod val="150000"/>
                  </a:schemeClr>
                </a:solidFill>
              </a:rPr>
              <a:t>Принципы административной ответственности</a:t>
            </a:r>
            <a:endParaRPr lang="ru-RU" sz="30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986338"/>
          </a:xfrm>
        </p:spPr>
        <p:txBody>
          <a:bodyPr/>
          <a:lstStyle/>
          <a:p>
            <a:pPr algn="just"/>
            <a:r>
              <a:rPr lang="ru-RU" sz="3000" smtClean="0"/>
              <a:t>принцип равенства перед законом</a:t>
            </a:r>
          </a:p>
          <a:p>
            <a:pPr algn="just"/>
            <a:r>
              <a:rPr lang="ru-RU" sz="3000" smtClean="0"/>
              <a:t>презумпция невиновности</a:t>
            </a:r>
          </a:p>
          <a:p>
            <a:pPr algn="just"/>
            <a:r>
              <a:rPr lang="ru-RU" sz="3000" smtClean="0"/>
              <a:t>законность при применении мер административного принуждения</a:t>
            </a:r>
          </a:p>
          <a:p>
            <a:pPr algn="just"/>
            <a:r>
              <a:rPr lang="ru-RU" sz="3000" smtClean="0"/>
              <a:t>определенность диспозиций норм, предусматривающих составы административных правонарушений</a:t>
            </a:r>
          </a:p>
          <a:p>
            <a:pPr algn="just"/>
            <a:r>
              <a:rPr lang="ru-RU" sz="3000" smtClean="0"/>
              <a:t>открытое рассмотрение дел об административных правонарушениях</a:t>
            </a:r>
          </a:p>
          <a:p>
            <a:endParaRPr lang="ru-RU" smtClean="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445125"/>
            <a:ext cx="8183562" cy="893763"/>
          </a:xfrm>
        </p:spPr>
        <p:txBody>
          <a:bodyPr>
            <a:noAutofit/>
          </a:bodyPr>
          <a:lstStyle/>
          <a:p>
            <a:pPr fontAlgn="auto">
              <a:spcAft>
                <a:spcPts val="0"/>
              </a:spcAft>
              <a:defRPr/>
            </a:pPr>
            <a:r>
              <a:rPr lang="ru-RU" sz="2800" dirty="0" smtClean="0">
                <a:solidFill>
                  <a:schemeClr val="accent1">
                    <a:tint val="88000"/>
                    <a:satMod val="150000"/>
                  </a:schemeClr>
                </a:solidFill>
              </a:rPr>
              <a:t>Общие правила назначения административных наказаний</a:t>
            </a:r>
            <a:endParaRPr lang="ru-RU" sz="28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914900"/>
          </a:xfrm>
        </p:spPr>
        <p:txBody>
          <a:bodyPr>
            <a:normAutofit fontScale="92500" lnSpcReduction="10000"/>
          </a:bodyPr>
          <a:lstStyle/>
          <a:p>
            <a:pPr marL="265176" indent="-265176" algn="just" fontAlgn="auto">
              <a:spcAft>
                <a:spcPts val="0"/>
              </a:spcAft>
              <a:buFont typeface="Wingdings 2"/>
              <a:buChar char=""/>
              <a:defRPr/>
            </a:pPr>
            <a:r>
              <a:rPr lang="ru-RU" sz="1900" dirty="0"/>
              <a:t>Административное наказание за совершение административного правонарушения назначается в </a:t>
            </a:r>
            <a:r>
              <a:rPr lang="ru-RU" sz="1900" dirty="0" smtClean="0"/>
              <a:t>пределах санкции статьи (части статьи) Особенной части КоАП РФ</a:t>
            </a:r>
          </a:p>
          <a:p>
            <a:pPr marL="265176" indent="-265176" algn="just" fontAlgn="auto">
              <a:spcAft>
                <a:spcPts val="0"/>
              </a:spcAft>
              <a:buFont typeface="Wingdings 2"/>
              <a:buChar char=""/>
              <a:defRPr/>
            </a:pPr>
            <a:r>
              <a:rPr lang="ru-RU" sz="1900" dirty="0" smtClean="0"/>
              <a:t>При </a:t>
            </a:r>
            <a:r>
              <a:rPr lang="ru-RU" sz="1900" dirty="0"/>
              <a:t>назначении административного наказания физическому лицу учитываются характер совершенного им административного правонарушения, личность виновного, его имущественное положение, обстоятельства, смягчающие </a:t>
            </a:r>
            <a:r>
              <a:rPr lang="ru-RU" sz="1900" dirty="0" smtClean="0"/>
              <a:t>и отягчающие </a:t>
            </a:r>
            <a:r>
              <a:rPr lang="ru-RU" sz="1900" dirty="0"/>
              <a:t>административную </a:t>
            </a:r>
            <a:r>
              <a:rPr lang="ru-RU" sz="1900" dirty="0" smtClean="0"/>
              <a:t>ответственность</a:t>
            </a:r>
            <a:endParaRPr lang="ru-RU" sz="1900" dirty="0"/>
          </a:p>
          <a:p>
            <a:pPr marL="265176" indent="-265176" algn="just" fontAlgn="auto">
              <a:spcAft>
                <a:spcPts val="0"/>
              </a:spcAft>
              <a:buFont typeface="Wingdings 2"/>
              <a:buChar char=""/>
              <a:defRPr/>
            </a:pPr>
            <a:r>
              <a:rPr lang="ru-RU" sz="1900" dirty="0" smtClean="0"/>
              <a:t>При </a:t>
            </a:r>
            <a:r>
              <a:rPr lang="ru-RU" sz="1900" dirty="0"/>
              <a:t>назначении административного наказания юридическому лицу учитываются характер совершенного им административного правонарушения, имущественное и финансовое положение юридического лица, </a:t>
            </a:r>
            <a:r>
              <a:rPr lang="ru-RU" sz="1900" dirty="0" smtClean="0"/>
              <a:t>обстоятельства </a:t>
            </a:r>
            <a:r>
              <a:rPr lang="ru-RU" sz="1900" dirty="0"/>
              <a:t>смягчающие </a:t>
            </a:r>
            <a:r>
              <a:rPr lang="ru-RU" sz="1900" dirty="0" smtClean="0"/>
              <a:t>и отягчающие </a:t>
            </a:r>
            <a:r>
              <a:rPr lang="ru-RU" sz="1900" dirty="0"/>
              <a:t>административную </a:t>
            </a:r>
            <a:r>
              <a:rPr lang="ru-RU" sz="1900" dirty="0" smtClean="0"/>
              <a:t>ответственность</a:t>
            </a:r>
            <a:endParaRPr lang="ru-RU" sz="1900" dirty="0"/>
          </a:p>
          <a:p>
            <a:pPr marL="265176" indent="-265176" algn="just" fontAlgn="auto">
              <a:spcAft>
                <a:spcPts val="0"/>
              </a:spcAft>
              <a:buFont typeface="Wingdings 2"/>
              <a:buChar char=""/>
              <a:defRPr/>
            </a:pPr>
            <a:r>
              <a:rPr lang="ru-RU" sz="1900" dirty="0"/>
              <a:t>Назначение административного наказания не освобождает лицо от исполнения обязанности, за неисполнение которой административное наказание было </a:t>
            </a:r>
            <a:r>
              <a:rPr lang="ru-RU" sz="1900" dirty="0" smtClean="0"/>
              <a:t>назначено</a:t>
            </a:r>
            <a:endParaRPr lang="ru-RU" sz="1900" dirty="0"/>
          </a:p>
          <a:p>
            <a:pPr marL="265176" indent="-265176" algn="just" fontAlgn="auto">
              <a:spcAft>
                <a:spcPts val="0"/>
              </a:spcAft>
              <a:buFont typeface="Wingdings 2"/>
              <a:buChar char=""/>
              <a:defRPr/>
            </a:pPr>
            <a:r>
              <a:rPr lang="ru-RU" sz="1900" dirty="0" smtClean="0"/>
              <a:t>Никто </a:t>
            </a:r>
            <a:r>
              <a:rPr lang="ru-RU" sz="1900" dirty="0"/>
              <a:t>не может нести административную ответственность дважды за одно и то же административное </a:t>
            </a:r>
            <a:r>
              <a:rPr lang="ru-RU" sz="1900" dirty="0" smtClean="0"/>
              <a:t>правонарушение</a:t>
            </a:r>
            <a:endParaRPr lang="ru-RU" sz="1800" dirty="0"/>
          </a:p>
        </p:txBody>
      </p:sp>
    </p:spTree>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5589588"/>
            <a:ext cx="8183562" cy="893762"/>
          </a:xfrm>
        </p:spPr>
        <p:txBody>
          <a:bodyPr>
            <a:normAutofit fontScale="90000"/>
          </a:bodyPr>
          <a:lstStyle/>
          <a:p>
            <a:pPr fontAlgn="auto">
              <a:spcAft>
                <a:spcPts val="0"/>
              </a:spcAft>
              <a:defRPr/>
            </a:pPr>
            <a:r>
              <a:rPr lang="ru-RU" sz="2800" dirty="0" smtClean="0">
                <a:solidFill>
                  <a:schemeClr val="accent1">
                    <a:tint val="88000"/>
                    <a:satMod val="150000"/>
                  </a:schemeClr>
                </a:solidFill>
              </a:rPr>
              <a:t>Обстоятельства, смягчающие административную ответственность  </a:t>
            </a:r>
            <a:endParaRPr lang="ru-RU" sz="2800" dirty="0">
              <a:solidFill>
                <a:schemeClr val="accent1">
                  <a:tint val="88000"/>
                  <a:satMod val="150000"/>
                </a:schemeClr>
              </a:solidFill>
            </a:endParaRPr>
          </a:p>
        </p:txBody>
      </p:sp>
      <p:sp>
        <p:nvSpPr>
          <p:cNvPr id="3" name="Объект 2"/>
          <p:cNvSpPr>
            <a:spLocks noGrp="1"/>
          </p:cNvSpPr>
          <p:nvPr>
            <p:ph idx="1"/>
          </p:nvPr>
        </p:nvSpPr>
        <p:spPr>
          <a:xfrm>
            <a:off x="503238" y="530225"/>
            <a:ext cx="8245475" cy="5202238"/>
          </a:xfrm>
        </p:spPr>
        <p:txBody>
          <a:bodyPr>
            <a:normAutofit fontScale="55000" lnSpcReduction="20000"/>
          </a:bodyPr>
          <a:lstStyle/>
          <a:p>
            <a:pPr marL="265176" indent="-265176" algn="just" fontAlgn="auto">
              <a:spcAft>
                <a:spcPts val="0"/>
              </a:spcAft>
              <a:buFont typeface="Wingdings 2"/>
              <a:buChar char=""/>
              <a:defRPr/>
            </a:pPr>
            <a:r>
              <a:rPr lang="ru-RU" sz="2900" dirty="0"/>
              <a:t>раскаяние лица, совершившего административное </a:t>
            </a:r>
            <a:r>
              <a:rPr lang="ru-RU" sz="2900" dirty="0" smtClean="0"/>
              <a:t>правонарушение</a:t>
            </a:r>
            <a:endParaRPr lang="ru-RU" sz="2900" dirty="0"/>
          </a:p>
          <a:p>
            <a:pPr marL="265176" indent="-265176" algn="just" fontAlgn="auto">
              <a:spcAft>
                <a:spcPts val="0"/>
              </a:spcAft>
              <a:buFont typeface="Wingdings 2"/>
              <a:buChar char=""/>
              <a:defRPr/>
            </a:pPr>
            <a:r>
              <a:rPr lang="ru-RU" sz="2900" dirty="0" smtClean="0"/>
              <a:t>добровольное </a:t>
            </a:r>
            <a:r>
              <a:rPr lang="ru-RU" sz="2900" dirty="0"/>
              <a:t>прекращение противоправного поведения лицом, совершившим административное </a:t>
            </a:r>
            <a:r>
              <a:rPr lang="ru-RU" sz="2900" dirty="0" smtClean="0"/>
              <a:t>правонарушение</a:t>
            </a:r>
            <a:endParaRPr lang="ru-RU" sz="2900" dirty="0"/>
          </a:p>
          <a:p>
            <a:pPr marL="265176" indent="-265176" algn="just" fontAlgn="auto">
              <a:spcAft>
                <a:spcPts val="0"/>
              </a:spcAft>
              <a:buFont typeface="Wingdings 2"/>
              <a:buChar char=""/>
              <a:defRPr/>
            </a:pPr>
            <a:r>
              <a:rPr lang="ru-RU" sz="2900" dirty="0" smtClean="0"/>
              <a:t>добровольное </a:t>
            </a:r>
            <a:r>
              <a:rPr lang="ru-RU" sz="2900" dirty="0"/>
              <a:t>сообщение лицом, совершившим административное правонарушение, в орган, уполномоченный осуществлять производство по делу об административном правонарушении, о совершенном административном </a:t>
            </a:r>
            <a:r>
              <a:rPr lang="ru-RU" sz="2900" dirty="0" smtClean="0"/>
              <a:t>правонарушении</a:t>
            </a:r>
            <a:endParaRPr lang="ru-RU" sz="2900" dirty="0"/>
          </a:p>
          <a:p>
            <a:pPr marL="265176" indent="-265176" algn="just" fontAlgn="auto">
              <a:spcAft>
                <a:spcPts val="0"/>
              </a:spcAft>
              <a:buFont typeface="Wingdings 2"/>
              <a:buChar char=""/>
              <a:defRPr/>
            </a:pPr>
            <a:r>
              <a:rPr lang="ru-RU" sz="2900" dirty="0" smtClean="0"/>
              <a:t>оказание </a:t>
            </a:r>
            <a:r>
              <a:rPr lang="ru-RU" sz="2900" dirty="0"/>
              <a:t>лицом, совершившим административное правонарушение, содействия органу, уполномоченному осуществлять производство по делу об административном правонарушении, в установлении обстоятельств, подлежащих установлению по делу об административном </a:t>
            </a:r>
            <a:r>
              <a:rPr lang="ru-RU" sz="2900" dirty="0" smtClean="0"/>
              <a:t>правонарушении</a:t>
            </a:r>
            <a:endParaRPr lang="ru-RU" sz="2900" dirty="0"/>
          </a:p>
          <a:p>
            <a:pPr marL="265176" indent="-265176" algn="just" fontAlgn="auto">
              <a:spcAft>
                <a:spcPts val="0"/>
              </a:spcAft>
              <a:buFont typeface="Wingdings 2"/>
              <a:buChar char=""/>
              <a:defRPr/>
            </a:pPr>
            <a:r>
              <a:rPr lang="ru-RU" sz="2900" dirty="0" smtClean="0"/>
              <a:t>предотвращение </a:t>
            </a:r>
            <a:r>
              <a:rPr lang="ru-RU" sz="2900" dirty="0"/>
              <a:t>лицом, совершившим административное правонарушение, вредных последствий административного </a:t>
            </a:r>
            <a:r>
              <a:rPr lang="ru-RU" sz="2900" dirty="0" smtClean="0"/>
              <a:t>правонарушения</a:t>
            </a:r>
            <a:endParaRPr lang="ru-RU" sz="2900" dirty="0"/>
          </a:p>
          <a:p>
            <a:pPr marL="265176" indent="-265176" algn="just" fontAlgn="auto">
              <a:spcAft>
                <a:spcPts val="0"/>
              </a:spcAft>
              <a:buFont typeface="Wingdings 2"/>
              <a:buChar char=""/>
              <a:defRPr/>
            </a:pPr>
            <a:r>
              <a:rPr lang="ru-RU" sz="2900" dirty="0" smtClean="0"/>
              <a:t>добровольное </a:t>
            </a:r>
            <a:r>
              <a:rPr lang="ru-RU" sz="2900" dirty="0"/>
              <a:t>возмещение лицом, совершившим административное правонарушение, причиненного ущерба или добровольное устранение причиненного </a:t>
            </a:r>
            <a:r>
              <a:rPr lang="ru-RU" sz="2900" dirty="0" smtClean="0"/>
              <a:t>вреда</a:t>
            </a:r>
            <a:endParaRPr lang="ru-RU" sz="2900" dirty="0"/>
          </a:p>
          <a:p>
            <a:pPr marL="265176" indent="-265176" algn="just" fontAlgn="auto">
              <a:spcAft>
                <a:spcPts val="0"/>
              </a:spcAft>
              <a:buFont typeface="Wingdings 2"/>
              <a:buChar char=""/>
              <a:defRPr/>
            </a:pPr>
            <a:r>
              <a:rPr lang="ru-RU" sz="2900" dirty="0" smtClean="0"/>
              <a:t>совершение </a:t>
            </a:r>
            <a:r>
              <a:rPr lang="ru-RU" sz="2900" dirty="0"/>
              <a:t>административного правонарушения в состоянии сильного душевного волнения (аффекта) либо при стечении тяжелых личных или семейных </a:t>
            </a:r>
            <a:r>
              <a:rPr lang="ru-RU" sz="2900" dirty="0" smtClean="0"/>
              <a:t>обстоятельств</a:t>
            </a:r>
            <a:endParaRPr lang="ru-RU" sz="2900" dirty="0"/>
          </a:p>
          <a:p>
            <a:pPr marL="265176" indent="-265176" algn="just" fontAlgn="auto">
              <a:spcAft>
                <a:spcPts val="0"/>
              </a:spcAft>
              <a:buFont typeface="Wingdings 2"/>
              <a:buChar char=""/>
              <a:defRPr/>
            </a:pPr>
            <a:r>
              <a:rPr lang="ru-RU" sz="2900" dirty="0" smtClean="0"/>
              <a:t>совершение </a:t>
            </a:r>
            <a:r>
              <a:rPr lang="ru-RU" sz="2900" dirty="0"/>
              <a:t>административного правонарушения </a:t>
            </a:r>
            <a:r>
              <a:rPr lang="ru-RU" sz="2900" dirty="0" smtClean="0"/>
              <a:t>несовершеннолетним</a:t>
            </a:r>
            <a:endParaRPr lang="ru-RU" sz="2900" dirty="0"/>
          </a:p>
          <a:p>
            <a:pPr marL="265176" indent="-265176" algn="just" fontAlgn="auto">
              <a:spcAft>
                <a:spcPts val="0"/>
              </a:spcAft>
              <a:buFont typeface="Wingdings 2"/>
              <a:buChar char=""/>
              <a:defRPr/>
            </a:pPr>
            <a:r>
              <a:rPr lang="ru-RU" sz="2900" dirty="0" smtClean="0"/>
              <a:t>совершение </a:t>
            </a:r>
            <a:r>
              <a:rPr lang="ru-RU" sz="2900" dirty="0"/>
              <a:t>административного правонарушения беременной женщиной или женщиной, имеющей малолетнего </a:t>
            </a:r>
            <a:r>
              <a:rPr lang="ru-RU" sz="2900" dirty="0" smtClean="0"/>
              <a:t>ребенка</a:t>
            </a:r>
            <a:endParaRPr lang="ru-RU" sz="2900" dirty="0"/>
          </a:p>
          <a:p>
            <a:pPr marL="265176" indent="-265176" algn="just" fontAlgn="auto">
              <a:spcAft>
                <a:spcPts val="0"/>
              </a:spcAft>
              <a:buFont typeface="Wingdings 2"/>
              <a:buChar char=""/>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732463"/>
            <a:ext cx="8183562" cy="822325"/>
          </a:xfrm>
        </p:spPr>
        <p:txBody>
          <a:bodyPr>
            <a:normAutofit fontScale="90000"/>
          </a:bodyPr>
          <a:lstStyle/>
          <a:p>
            <a:pPr fontAlgn="auto">
              <a:spcAft>
                <a:spcPts val="0"/>
              </a:spcAft>
              <a:defRPr/>
            </a:pPr>
            <a:r>
              <a:rPr lang="ru-RU" sz="2400" dirty="0" smtClean="0">
                <a:solidFill>
                  <a:schemeClr val="accent1">
                    <a:tint val="88000"/>
                    <a:satMod val="150000"/>
                  </a:schemeClr>
                </a:solidFill>
              </a:rPr>
              <a:t>Обстоятельства, отягчающие административную ответственность</a:t>
            </a:r>
            <a:endParaRPr lang="ru-RU" sz="24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275263"/>
          </a:xfrm>
        </p:spPr>
        <p:txBody>
          <a:bodyPr>
            <a:normAutofit fontScale="92500" lnSpcReduction="20000"/>
          </a:bodyPr>
          <a:lstStyle/>
          <a:p>
            <a:pPr marL="265176" indent="-265176" algn="just" fontAlgn="auto">
              <a:spcAft>
                <a:spcPts val="0"/>
              </a:spcAft>
              <a:buFont typeface="Wingdings 2"/>
              <a:buChar char=""/>
              <a:defRPr/>
            </a:pPr>
            <a:r>
              <a:rPr lang="ru-RU" sz="2000" dirty="0"/>
              <a:t>продолжение противоправного поведения, несмотря на требование уполномоченных на то лиц прекратить </a:t>
            </a:r>
            <a:r>
              <a:rPr lang="ru-RU" sz="2000" dirty="0" smtClean="0"/>
              <a:t>его</a:t>
            </a:r>
            <a:endParaRPr lang="ru-RU" sz="2000" dirty="0"/>
          </a:p>
          <a:p>
            <a:pPr marL="265176" indent="-265176" algn="just" fontAlgn="auto">
              <a:spcAft>
                <a:spcPts val="0"/>
              </a:spcAft>
              <a:buFont typeface="Wingdings 2"/>
              <a:buChar char=""/>
              <a:defRPr/>
            </a:pPr>
            <a:r>
              <a:rPr lang="ru-RU" sz="2000" dirty="0" smtClean="0"/>
              <a:t>повторное </a:t>
            </a:r>
            <a:r>
              <a:rPr lang="ru-RU" sz="2000" dirty="0"/>
              <a:t>совершение </a:t>
            </a:r>
            <a:r>
              <a:rPr lang="ru-RU" sz="2000" dirty="0" smtClean="0"/>
              <a:t>однородного административного правонарушения, если за совершение первого административного правонарушения лицо уже подвергалось административному наказанию и не истек срок давности </a:t>
            </a:r>
            <a:endParaRPr lang="ru-RU" sz="2000" dirty="0">
              <a:hlinkClick r:id="rId2"/>
            </a:endParaRPr>
          </a:p>
          <a:p>
            <a:pPr marL="265176" indent="-265176" algn="just" fontAlgn="auto">
              <a:spcAft>
                <a:spcPts val="0"/>
              </a:spcAft>
              <a:buFont typeface="Wingdings 2"/>
              <a:buChar char=""/>
              <a:defRPr/>
            </a:pPr>
            <a:r>
              <a:rPr lang="ru-RU" sz="2000" dirty="0" smtClean="0"/>
              <a:t>вовлечение </a:t>
            </a:r>
            <a:r>
              <a:rPr lang="ru-RU" sz="2000" dirty="0"/>
              <a:t>несовершеннолетнего в совершение административного </a:t>
            </a:r>
            <a:r>
              <a:rPr lang="ru-RU" sz="2000" dirty="0" smtClean="0"/>
              <a:t>правонарушения</a:t>
            </a:r>
            <a:endParaRPr lang="ru-RU" sz="2000" dirty="0"/>
          </a:p>
          <a:p>
            <a:pPr marL="265176" indent="-265176" algn="just" fontAlgn="auto">
              <a:spcAft>
                <a:spcPts val="0"/>
              </a:spcAft>
              <a:buFont typeface="Wingdings 2"/>
              <a:buChar char=""/>
              <a:defRPr/>
            </a:pPr>
            <a:r>
              <a:rPr lang="ru-RU" sz="2000" dirty="0" smtClean="0"/>
              <a:t>совершение </a:t>
            </a:r>
            <a:r>
              <a:rPr lang="ru-RU" sz="2000" dirty="0"/>
              <a:t>административного правонарушения группой </a:t>
            </a:r>
            <a:r>
              <a:rPr lang="ru-RU" sz="2000" dirty="0" smtClean="0"/>
              <a:t>лиц</a:t>
            </a:r>
            <a:endParaRPr lang="ru-RU" sz="2000" dirty="0"/>
          </a:p>
          <a:p>
            <a:pPr marL="265176" indent="-265176" algn="just" fontAlgn="auto">
              <a:spcAft>
                <a:spcPts val="0"/>
              </a:spcAft>
              <a:buFont typeface="Wingdings 2"/>
              <a:buChar char=""/>
              <a:defRPr/>
            </a:pPr>
            <a:r>
              <a:rPr lang="ru-RU" sz="2000" dirty="0" smtClean="0"/>
              <a:t>совершение </a:t>
            </a:r>
            <a:r>
              <a:rPr lang="ru-RU" sz="2000" dirty="0"/>
              <a:t>административного правонарушения в условиях стихийного бедствия или при других чрезвычайных </a:t>
            </a:r>
            <a:r>
              <a:rPr lang="ru-RU" sz="2000" dirty="0" smtClean="0"/>
              <a:t>обстоятельствах</a:t>
            </a:r>
            <a:endParaRPr lang="ru-RU" sz="2000" dirty="0"/>
          </a:p>
          <a:p>
            <a:pPr marL="265176" indent="-265176" algn="just" fontAlgn="auto">
              <a:spcAft>
                <a:spcPts val="0"/>
              </a:spcAft>
              <a:buFont typeface="Wingdings 2"/>
              <a:buChar char=""/>
              <a:defRPr/>
            </a:pPr>
            <a:r>
              <a:rPr lang="ru-RU" sz="2000" dirty="0" smtClean="0"/>
              <a:t>совершение </a:t>
            </a:r>
            <a:r>
              <a:rPr lang="ru-RU" sz="2000" dirty="0"/>
              <a:t>административного правонарушения в состоянии </a:t>
            </a:r>
            <a:r>
              <a:rPr lang="ru-RU" sz="2000" dirty="0" smtClean="0"/>
              <a:t>опьянения (в зависимости от характера правонарушения)</a:t>
            </a:r>
            <a:endParaRPr lang="ru-RU" sz="2000" dirty="0"/>
          </a:p>
          <a:p>
            <a:pPr marL="0" indent="0" algn="just" fontAlgn="auto">
              <a:spcAft>
                <a:spcPts val="0"/>
              </a:spcAft>
              <a:buFont typeface="Wingdings 2"/>
              <a:buNone/>
              <a:defRPr/>
            </a:pPr>
            <a:r>
              <a:rPr lang="ru-RU" sz="2000" dirty="0" smtClean="0"/>
              <a:t>Указанные обстоятельства не могут признаваться в качестве отягчающих, если они указаны в качестве квалифицирующих признаков в конкретном составе административного правонарушения</a:t>
            </a:r>
            <a:endParaRPr lang="ru-RU" sz="2000" dirty="0">
              <a:hlinkClick r:id="rId3"/>
            </a:endParaRPr>
          </a:p>
          <a:p>
            <a:pPr marL="0" indent="0" algn="just" fontAlgn="auto">
              <a:spcAft>
                <a:spcPts val="0"/>
              </a:spcAft>
              <a:buFont typeface="Wingdings 2"/>
              <a:buNone/>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966787"/>
          </a:xfrm>
        </p:spPr>
        <p:txBody>
          <a:bodyPr/>
          <a:lstStyle/>
          <a:p>
            <a:pPr fontAlgn="auto">
              <a:spcAft>
                <a:spcPts val="0"/>
              </a:spcAft>
              <a:defRPr/>
            </a:pPr>
            <a:r>
              <a:rPr lang="ru-RU" sz="2800" dirty="0">
                <a:solidFill>
                  <a:schemeClr val="accent1">
                    <a:tint val="88000"/>
                    <a:satMod val="150000"/>
                  </a:schemeClr>
                </a:solidFill>
              </a:rPr>
              <a:t>Понятие длящегося административного правонарушения</a:t>
            </a:r>
          </a:p>
        </p:txBody>
      </p:sp>
      <p:sp>
        <p:nvSpPr>
          <p:cNvPr id="3" name="Объект 2"/>
          <p:cNvSpPr>
            <a:spLocks noGrp="1"/>
          </p:cNvSpPr>
          <p:nvPr>
            <p:ph idx="1"/>
          </p:nvPr>
        </p:nvSpPr>
        <p:spPr>
          <a:xfrm>
            <a:off x="503238" y="530225"/>
            <a:ext cx="8183562" cy="4411663"/>
          </a:xfrm>
        </p:spPr>
        <p:txBody>
          <a:bodyPr>
            <a:normAutofit lnSpcReduction="10000"/>
          </a:bodyPr>
          <a:lstStyle/>
          <a:p>
            <a:pPr marL="109728" indent="0" algn="just" fontAlgn="auto">
              <a:spcAft>
                <a:spcPts val="0"/>
              </a:spcAft>
              <a:buClr>
                <a:schemeClr val="accent3"/>
              </a:buClr>
              <a:buFont typeface="Wingdings 2"/>
              <a:buNone/>
              <a:defRPr/>
            </a:pPr>
            <a:r>
              <a:rPr lang="ru-RU" sz="2200" b="1" dirty="0"/>
              <a:t>Административное правонарушение (действие или бездействие), которое выражается в длительном непрекращающемся невыполнении или ненадлежащем выполнении предусмотренных законом </a:t>
            </a:r>
            <a:r>
              <a:rPr lang="ru-RU" sz="2200" b="1" dirty="0" smtClean="0"/>
              <a:t>обязанностей</a:t>
            </a:r>
          </a:p>
          <a:p>
            <a:pPr marL="109728" indent="0" algn="just" fontAlgn="auto">
              <a:spcAft>
                <a:spcPts val="0"/>
              </a:spcAft>
              <a:buClr>
                <a:schemeClr val="accent3"/>
              </a:buClr>
              <a:buFont typeface="Wingdings 2"/>
              <a:buNone/>
              <a:defRPr/>
            </a:pPr>
            <a:endParaRPr lang="ru-RU" sz="2200" b="1" dirty="0"/>
          </a:p>
          <a:p>
            <a:pPr marL="109728" indent="0" algn="just" fontAlgn="auto">
              <a:spcAft>
                <a:spcPts val="0"/>
              </a:spcAft>
              <a:buClr>
                <a:schemeClr val="accent3"/>
              </a:buClr>
              <a:buFont typeface="Wingdings 2"/>
              <a:buNone/>
              <a:defRPr/>
            </a:pPr>
            <a:r>
              <a:rPr lang="ru-RU" sz="2200" b="1" i="1" dirty="0"/>
              <a:t>длящееся правонарушение, как правило, характеризуется возможностью лица добровольно прекратить противоправное состояние (ежедневное проявление признаков состава правонарушения), в отличие от однократного правонарушения   </a:t>
            </a:r>
          </a:p>
          <a:p>
            <a:pPr marL="0" indent="0" fontAlgn="auto">
              <a:spcAft>
                <a:spcPts val="0"/>
              </a:spcAft>
              <a:buFont typeface="Wingdings 2"/>
              <a:buNone/>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5445125"/>
            <a:ext cx="8183563" cy="893763"/>
          </a:xfrm>
        </p:spPr>
        <p:txBody>
          <a:bodyPr/>
          <a:lstStyle/>
          <a:p>
            <a:pPr fontAlgn="auto">
              <a:spcAft>
                <a:spcPts val="0"/>
              </a:spcAft>
              <a:defRPr/>
            </a:pPr>
            <a:r>
              <a:rPr lang="ru-RU" sz="2400" dirty="0">
                <a:solidFill>
                  <a:schemeClr val="accent1">
                    <a:tint val="88000"/>
                    <a:satMod val="150000"/>
                  </a:schemeClr>
                </a:solidFill>
              </a:rPr>
              <a:t>Признаки длящегося административного правонарушения</a:t>
            </a:r>
          </a:p>
        </p:txBody>
      </p:sp>
      <p:sp>
        <p:nvSpPr>
          <p:cNvPr id="3" name="Объект 2"/>
          <p:cNvSpPr>
            <a:spLocks noGrp="1"/>
          </p:cNvSpPr>
          <p:nvPr>
            <p:ph idx="1"/>
          </p:nvPr>
        </p:nvSpPr>
        <p:spPr>
          <a:xfrm>
            <a:off x="503238" y="530225"/>
            <a:ext cx="8183562" cy="4914900"/>
          </a:xfrm>
        </p:spPr>
        <p:txBody>
          <a:bodyPr>
            <a:normAutofit lnSpcReduction="10000"/>
          </a:bodyPr>
          <a:lstStyle/>
          <a:p>
            <a:pPr marL="109728" indent="0" algn="just" fontAlgn="auto">
              <a:spcAft>
                <a:spcPts val="0"/>
              </a:spcAft>
              <a:buClr>
                <a:schemeClr val="accent3"/>
              </a:buClr>
              <a:buFont typeface="Wingdings 2"/>
              <a:buNone/>
              <a:defRPr/>
            </a:pPr>
            <a:r>
              <a:rPr lang="ru-RU" sz="2200" b="1" dirty="0"/>
              <a:t>Не относятся к длящимся такие административные правонарушения, которые непосредственно связаны с неисполнением установленной нормативным правовым актом или индивидуальным предписанием публично-правовой обязанности к определенному </a:t>
            </a:r>
            <a:r>
              <a:rPr lang="ru-RU" sz="2200" b="1" dirty="0" smtClean="0"/>
              <a:t>сроку</a:t>
            </a:r>
          </a:p>
          <a:p>
            <a:pPr marL="109728" indent="0" algn="just" fontAlgn="auto">
              <a:spcAft>
                <a:spcPts val="0"/>
              </a:spcAft>
              <a:buClr>
                <a:schemeClr val="accent3"/>
              </a:buClr>
              <a:buFont typeface="Wingdings 2"/>
              <a:buNone/>
              <a:defRPr/>
            </a:pPr>
            <a:endParaRPr lang="ru-RU" sz="2200" b="1" dirty="0"/>
          </a:p>
          <a:p>
            <a:pPr marL="109728" indent="0" algn="just" fontAlgn="auto">
              <a:spcAft>
                <a:spcPts val="0"/>
              </a:spcAft>
              <a:buClr>
                <a:schemeClr val="accent3"/>
              </a:buClr>
              <a:buFont typeface="Wingdings 2"/>
              <a:buNone/>
              <a:defRPr/>
            </a:pPr>
            <a:r>
              <a:rPr lang="ru-RU" sz="2200" b="1" i="1" dirty="0"/>
              <a:t>на следующий день после наступления срока исполнения публично-правовой обязанности правонарушение не только окончено, но и прекращено, несмотря на сохранение у лица соответствующей </a:t>
            </a:r>
            <a:r>
              <a:rPr lang="ru-RU" sz="2200" b="1" i="1" dirty="0" smtClean="0"/>
              <a:t>публично–правовой </a:t>
            </a:r>
            <a:r>
              <a:rPr lang="ru-RU" sz="2200" b="1" i="1" dirty="0"/>
              <a:t>обязанности, однако ее исполнение после истечения срока не ликвидирует (прекращает) противоправность</a:t>
            </a:r>
          </a:p>
          <a:p>
            <a:pPr marL="265176" indent="-265176" fontAlgn="auto">
              <a:spcAft>
                <a:spcPts val="0"/>
              </a:spcAft>
              <a:buFont typeface="Wingdings 2"/>
              <a:buChar char=""/>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516563"/>
            <a:ext cx="8183562" cy="893762"/>
          </a:xfrm>
        </p:spPr>
        <p:txBody>
          <a:bodyPr/>
          <a:lstStyle/>
          <a:p>
            <a:pPr fontAlgn="auto">
              <a:spcAft>
                <a:spcPts val="0"/>
              </a:spcAft>
              <a:defRPr/>
            </a:pPr>
            <a:r>
              <a:rPr lang="ru-RU" sz="2500" dirty="0">
                <a:solidFill>
                  <a:schemeClr val="accent1">
                    <a:tint val="88000"/>
                    <a:satMod val="150000"/>
                  </a:schemeClr>
                </a:solidFill>
              </a:rPr>
              <a:t>Прекращение длящегося правонарушения</a:t>
            </a:r>
          </a:p>
        </p:txBody>
      </p:sp>
      <p:sp>
        <p:nvSpPr>
          <p:cNvPr id="3" name="Объект 2"/>
          <p:cNvSpPr>
            <a:spLocks noGrp="1"/>
          </p:cNvSpPr>
          <p:nvPr>
            <p:ph idx="1"/>
          </p:nvPr>
        </p:nvSpPr>
        <p:spPr>
          <a:xfrm>
            <a:off x="503238" y="530225"/>
            <a:ext cx="8183562" cy="5419725"/>
          </a:xfrm>
        </p:spPr>
        <p:txBody>
          <a:bodyPr>
            <a:noAutofit/>
          </a:bodyPr>
          <a:lstStyle/>
          <a:p>
            <a:pPr marL="109728" indent="0" algn="just" fontAlgn="auto">
              <a:spcAft>
                <a:spcPts val="0"/>
              </a:spcAft>
              <a:buClr>
                <a:schemeClr val="accent3"/>
              </a:buClr>
              <a:buFont typeface="Wingdings 2"/>
              <a:buNone/>
              <a:defRPr/>
            </a:pPr>
            <a:r>
              <a:rPr lang="ru-RU" sz="1800" b="1" dirty="0"/>
              <a:t>Длящееся правонарушение прекращается  вследствие наступления следующих юридических фактов:</a:t>
            </a:r>
          </a:p>
          <a:p>
            <a:pPr marL="109728" indent="0" algn="just" fontAlgn="auto">
              <a:spcAft>
                <a:spcPts val="0"/>
              </a:spcAft>
              <a:buClr>
                <a:schemeClr val="accent3"/>
              </a:buClr>
              <a:buFont typeface="Wingdings 2"/>
              <a:buNone/>
              <a:defRPr/>
            </a:pPr>
            <a:r>
              <a:rPr lang="ru-RU" sz="1800" b="1" dirty="0"/>
              <a:t>1. Действий:</a:t>
            </a:r>
          </a:p>
          <a:p>
            <a:pPr marL="109728" indent="0" algn="just" fontAlgn="auto">
              <a:spcAft>
                <a:spcPts val="0"/>
              </a:spcAft>
              <a:buClr>
                <a:schemeClr val="accent3"/>
              </a:buClr>
              <a:buFont typeface="Wingdings 2"/>
              <a:buNone/>
              <a:defRPr/>
            </a:pPr>
            <a:r>
              <a:rPr lang="ru-RU" sz="1800" b="1" dirty="0"/>
              <a:t>а) виновного лица (добровольно прекратившего </a:t>
            </a:r>
            <a:r>
              <a:rPr lang="ru-RU" sz="1800" b="1" dirty="0" smtClean="0"/>
              <a:t>правонарушение)</a:t>
            </a:r>
            <a:endParaRPr lang="ru-RU" sz="1800" b="1" dirty="0"/>
          </a:p>
          <a:p>
            <a:pPr marL="109728" indent="0" algn="just" fontAlgn="auto">
              <a:spcAft>
                <a:spcPts val="0"/>
              </a:spcAft>
              <a:buClr>
                <a:schemeClr val="accent3"/>
              </a:buClr>
              <a:buFont typeface="Wingdings 2"/>
              <a:buNone/>
              <a:defRPr/>
            </a:pPr>
            <a:r>
              <a:rPr lang="ru-RU" sz="1800" b="1" dirty="0"/>
              <a:t>б) других лиц (от действий которых зависит прекращение правонарушения);</a:t>
            </a:r>
          </a:p>
          <a:p>
            <a:pPr marL="109728" indent="0" algn="just" fontAlgn="auto">
              <a:spcAft>
                <a:spcPts val="0"/>
              </a:spcAft>
              <a:buClr>
                <a:schemeClr val="accent3"/>
              </a:buClr>
              <a:buFont typeface="Wingdings 2"/>
              <a:buNone/>
              <a:defRPr/>
            </a:pPr>
            <a:r>
              <a:rPr lang="ru-RU" sz="1800" b="1" dirty="0"/>
              <a:t>в) юрисдикционного органа, вынесшего постановление о привлечении к административной ответственности – на следующий день после вступления в законную силу постановления, если длящееся правонарушение не было прекращено по иным основаниям, начинается новое правонарушение </a:t>
            </a:r>
            <a:endParaRPr lang="ru-RU" sz="1800" b="1" dirty="0" smtClean="0"/>
          </a:p>
          <a:p>
            <a:pPr marL="109728" indent="0" algn="just" fontAlgn="auto">
              <a:spcAft>
                <a:spcPts val="0"/>
              </a:spcAft>
              <a:buClr>
                <a:schemeClr val="accent3"/>
              </a:buClr>
              <a:buFont typeface="Wingdings 2"/>
              <a:buNone/>
              <a:defRPr/>
            </a:pPr>
            <a:endParaRPr lang="ru-RU" sz="1800" b="1" dirty="0"/>
          </a:p>
          <a:p>
            <a:pPr marL="109728" indent="0" algn="just" fontAlgn="auto">
              <a:spcAft>
                <a:spcPts val="0"/>
              </a:spcAft>
              <a:buClr>
                <a:schemeClr val="accent3"/>
              </a:buClr>
              <a:buFont typeface="Wingdings 2"/>
              <a:buNone/>
              <a:defRPr/>
            </a:pPr>
            <a:r>
              <a:rPr lang="ru-RU" sz="1800" b="1" dirty="0"/>
              <a:t>2. Событий (например, смерть физического лица, совершающего правонарушение, утрата предмета административного правонарушения</a:t>
            </a:r>
            <a:r>
              <a:rPr lang="ru-RU" sz="1800" b="1" dirty="0" smtClean="0"/>
              <a:t>)</a:t>
            </a:r>
            <a:endParaRPr lang="ru-RU" sz="1800" b="1" dirty="0"/>
          </a:p>
        </p:txBody>
      </p:sp>
    </p:spTree>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4983163"/>
            <a:ext cx="8183562" cy="1470025"/>
          </a:xfrm>
        </p:spPr>
        <p:txBody>
          <a:bodyPr/>
          <a:lstStyle/>
          <a:p>
            <a:pPr fontAlgn="auto">
              <a:spcAft>
                <a:spcPts val="0"/>
              </a:spcAft>
              <a:defRPr/>
            </a:pPr>
            <a:r>
              <a:rPr lang="ru-RU" sz="2800" dirty="0">
                <a:solidFill>
                  <a:schemeClr val="accent1">
                    <a:tint val="88000"/>
                    <a:satMod val="150000"/>
                  </a:schemeClr>
                </a:solidFill>
              </a:rPr>
              <a:t>Понятие множественности административных правонарушений</a:t>
            </a:r>
          </a:p>
        </p:txBody>
      </p:sp>
      <p:sp>
        <p:nvSpPr>
          <p:cNvPr id="49155" name="Объект 2"/>
          <p:cNvSpPr>
            <a:spLocks noGrp="1"/>
          </p:cNvSpPr>
          <p:nvPr>
            <p:ph idx="1"/>
          </p:nvPr>
        </p:nvSpPr>
        <p:spPr>
          <a:xfrm>
            <a:off x="503238" y="530225"/>
            <a:ext cx="8183562" cy="4411663"/>
          </a:xfrm>
        </p:spPr>
        <p:txBody>
          <a:bodyPr/>
          <a:lstStyle/>
          <a:p>
            <a:pPr marL="0" indent="0" algn="just">
              <a:buFont typeface="Wingdings 2" pitchFamily="18" charset="2"/>
              <a:buNone/>
            </a:pPr>
            <a:r>
              <a:rPr lang="ru-RU" sz="2600" smtClean="0"/>
              <a:t>Совершение одним лицом двух и более административных правонарушений, предусмотренных одной статьей (частью статьи) или разными статьями (частями статей), ни за одно из которых лицо ранее не было привлечено к административной ответственности, образует </a:t>
            </a:r>
            <a:r>
              <a:rPr lang="ru-RU" sz="2600" b="1" smtClean="0"/>
              <a:t>совокупность административных правонарушений  </a:t>
            </a:r>
          </a:p>
          <a:p>
            <a:pPr marL="0" indent="0" algn="just">
              <a:buFont typeface="Wingdings 2" pitchFamily="18" charset="2"/>
              <a:buNone/>
            </a:pPr>
            <a:endParaRPr lang="ru-RU" sz="2400" smtClean="0"/>
          </a:p>
        </p:txBody>
      </p:sp>
    </p:spTree>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516563"/>
            <a:ext cx="8183562" cy="893762"/>
          </a:xfrm>
        </p:spPr>
        <p:txBody>
          <a:bodyPr>
            <a:noAutofit/>
          </a:bodyPr>
          <a:lstStyle/>
          <a:p>
            <a:pPr fontAlgn="auto">
              <a:spcAft>
                <a:spcPts val="0"/>
              </a:spcAft>
              <a:defRPr/>
            </a:pPr>
            <a:r>
              <a:rPr lang="ru-RU" sz="2300" dirty="0">
                <a:solidFill>
                  <a:schemeClr val="accent1">
                    <a:tint val="88000"/>
                    <a:satMod val="150000"/>
                  </a:schemeClr>
                </a:solidFill>
              </a:rPr>
              <a:t>Порядок привлечения к административной ответственности при множественности административных правонарушений</a:t>
            </a:r>
          </a:p>
        </p:txBody>
      </p:sp>
      <p:sp>
        <p:nvSpPr>
          <p:cNvPr id="3" name="Объект 2"/>
          <p:cNvSpPr>
            <a:spLocks noGrp="1"/>
          </p:cNvSpPr>
          <p:nvPr>
            <p:ph idx="1"/>
          </p:nvPr>
        </p:nvSpPr>
        <p:spPr>
          <a:xfrm>
            <a:off x="539750" y="476250"/>
            <a:ext cx="8183563" cy="4699000"/>
          </a:xfrm>
        </p:spPr>
        <p:txBody>
          <a:bodyPr>
            <a:normAutofit/>
          </a:bodyPr>
          <a:lstStyle/>
          <a:p>
            <a:pPr marL="109728" indent="0" algn="just" fontAlgn="auto">
              <a:spcAft>
                <a:spcPts val="0"/>
              </a:spcAft>
              <a:buClr>
                <a:schemeClr val="accent3"/>
              </a:buClr>
              <a:buFont typeface="Wingdings 2"/>
              <a:buNone/>
              <a:defRPr/>
            </a:pPr>
            <a:r>
              <a:rPr lang="ru-RU" sz="1950" b="1" dirty="0"/>
              <a:t>При совершении лицом двух и более административных правонарушений административное наказание назначается за каждое совершенное административное правонарушение</a:t>
            </a:r>
          </a:p>
          <a:p>
            <a:pPr marL="109728" indent="0" algn="just" fontAlgn="auto">
              <a:spcAft>
                <a:spcPts val="0"/>
              </a:spcAft>
              <a:buClr>
                <a:schemeClr val="accent3"/>
              </a:buClr>
              <a:buFont typeface="Wingdings 2"/>
              <a:buNone/>
              <a:defRPr/>
            </a:pPr>
            <a:r>
              <a:rPr lang="ru-RU" sz="1950" b="1" i="1" dirty="0"/>
              <a:t>Условия применения данного правила:</a:t>
            </a:r>
          </a:p>
          <a:p>
            <a:pPr marL="365760" indent="-256032" algn="just" fontAlgn="auto">
              <a:spcAft>
                <a:spcPts val="0"/>
              </a:spcAft>
              <a:buClr>
                <a:schemeClr val="accent3"/>
              </a:buClr>
              <a:buFont typeface="Georgia"/>
              <a:buChar char="•"/>
              <a:defRPr/>
            </a:pPr>
            <a:r>
              <a:rPr lang="ru-RU" sz="1950" b="1" i="1" dirty="0"/>
              <a:t>Правонарушения должны быть совершены разными действиями (реальная совокупность)</a:t>
            </a:r>
          </a:p>
          <a:p>
            <a:pPr marL="365760" indent="-256032" algn="just" fontAlgn="auto">
              <a:spcAft>
                <a:spcPts val="0"/>
              </a:spcAft>
              <a:buClr>
                <a:schemeClr val="accent3"/>
              </a:buClr>
              <a:buFont typeface="Georgia"/>
              <a:buChar char="•"/>
              <a:defRPr/>
            </a:pPr>
            <a:r>
              <a:rPr lang="ru-RU" sz="1950" b="1" i="1" dirty="0"/>
              <a:t>Основания для назначения административного наказания устанавливаются применительно к каждому </a:t>
            </a:r>
            <a:r>
              <a:rPr lang="ru-RU" sz="1950" b="1" i="1" dirty="0" smtClean="0"/>
              <a:t>правонарушению</a:t>
            </a:r>
          </a:p>
          <a:p>
            <a:pPr marL="365760" indent="-256032" algn="just" fontAlgn="auto">
              <a:spcAft>
                <a:spcPts val="0"/>
              </a:spcAft>
              <a:buClr>
                <a:schemeClr val="accent3"/>
              </a:buClr>
              <a:buFont typeface="Georgia"/>
              <a:buChar char="•"/>
              <a:defRPr/>
            </a:pPr>
            <a:r>
              <a:rPr lang="ru-RU" sz="1950" b="1" i="1" dirty="0" smtClean="0"/>
              <a:t>Не является препятствием к применению данного правила включение в один протокол об административном правонарушении двух разных административных правонарушений</a:t>
            </a:r>
            <a:endParaRPr lang="ru-RU" sz="1950" dirty="0"/>
          </a:p>
        </p:txBody>
      </p:sp>
    </p:spTree>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5157788"/>
            <a:ext cx="8183562" cy="1223962"/>
          </a:xfrm>
        </p:spPr>
        <p:txBody>
          <a:bodyPr>
            <a:normAutofit fontScale="90000"/>
          </a:bodyPr>
          <a:lstStyle/>
          <a:p>
            <a:pPr fontAlgn="auto">
              <a:spcAft>
                <a:spcPts val="0"/>
              </a:spcAft>
              <a:defRPr/>
            </a:pPr>
            <a:r>
              <a:rPr lang="ru-RU" sz="2400" dirty="0">
                <a:solidFill>
                  <a:schemeClr val="accent1">
                    <a:tint val="88000"/>
                    <a:satMod val="150000"/>
                  </a:schemeClr>
                </a:solidFill>
              </a:rPr>
              <a:t>Порядок привлечения к административной ответственности при идеальной </a:t>
            </a:r>
            <a:r>
              <a:rPr lang="ru-RU" sz="2400" dirty="0" smtClean="0">
                <a:solidFill>
                  <a:schemeClr val="accent1">
                    <a:tint val="88000"/>
                    <a:satMod val="150000"/>
                  </a:schemeClr>
                </a:solidFill>
              </a:rPr>
              <a:t>совокупности административных правонарушений</a:t>
            </a:r>
            <a:endParaRPr lang="ru-RU" sz="2400" dirty="0">
              <a:solidFill>
                <a:schemeClr val="accent1">
                  <a:tint val="88000"/>
                  <a:satMod val="150000"/>
                </a:schemeClr>
              </a:solidFill>
            </a:endParaRPr>
          </a:p>
        </p:txBody>
      </p:sp>
      <p:sp>
        <p:nvSpPr>
          <p:cNvPr id="51203" name="Объект 2"/>
          <p:cNvSpPr>
            <a:spLocks noGrp="1"/>
          </p:cNvSpPr>
          <p:nvPr>
            <p:ph idx="1"/>
          </p:nvPr>
        </p:nvSpPr>
        <p:spPr>
          <a:xfrm>
            <a:off x="503238" y="530225"/>
            <a:ext cx="8183562" cy="4699000"/>
          </a:xfrm>
        </p:spPr>
        <p:txBody>
          <a:bodyPr/>
          <a:lstStyle/>
          <a:p>
            <a:pPr marL="0" indent="0" algn="just">
              <a:buFont typeface="Wingdings 2" pitchFamily="18" charset="2"/>
              <a:buNone/>
            </a:pPr>
            <a:r>
              <a:rPr lang="ru-RU" sz="2100" b="1" smtClean="0"/>
              <a:t>При совершении лицом одного действия (бездействия), содержащего составы административных правонарушений, ответственность за которые предусмотрена двумя и более статьями КоАП РФ и </a:t>
            </a:r>
            <a:r>
              <a:rPr lang="ru-RU" sz="2100" b="1" u="sng" smtClean="0"/>
              <a:t>рассмотрение дел о которых подведомственно одному органу (ДЛ),</a:t>
            </a:r>
            <a:r>
              <a:rPr lang="ru-RU" sz="2100" b="1" smtClean="0"/>
              <a:t> административное наказание назначается в пределах санкции, предусматривающей назначение лицу, совершившему указанное действие (бездействие), более строгого административного наказания (поглощение более строгой санкцией менее строгой)</a:t>
            </a:r>
          </a:p>
        </p:txBody>
      </p:sp>
    </p:spTree>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589588"/>
            <a:ext cx="8183563" cy="893762"/>
          </a:xfrm>
        </p:spPr>
        <p:txBody>
          <a:bodyPr>
            <a:normAutofit fontScale="90000"/>
          </a:bodyPr>
          <a:lstStyle/>
          <a:p>
            <a:pPr fontAlgn="auto">
              <a:spcAft>
                <a:spcPts val="0"/>
              </a:spcAft>
              <a:defRPr/>
            </a:pPr>
            <a:r>
              <a:rPr lang="ru-RU" sz="2400" dirty="0">
                <a:solidFill>
                  <a:schemeClr val="accent1">
                    <a:tint val="88000"/>
                    <a:satMod val="150000"/>
                  </a:schemeClr>
                </a:solidFill>
              </a:rPr>
              <a:t>Назначение административного наказания при идеальной совокупности правонарушений</a:t>
            </a:r>
          </a:p>
        </p:txBody>
      </p:sp>
      <p:sp>
        <p:nvSpPr>
          <p:cNvPr id="52227" name="Объект 2"/>
          <p:cNvSpPr>
            <a:spLocks noGrp="1"/>
          </p:cNvSpPr>
          <p:nvPr>
            <p:ph idx="1"/>
          </p:nvPr>
        </p:nvSpPr>
        <p:spPr>
          <a:xfrm>
            <a:off x="503238" y="530225"/>
            <a:ext cx="8172450" cy="5202238"/>
          </a:xfrm>
        </p:spPr>
        <p:txBody>
          <a:bodyPr/>
          <a:lstStyle/>
          <a:p>
            <a:pPr algn="just"/>
            <a:r>
              <a:rPr lang="ru-RU" sz="2300" b="1" smtClean="0"/>
              <a:t>в пределах санкции, при применении которой может быть назначен наибольший административный штраф в денежном выражении, если указанными санкциями предусматривается назначение административного наказания в виде административного штрафа</a:t>
            </a:r>
          </a:p>
          <a:p>
            <a:endParaRPr lang="ru-RU" sz="2000" smtClean="0"/>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445125"/>
            <a:ext cx="8183562" cy="1050925"/>
          </a:xfrm>
        </p:spPr>
        <p:txBody>
          <a:bodyPr/>
          <a:lstStyle/>
          <a:p>
            <a:pPr fontAlgn="auto">
              <a:spcAft>
                <a:spcPts val="0"/>
              </a:spcAft>
              <a:defRPr/>
            </a:pPr>
            <a:r>
              <a:rPr lang="ru-RU" sz="3000" dirty="0" smtClean="0">
                <a:solidFill>
                  <a:schemeClr val="accent1">
                    <a:tint val="88000"/>
                    <a:satMod val="150000"/>
                  </a:schemeClr>
                </a:solidFill>
              </a:rPr>
              <a:t>Виды административных правонарушений</a:t>
            </a:r>
            <a:endParaRPr lang="ru-RU" sz="30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4986338"/>
          </a:xfrm>
        </p:spPr>
        <p:txBody>
          <a:bodyPr>
            <a:normAutofit fontScale="62500" lnSpcReduction="20000"/>
          </a:bodyPr>
          <a:lstStyle/>
          <a:p>
            <a:pPr marL="265176" indent="-265176" algn="just" fontAlgn="auto">
              <a:spcAft>
                <a:spcPts val="0"/>
              </a:spcAft>
              <a:buFont typeface="Wingdings 2"/>
              <a:buChar char=""/>
              <a:defRPr/>
            </a:pPr>
            <a:r>
              <a:rPr lang="ru-RU" sz="3000" dirty="0" smtClean="0"/>
              <a:t>Нарушение установленного порядка реализации прав участников избирательного процесса при подготовке к проведению голосования (ст. 5.1, 5.3,5.4, 5.6, 5.21, 5.49, 5.56)</a:t>
            </a:r>
          </a:p>
          <a:p>
            <a:pPr marL="265176" indent="-265176" algn="just" fontAlgn="auto">
              <a:spcAft>
                <a:spcPts val="0"/>
              </a:spcAft>
              <a:buFont typeface="Wingdings 2"/>
              <a:buChar char=""/>
              <a:defRPr/>
            </a:pPr>
            <a:r>
              <a:rPr lang="ru-RU" sz="3000" dirty="0" smtClean="0"/>
              <a:t>Нарушение порядка выдвижения и регистрации кандидатов (ст. 5.7)</a:t>
            </a:r>
          </a:p>
          <a:p>
            <a:pPr marL="265176" indent="-265176" algn="just" fontAlgn="auto">
              <a:spcAft>
                <a:spcPts val="0"/>
              </a:spcAft>
              <a:buFont typeface="Wingdings 2"/>
              <a:buChar char=""/>
              <a:defRPr/>
            </a:pPr>
            <a:r>
              <a:rPr lang="ru-RU" sz="3000" dirty="0" smtClean="0"/>
              <a:t>Нарушение порядка сбора подписей избирателей (ст. 5.46, 5.47)</a:t>
            </a:r>
          </a:p>
          <a:p>
            <a:pPr marL="265176" indent="-265176" algn="just" fontAlgn="auto">
              <a:spcAft>
                <a:spcPts val="0"/>
              </a:spcAft>
              <a:buFont typeface="Wingdings 2"/>
              <a:buChar char=""/>
              <a:defRPr/>
            </a:pPr>
            <a:r>
              <a:rPr lang="ru-RU" sz="3000" dirty="0" smtClean="0"/>
              <a:t>Нарушение принципа равенства кандидатов (ст. 5.45, 5.52)</a:t>
            </a:r>
          </a:p>
          <a:p>
            <a:pPr marL="265176" indent="-265176" algn="just" fontAlgn="auto">
              <a:spcAft>
                <a:spcPts val="0"/>
              </a:spcAft>
              <a:buFont typeface="Wingdings 2"/>
              <a:buChar char=""/>
              <a:defRPr/>
            </a:pPr>
            <a:r>
              <a:rPr lang="ru-RU" sz="3000" dirty="0" smtClean="0"/>
              <a:t>Нарушение сроков информационного обеспечения выборов и проведения предвыборной агитации (ст. 5.5, 5.8 – 5.15, ч. 2 ст. 5.38, 5.48, 5.51)</a:t>
            </a:r>
          </a:p>
          <a:p>
            <a:pPr marL="265176" indent="-265176" algn="just" fontAlgn="auto">
              <a:spcAft>
                <a:spcPts val="0"/>
              </a:spcAft>
              <a:buFont typeface="Wingdings 2"/>
              <a:buChar char=""/>
              <a:defRPr/>
            </a:pPr>
            <a:r>
              <a:rPr lang="ru-RU" sz="3000" dirty="0" smtClean="0"/>
              <a:t>Нарушение порядка финансирования избирательной кампании и расходования средств избирательных фондов  (ст. 5.17-5.21, 5.50)</a:t>
            </a:r>
          </a:p>
          <a:p>
            <a:pPr marL="265176" indent="-265176" algn="just" fontAlgn="auto">
              <a:spcAft>
                <a:spcPts val="0"/>
              </a:spcAft>
              <a:buFont typeface="Wingdings 2"/>
              <a:buChar char=""/>
              <a:defRPr/>
            </a:pPr>
            <a:r>
              <a:rPr lang="ru-RU" sz="3000" dirty="0" smtClean="0"/>
              <a:t>Нарушение порядка проведения голосования (ст. 5.22-5.23, 5.58)</a:t>
            </a:r>
          </a:p>
          <a:p>
            <a:pPr marL="265176" indent="-265176" algn="just" fontAlgn="auto">
              <a:spcAft>
                <a:spcPts val="0"/>
              </a:spcAft>
              <a:buFont typeface="Wingdings 2"/>
              <a:buChar char=""/>
              <a:defRPr/>
            </a:pPr>
            <a:r>
              <a:rPr lang="ru-RU" sz="3000" dirty="0" smtClean="0"/>
              <a:t>Нарушение порядка определения результатов выборов (ст. </a:t>
            </a:r>
            <a:r>
              <a:rPr lang="ru-RU" sz="3000" smtClean="0"/>
              <a:t>5.24-5.25)</a:t>
            </a:r>
            <a:endParaRPr lang="ru-RU" sz="3000" dirty="0" smtClean="0"/>
          </a:p>
          <a:p>
            <a:pPr marL="265176" indent="-265176" fontAlgn="auto">
              <a:spcAft>
                <a:spcPts val="0"/>
              </a:spcAft>
              <a:buFont typeface="Wingdings 2"/>
              <a:buChar char=""/>
              <a:defRPr/>
            </a:pPr>
            <a:endParaRPr lang="ru-RU"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516563"/>
            <a:ext cx="8183563" cy="893762"/>
          </a:xfrm>
        </p:spPr>
        <p:txBody>
          <a:bodyPr/>
          <a:lstStyle/>
          <a:p>
            <a:pPr fontAlgn="auto">
              <a:spcAft>
                <a:spcPts val="0"/>
              </a:spcAft>
              <a:defRPr/>
            </a:pPr>
            <a:r>
              <a:rPr lang="ru-RU" sz="2400" dirty="0" smtClean="0">
                <a:solidFill>
                  <a:schemeClr val="accent1">
                    <a:tint val="88000"/>
                    <a:satMod val="150000"/>
                  </a:schemeClr>
                </a:solidFill>
              </a:rPr>
              <a:t>Срок давности привлечения к административной ответственности</a:t>
            </a:r>
            <a:endParaRPr lang="ru-RU" sz="2400" dirty="0">
              <a:solidFill>
                <a:schemeClr val="accent1">
                  <a:tint val="88000"/>
                  <a:satMod val="150000"/>
                </a:schemeClr>
              </a:solidFill>
            </a:endParaRPr>
          </a:p>
        </p:txBody>
      </p:sp>
      <p:sp>
        <p:nvSpPr>
          <p:cNvPr id="3" name="Объект 2"/>
          <p:cNvSpPr>
            <a:spLocks noGrp="1"/>
          </p:cNvSpPr>
          <p:nvPr>
            <p:ph idx="1"/>
          </p:nvPr>
        </p:nvSpPr>
        <p:spPr>
          <a:xfrm>
            <a:off x="468313" y="620713"/>
            <a:ext cx="8135937" cy="5040312"/>
          </a:xfrm>
        </p:spPr>
        <p:txBody>
          <a:bodyPr>
            <a:normAutofit fontScale="77500" lnSpcReduction="20000"/>
          </a:bodyPr>
          <a:lstStyle/>
          <a:p>
            <a:pPr marL="265176" indent="-265176" algn="just" fontAlgn="auto">
              <a:spcAft>
                <a:spcPts val="0"/>
              </a:spcAft>
              <a:buFont typeface="Wingdings 2"/>
              <a:buChar char=""/>
              <a:defRPr/>
            </a:pPr>
            <a:r>
              <a:rPr lang="ru-RU" sz="2200" b="1" dirty="0" smtClean="0"/>
              <a:t>Постановление о назначении административного наказания может быть вынесено только в пределах срока давности привлечения к административной ответственности, в том числе в последний день истечения срока давности</a:t>
            </a:r>
          </a:p>
          <a:p>
            <a:pPr marL="395287" indent="-285750" algn="just" fontAlgn="auto">
              <a:spcAft>
                <a:spcPts val="0"/>
              </a:spcAft>
              <a:buFont typeface="Wingdings 2"/>
              <a:buChar char=""/>
              <a:defRPr/>
            </a:pPr>
            <a:r>
              <a:rPr lang="ru-RU" sz="2200" b="1" dirty="0"/>
              <a:t>Срок давности привлечения к ответственности исчисляется по общим правилам исчисления сроков - со дня, следующего за днем совершения административного правонарушения (за днем обнаружения правонарушения) </a:t>
            </a:r>
          </a:p>
          <a:p>
            <a:pPr marL="395287" indent="-285750" algn="just" fontAlgn="auto">
              <a:spcAft>
                <a:spcPts val="0"/>
              </a:spcAft>
              <a:buFont typeface="Wingdings 2"/>
              <a:buChar char=""/>
              <a:defRPr/>
            </a:pPr>
            <a:r>
              <a:rPr lang="ru-RU" sz="2200" b="1" dirty="0"/>
              <a:t>Днем обнаружения длящегося административного правонарушения считается день, когда должностное лицо, уполномоченное составлять протокол об административном правонарушении, выявило факт его совершения</a:t>
            </a:r>
          </a:p>
          <a:p>
            <a:pPr marL="395287" indent="-285750" algn="just" fontAlgn="auto">
              <a:spcAft>
                <a:spcPts val="0"/>
              </a:spcAft>
              <a:buFont typeface="Wingdings 2"/>
              <a:buChar char=""/>
              <a:defRPr/>
            </a:pPr>
            <a:r>
              <a:rPr lang="ru-RU" sz="2200" b="1" dirty="0" smtClean="0"/>
              <a:t>Срок </a:t>
            </a:r>
            <a:r>
              <a:rPr lang="ru-RU" sz="2200" b="1" dirty="0"/>
              <a:t>давности привлечения к административной ответственности определяется на момент рассмотрения </a:t>
            </a:r>
            <a:r>
              <a:rPr lang="ru-RU" sz="2200" b="1" dirty="0" smtClean="0"/>
              <a:t>дела (если </a:t>
            </a:r>
            <a:r>
              <a:rPr lang="ru-RU" sz="2200" b="1" dirty="0"/>
              <a:t>только не будет установлено, что на день совершения административного правонарушения срок давности был </a:t>
            </a:r>
            <a:r>
              <a:rPr lang="ru-RU" sz="2200" b="1" dirty="0" smtClean="0"/>
              <a:t>годичный, </a:t>
            </a:r>
            <a:r>
              <a:rPr lang="ru-RU" sz="2200" b="1" dirty="0"/>
              <a:t>а на день рассмотрения дела вступил в силу закон, </a:t>
            </a:r>
            <a:r>
              <a:rPr lang="ru-RU" sz="2200" b="1" dirty="0" smtClean="0"/>
              <a:t>увеличивший </a:t>
            </a:r>
            <a:r>
              <a:rPr lang="ru-RU" sz="2200" b="1" dirty="0"/>
              <a:t>срок давности </a:t>
            </a:r>
            <a:r>
              <a:rPr lang="ru-RU" sz="2200" b="1" dirty="0" smtClean="0"/>
              <a:t>(закон, ухудшающий правовое положение лица обратной силы не имеет)</a:t>
            </a:r>
            <a:endParaRPr lang="ru-RU" sz="2200" b="1" dirty="0"/>
          </a:p>
        </p:txBody>
      </p:sp>
    </p:spTree>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188" y="5516563"/>
            <a:ext cx="8183562" cy="893762"/>
          </a:xfrm>
        </p:spPr>
        <p:txBody>
          <a:bodyPr>
            <a:normAutofit fontScale="90000"/>
          </a:bodyPr>
          <a:lstStyle/>
          <a:p>
            <a:pPr fontAlgn="auto">
              <a:spcAft>
                <a:spcPts val="0"/>
              </a:spcAft>
              <a:defRPr/>
            </a:pPr>
            <a:r>
              <a:rPr lang="ru-RU" sz="2400" dirty="0">
                <a:solidFill>
                  <a:schemeClr val="accent1">
                    <a:tint val="88000"/>
                    <a:satMod val="150000"/>
                  </a:schemeClr>
                </a:solidFill>
              </a:rPr>
              <a:t>Порядок исчисления сроков давности привлечения к административной ответственности</a:t>
            </a:r>
          </a:p>
        </p:txBody>
      </p:sp>
      <p:sp>
        <p:nvSpPr>
          <p:cNvPr id="3" name="Объект 2"/>
          <p:cNvSpPr>
            <a:spLocks noGrp="1"/>
          </p:cNvSpPr>
          <p:nvPr>
            <p:ph idx="1"/>
          </p:nvPr>
        </p:nvSpPr>
        <p:spPr>
          <a:xfrm>
            <a:off x="503238" y="530225"/>
            <a:ext cx="8316912" cy="4699000"/>
          </a:xfrm>
        </p:spPr>
        <p:txBody>
          <a:bodyPr>
            <a:normAutofit/>
          </a:bodyPr>
          <a:lstStyle/>
          <a:p>
            <a:pPr marL="265176" indent="-265176" algn="just" fontAlgn="auto">
              <a:spcAft>
                <a:spcPts val="0"/>
              </a:spcAft>
              <a:buFont typeface="Wingdings 2"/>
              <a:buChar char=""/>
              <a:defRPr/>
            </a:pPr>
            <a:r>
              <a:rPr lang="ru-RU" sz="2100" dirty="0" smtClean="0"/>
              <a:t>Срок давности привлечения к административной ответственности зависит от характера административного правонарушения </a:t>
            </a:r>
          </a:p>
          <a:p>
            <a:pPr marL="265176" indent="-265176" algn="just" fontAlgn="auto">
              <a:spcAft>
                <a:spcPts val="0"/>
              </a:spcAft>
              <a:buFont typeface="Wingdings 2"/>
              <a:buChar char=""/>
              <a:defRPr/>
            </a:pPr>
            <a:r>
              <a:rPr lang="ru-RU" sz="2100" dirty="0" smtClean="0"/>
              <a:t>Срок давности привлечения к административной ответственности за нарушение законодательства о выборах и референдумах составляет 1 год </a:t>
            </a:r>
          </a:p>
          <a:p>
            <a:pPr marL="265176" indent="-265176" algn="just" fontAlgn="auto">
              <a:spcAft>
                <a:spcPts val="0"/>
              </a:spcAft>
              <a:buFont typeface="Wingdings 2"/>
              <a:buChar char=""/>
              <a:defRPr/>
            </a:pPr>
            <a:r>
              <a:rPr lang="ru-RU" sz="2100" dirty="0" smtClean="0"/>
              <a:t>Срок давности привлечения к административной ответственности исчисляется в календарных днях – если административное правонарушение совершено 19 декабря 2012 года то срок давности истекает 19 февраля 2013 года в 24.00 часа</a:t>
            </a:r>
          </a:p>
          <a:p>
            <a:pPr marL="265176" indent="-265176" algn="just" fontAlgn="auto">
              <a:spcAft>
                <a:spcPts val="0"/>
              </a:spcAft>
              <a:buFont typeface="Wingdings 2"/>
              <a:buChar char=""/>
              <a:defRPr/>
            </a:pPr>
            <a:r>
              <a:rPr lang="ru-RU" sz="2100" dirty="0" smtClean="0"/>
              <a:t>Течение срока давности не прерывается и не продляется</a:t>
            </a:r>
          </a:p>
          <a:p>
            <a:pPr marL="0" indent="0" algn="just" fontAlgn="auto">
              <a:spcAft>
                <a:spcPts val="0"/>
              </a:spcAft>
              <a:buFont typeface="Wingdings 2"/>
              <a:buNone/>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661025"/>
            <a:ext cx="8183562" cy="822325"/>
          </a:xfrm>
        </p:spPr>
        <p:txBody>
          <a:bodyPr/>
          <a:lstStyle/>
          <a:p>
            <a:pPr fontAlgn="auto">
              <a:spcAft>
                <a:spcPts val="0"/>
              </a:spcAft>
              <a:defRPr/>
            </a:pPr>
            <a:r>
              <a:rPr lang="ru-RU" sz="2500" dirty="0">
                <a:solidFill>
                  <a:schemeClr val="accent1">
                    <a:tint val="88000"/>
                    <a:satMod val="150000"/>
                  </a:schemeClr>
                </a:solidFill>
              </a:rPr>
              <a:t>Приостановление течения срока давности</a:t>
            </a:r>
          </a:p>
        </p:txBody>
      </p:sp>
      <p:sp>
        <p:nvSpPr>
          <p:cNvPr id="3" name="Объект 2"/>
          <p:cNvSpPr>
            <a:spLocks noGrp="1"/>
          </p:cNvSpPr>
          <p:nvPr>
            <p:ph idx="1"/>
          </p:nvPr>
        </p:nvSpPr>
        <p:spPr>
          <a:xfrm>
            <a:off x="503238" y="530225"/>
            <a:ext cx="8316912" cy="5275263"/>
          </a:xfrm>
        </p:spPr>
        <p:txBody>
          <a:bodyPr>
            <a:normAutofit/>
          </a:bodyPr>
          <a:lstStyle/>
          <a:p>
            <a:pPr marL="265176" indent="-265176" algn="just" fontAlgn="auto">
              <a:spcAft>
                <a:spcPts val="0"/>
              </a:spcAft>
              <a:buFont typeface="Wingdings 2"/>
              <a:buChar char=""/>
              <a:defRPr/>
            </a:pPr>
            <a:r>
              <a:rPr lang="ru-RU" sz="2100" dirty="0"/>
              <a:t>КоАП предусматривает единственный случай </a:t>
            </a:r>
            <a:r>
              <a:rPr lang="ru-RU" sz="2100" b="1" dirty="0"/>
              <a:t>приостановления</a:t>
            </a:r>
            <a:r>
              <a:rPr lang="ru-RU" sz="2100" dirty="0"/>
              <a:t> течения срока давности - удовлетворение ходатайства лица, в отношении которого ведется производство по делу об административном правонарушении, о рассмотрении дела по месту его жительства - время пересылки дела </a:t>
            </a:r>
            <a:r>
              <a:rPr lang="ru-RU" sz="2100" dirty="0" smtClean="0"/>
              <a:t>из одной административной комиссии в другую не </a:t>
            </a:r>
            <a:r>
              <a:rPr lang="ru-RU" sz="2100" dirty="0"/>
              <a:t>включается в срок давности привлечения к административной </a:t>
            </a:r>
            <a:r>
              <a:rPr lang="ru-RU" sz="2100" dirty="0" smtClean="0"/>
              <a:t>ответственности </a:t>
            </a:r>
          </a:p>
          <a:p>
            <a:pPr marL="265176" indent="-265176" algn="just" fontAlgn="auto">
              <a:spcAft>
                <a:spcPts val="0"/>
              </a:spcAft>
              <a:buFont typeface="Wingdings 2"/>
              <a:buChar char=""/>
              <a:defRPr/>
            </a:pPr>
            <a:r>
              <a:rPr lang="ru-RU" sz="2100" dirty="0" smtClean="0"/>
              <a:t>Течение </a:t>
            </a:r>
            <a:r>
              <a:rPr lang="ru-RU" sz="2100" dirty="0"/>
              <a:t>срока давности приостанавливается с момента удовлетворения </a:t>
            </a:r>
            <a:r>
              <a:rPr lang="ru-RU" sz="2100" dirty="0" smtClean="0"/>
              <a:t>ходатайства лица (не по инициативе суда, органа, ДЛ) </a:t>
            </a:r>
            <a:r>
              <a:rPr lang="ru-RU" sz="2100" dirty="0"/>
              <a:t>до момента поступления материалов </a:t>
            </a:r>
            <a:r>
              <a:rPr lang="ru-RU" sz="2100" dirty="0" smtClean="0"/>
              <a:t>в уполномоченный орган по </a:t>
            </a:r>
            <a:r>
              <a:rPr lang="ru-RU" sz="2100" dirty="0"/>
              <a:t>месту жительства лица, в отношении которого ведется производство по </a:t>
            </a:r>
            <a:r>
              <a:rPr lang="ru-RU" sz="2100" dirty="0" smtClean="0"/>
              <a:t>делу</a:t>
            </a:r>
            <a:endParaRPr lang="ru-RU" sz="2100" dirty="0"/>
          </a:p>
          <a:p>
            <a:pPr marL="0" indent="0" fontAlgn="auto">
              <a:spcAft>
                <a:spcPts val="0"/>
              </a:spcAft>
              <a:buFont typeface="Wingdings 2"/>
              <a:buNone/>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5445125"/>
            <a:ext cx="8183562" cy="893763"/>
          </a:xfrm>
        </p:spPr>
        <p:txBody>
          <a:bodyPr/>
          <a:lstStyle/>
          <a:p>
            <a:pPr fontAlgn="auto">
              <a:spcAft>
                <a:spcPts val="0"/>
              </a:spcAft>
              <a:defRPr/>
            </a:pPr>
            <a:r>
              <a:rPr lang="ru-RU" sz="2400" dirty="0" smtClean="0">
                <a:solidFill>
                  <a:schemeClr val="accent1">
                    <a:tint val="88000"/>
                    <a:satMod val="150000"/>
                  </a:schemeClr>
                </a:solidFill>
              </a:rPr>
              <a:t>Срок административной наказанности </a:t>
            </a:r>
            <a:br>
              <a:rPr lang="ru-RU" sz="2400" dirty="0" smtClean="0">
                <a:solidFill>
                  <a:schemeClr val="accent1">
                    <a:tint val="88000"/>
                    <a:satMod val="150000"/>
                  </a:schemeClr>
                </a:solidFill>
              </a:rPr>
            </a:br>
            <a:r>
              <a:rPr lang="ru-RU" sz="2400" dirty="0" smtClean="0">
                <a:solidFill>
                  <a:schemeClr val="accent1">
                    <a:tint val="88000"/>
                    <a:satMod val="150000"/>
                  </a:schemeClr>
                </a:solidFill>
              </a:rPr>
              <a:t>(ст. 4.6 КоАП)</a:t>
            </a:r>
            <a:endParaRPr lang="ru-RU" sz="2400" dirty="0">
              <a:solidFill>
                <a:schemeClr val="accent1">
                  <a:tint val="88000"/>
                  <a:satMod val="150000"/>
                </a:schemeClr>
              </a:solidFill>
            </a:endParaRPr>
          </a:p>
        </p:txBody>
      </p:sp>
      <p:sp>
        <p:nvSpPr>
          <p:cNvPr id="56323" name="Объект 2"/>
          <p:cNvSpPr>
            <a:spLocks noGrp="1"/>
          </p:cNvSpPr>
          <p:nvPr>
            <p:ph idx="1"/>
          </p:nvPr>
        </p:nvSpPr>
        <p:spPr>
          <a:xfrm>
            <a:off x="503238" y="530225"/>
            <a:ext cx="8245475" cy="4770438"/>
          </a:xfrm>
        </p:spPr>
        <p:txBody>
          <a:bodyPr/>
          <a:lstStyle/>
          <a:p>
            <a:pPr marL="0" indent="0" algn="just">
              <a:buFont typeface="Wingdings 2" pitchFamily="18" charset="2"/>
              <a:buNone/>
            </a:pPr>
            <a:r>
              <a:rPr lang="ru-RU" sz="2300" smtClean="0"/>
              <a:t>Лицо, которому назначено административное наказание за совершение административного правонарушения, считается подвергнутым данному наказанию в течение одного года со дня окончания исполнения постановления о назначении административного наказания</a:t>
            </a:r>
          </a:p>
          <a:p>
            <a:pPr marL="0" indent="0" algn="just">
              <a:buFont typeface="Wingdings 2" pitchFamily="18" charset="2"/>
              <a:buNone/>
            </a:pPr>
            <a:r>
              <a:rPr lang="ru-RU" sz="2300" smtClean="0"/>
              <a:t>Срок наказанности учитывается для установления наличия повторности совершения однородного административного правонарушения как обстоятельства, отягчающего административную ответственность, и для установления квалифицирующего признака, если таковой будет предусмотрен КоАП РФ</a:t>
            </a:r>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5445125"/>
            <a:ext cx="8183562" cy="936625"/>
          </a:xfrm>
        </p:spPr>
        <p:txBody>
          <a:bodyPr>
            <a:noAutofit/>
          </a:bodyPr>
          <a:lstStyle/>
          <a:p>
            <a:pPr fontAlgn="auto">
              <a:spcAft>
                <a:spcPts val="0"/>
              </a:spcAft>
              <a:defRPr/>
            </a:pPr>
            <a:r>
              <a:rPr lang="ru-RU" sz="2900" dirty="0" smtClean="0">
                <a:solidFill>
                  <a:schemeClr val="accent1">
                    <a:tint val="88000"/>
                    <a:satMod val="150000"/>
                  </a:schemeClr>
                </a:solidFill>
              </a:rPr>
              <a:t>Административное правонарушение</a:t>
            </a:r>
            <a:endParaRPr lang="ru-RU" sz="2900" dirty="0">
              <a:solidFill>
                <a:schemeClr val="accent1">
                  <a:tint val="88000"/>
                  <a:satMod val="150000"/>
                </a:schemeClr>
              </a:solidFill>
            </a:endParaRPr>
          </a:p>
        </p:txBody>
      </p:sp>
      <p:sp>
        <p:nvSpPr>
          <p:cNvPr id="3" name="Объект 2"/>
          <p:cNvSpPr>
            <a:spLocks noGrp="1"/>
          </p:cNvSpPr>
          <p:nvPr>
            <p:ph idx="1"/>
          </p:nvPr>
        </p:nvSpPr>
        <p:spPr>
          <a:xfrm>
            <a:off x="503238" y="530225"/>
            <a:ext cx="8183562" cy="5130800"/>
          </a:xfrm>
        </p:spPr>
        <p:txBody>
          <a:bodyPr/>
          <a:lstStyle/>
          <a:p>
            <a:pPr algn="just"/>
            <a:r>
              <a:rPr lang="ru-RU" sz="3000" smtClean="0"/>
              <a:t>противоправное деяние</a:t>
            </a:r>
          </a:p>
          <a:p>
            <a:pPr algn="just"/>
            <a:r>
              <a:rPr lang="ru-RU" sz="3000" smtClean="0"/>
              <a:t>виновное деяние</a:t>
            </a:r>
          </a:p>
          <a:p>
            <a:pPr algn="just"/>
            <a:r>
              <a:rPr lang="ru-RU" sz="3000" smtClean="0"/>
              <a:t>общественно вредное деяние</a:t>
            </a:r>
          </a:p>
          <a:p>
            <a:pPr algn="just"/>
            <a:r>
              <a:rPr lang="ru-RU" sz="3000" smtClean="0"/>
              <a:t>действие или бездействие</a:t>
            </a:r>
          </a:p>
          <a:p>
            <a:pPr algn="just"/>
            <a:r>
              <a:rPr lang="ru-RU" sz="3000" smtClean="0"/>
              <a:t>совершаемое физическим лицом  или юридическим лицом</a:t>
            </a:r>
          </a:p>
          <a:p>
            <a:pPr algn="just"/>
            <a:r>
              <a:rPr lang="ru-RU" sz="3000" smtClean="0"/>
              <a:t>за совершение которого КоАП РФ или законом субъекта РФ установлена возможность назначения административного наказания</a:t>
            </a:r>
          </a:p>
          <a:p>
            <a:endParaRPr lang="ru-RU" smtClean="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589588"/>
            <a:ext cx="8183563" cy="820737"/>
          </a:xfrm>
        </p:spPr>
        <p:txBody>
          <a:bodyPr/>
          <a:lstStyle/>
          <a:p>
            <a:pPr fontAlgn="auto">
              <a:spcAft>
                <a:spcPts val="0"/>
              </a:spcAft>
              <a:defRPr/>
            </a:pPr>
            <a:r>
              <a:rPr lang="ru-RU" sz="2400" dirty="0" smtClean="0">
                <a:solidFill>
                  <a:schemeClr val="accent1">
                    <a:tint val="88000"/>
                    <a:satMod val="150000"/>
                  </a:schemeClr>
                </a:solidFill>
              </a:rPr>
              <a:t>Состав административного правонарушения</a:t>
            </a:r>
            <a:endParaRPr lang="ru-RU" sz="2400" dirty="0">
              <a:solidFill>
                <a:schemeClr val="accent1">
                  <a:tint val="88000"/>
                  <a:satMod val="150000"/>
                </a:schemeClr>
              </a:solidFill>
            </a:endParaRPr>
          </a:p>
        </p:txBody>
      </p:sp>
      <p:sp>
        <p:nvSpPr>
          <p:cNvPr id="3" name="Объект 2"/>
          <p:cNvSpPr>
            <a:spLocks noGrp="1"/>
          </p:cNvSpPr>
          <p:nvPr>
            <p:ph idx="1"/>
          </p:nvPr>
        </p:nvSpPr>
        <p:spPr>
          <a:xfrm>
            <a:off x="468313" y="476250"/>
            <a:ext cx="8183562" cy="4699000"/>
          </a:xfrm>
        </p:spPr>
        <p:txBody>
          <a:bodyPr>
            <a:normAutofit/>
          </a:bodyPr>
          <a:lstStyle/>
          <a:p>
            <a:pPr marL="265176" indent="-265176" algn="just" fontAlgn="auto">
              <a:spcAft>
                <a:spcPts val="0"/>
              </a:spcAft>
              <a:buFont typeface="Wingdings 2"/>
              <a:buChar char=""/>
              <a:defRPr/>
            </a:pPr>
            <a:r>
              <a:rPr lang="ru-RU" sz="2000" b="1" dirty="0" smtClean="0"/>
              <a:t>Состав административного правонарушения</a:t>
            </a:r>
            <a:r>
              <a:rPr lang="ru-RU" sz="2000" dirty="0" smtClean="0"/>
              <a:t> – совокупность обязательных элементов и признаков, необходимых для квалификации противоправного деяния в качестве административного правонарушения по конкретной статьей (пункту статьи) Закона</a:t>
            </a:r>
          </a:p>
          <a:p>
            <a:pPr marL="265176" indent="-265176" algn="just" fontAlgn="auto">
              <a:spcAft>
                <a:spcPts val="0"/>
              </a:spcAft>
              <a:buFont typeface="Wingdings 2"/>
              <a:buChar char=""/>
              <a:defRPr/>
            </a:pPr>
            <a:endParaRPr lang="ru-RU" sz="2000" dirty="0"/>
          </a:p>
          <a:p>
            <a:pPr marL="265176" indent="-265176" algn="just" fontAlgn="auto">
              <a:spcAft>
                <a:spcPts val="0"/>
              </a:spcAft>
              <a:buFont typeface="Wingdings 2"/>
              <a:buChar char=""/>
              <a:defRPr/>
            </a:pPr>
            <a:endParaRPr lang="ru-RU" sz="2000" dirty="0" smtClean="0"/>
          </a:p>
          <a:p>
            <a:pPr marL="265176" indent="-265176" algn="just" fontAlgn="auto">
              <a:spcAft>
                <a:spcPts val="0"/>
              </a:spcAft>
              <a:buFont typeface="Wingdings 2"/>
              <a:buChar char=""/>
              <a:defRPr/>
            </a:pPr>
            <a:r>
              <a:rPr lang="ru-RU" sz="2000" dirty="0" smtClean="0"/>
              <a:t>Обязательными элементами любого состава являются:</a:t>
            </a:r>
          </a:p>
          <a:p>
            <a:pPr marL="457200" indent="-457200" algn="just" fontAlgn="auto">
              <a:spcAft>
                <a:spcPts val="0"/>
              </a:spcAft>
              <a:buFont typeface="+mj-lt"/>
              <a:buAutoNum type="arabicPeriod"/>
              <a:defRPr/>
            </a:pPr>
            <a:r>
              <a:rPr lang="ru-RU" sz="2000" b="1" dirty="0" smtClean="0"/>
              <a:t>Объект административного правонарушения</a:t>
            </a:r>
            <a:r>
              <a:rPr lang="ru-RU" sz="2000" dirty="0" smtClean="0"/>
              <a:t> </a:t>
            </a:r>
          </a:p>
          <a:p>
            <a:pPr marL="457200" indent="-457200" algn="just" fontAlgn="auto">
              <a:spcAft>
                <a:spcPts val="0"/>
              </a:spcAft>
              <a:buFont typeface="+mj-lt"/>
              <a:buAutoNum type="arabicPeriod"/>
              <a:defRPr/>
            </a:pPr>
            <a:r>
              <a:rPr lang="ru-RU" sz="2000" b="1" dirty="0" smtClean="0"/>
              <a:t>Объективная сторона административного правонарушения</a:t>
            </a:r>
            <a:r>
              <a:rPr lang="ru-RU" sz="2000" dirty="0" smtClean="0"/>
              <a:t> </a:t>
            </a:r>
          </a:p>
          <a:p>
            <a:pPr marL="457200" indent="-457200" algn="just" fontAlgn="auto">
              <a:spcAft>
                <a:spcPts val="0"/>
              </a:spcAft>
              <a:buFont typeface="+mj-lt"/>
              <a:buAutoNum type="arabicPeriod"/>
              <a:defRPr/>
            </a:pPr>
            <a:r>
              <a:rPr lang="ru-RU" sz="2000" b="1" dirty="0" smtClean="0"/>
              <a:t>Субъект административного правонарушения</a:t>
            </a:r>
            <a:r>
              <a:rPr lang="ru-RU" sz="2000" dirty="0" smtClean="0"/>
              <a:t> </a:t>
            </a:r>
          </a:p>
          <a:p>
            <a:pPr marL="457200" indent="-457200" algn="just" fontAlgn="auto">
              <a:spcAft>
                <a:spcPts val="0"/>
              </a:spcAft>
              <a:buFont typeface="+mj-lt"/>
              <a:buAutoNum type="arabicPeriod"/>
              <a:defRPr/>
            </a:pPr>
            <a:r>
              <a:rPr lang="ru-RU" sz="2000" b="1" dirty="0" smtClean="0"/>
              <a:t>Субъективная сторона административного правонарушения</a:t>
            </a:r>
            <a:r>
              <a:rPr lang="ru-RU" sz="2000" dirty="0" smtClean="0"/>
              <a:t> </a:t>
            </a:r>
            <a:endParaRPr lang="ru-RU" sz="2000" dirty="0"/>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589588"/>
            <a:ext cx="8183563" cy="820737"/>
          </a:xfrm>
        </p:spPr>
        <p:txBody>
          <a:bodyPr/>
          <a:lstStyle/>
          <a:p>
            <a:pPr fontAlgn="auto">
              <a:spcAft>
                <a:spcPts val="0"/>
              </a:spcAft>
              <a:defRPr/>
            </a:pPr>
            <a:r>
              <a:rPr lang="ru-RU" sz="2400" dirty="0" smtClean="0">
                <a:solidFill>
                  <a:schemeClr val="accent1">
                    <a:tint val="88000"/>
                    <a:satMod val="150000"/>
                  </a:schemeClr>
                </a:solidFill>
              </a:rPr>
              <a:t>Состав административного правонарушения</a:t>
            </a:r>
            <a:endParaRPr lang="ru-RU" sz="2400" dirty="0">
              <a:solidFill>
                <a:schemeClr val="accent1">
                  <a:tint val="88000"/>
                  <a:satMod val="150000"/>
                </a:schemeClr>
              </a:solidFill>
            </a:endParaRPr>
          </a:p>
        </p:txBody>
      </p:sp>
      <p:sp>
        <p:nvSpPr>
          <p:cNvPr id="3" name="Объект 2"/>
          <p:cNvSpPr>
            <a:spLocks noGrp="1"/>
          </p:cNvSpPr>
          <p:nvPr>
            <p:ph idx="1"/>
          </p:nvPr>
        </p:nvSpPr>
        <p:spPr>
          <a:xfrm>
            <a:off x="468313" y="476250"/>
            <a:ext cx="8183562" cy="4699000"/>
          </a:xfrm>
        </p:spPr>
        <p:txBody>
          <a:bodyPr>
            <a:normAutofit fontScale="85000" lnSpcReduction="20000"/>
          </a:bodyPr>
          <a:lstStyle/>
          <a:p>
            <a:pPr marL="265176" indent="-265176" algn="just" fontAlgn="auto">
              <a:spcAft>
                <a:spcPts val="0"/>
              </a:spcAft>
              <a:buFont typeface="Wingdings 2"/>
              <a:buChar char=""/>
              <a:defRPr/>
            </a:pPr>
            <a:r>
              <a:rPr lang="ru-RU" sz="1600" b="1" dirty="0" smtClean="0"/>
              <a:t>Состав административного правонарушения</a:t>
            </a:r>
            <a:r>
              <a:rPr lang="ru-RU" sz="1600" dirty="0" smtClean="0"/>
              <a:t> – совокупность обязательных элементов и признаков, необходимых для квалификации противоправного деяния в качестве административного правонарушения по конкретной статьей (пункту статьи) Закона</a:t>
            </a:r>
          </a:p>
          <a:p>
            <a:pPr marL="265176" indent="-265176" algn="just" fontAlgn="auto">
              <a:spcAft>
                <a:spcPts val="0"/>
              </a:spcAft>
              <a:buFont typeface="Wingdings 2"/>
              <a:buChar char=""/>
              <a:defRPr/>
            </a:pPr>
            <a:r>
              <a:rPr lang="ru-RU" sz="1600" dirty="0" smtClean="0"/>
              <a:t>Обязательными элементами любого состава являются:</a:t>
            </a:r>
          </a:p>
          <a:p>
            <a:pPr marL="457200" indent="-457200" algn="just" fontAlgn="auto">
              <a:spcAft>
                <a:spcPts val="0"/>
              </a:spcAft>
              <a:buFont typeface="+mj-lt"/>
              <a:buAutoNum type="arabicPeriod"/>
              <a:defRPr/>
            </a:pPr>
            <a:r>
              <a:rPr lang="ru-RU" sz="1600" b="1" dirty="0" smtClean="0"/>
              <a:t>Объект административного правонарушения</a:t>
            </a:r>
            <a:r>
              <a:rPr lang="ru-RU" sz="1600" dirty="0" smtClean="0"/>
              <a:t> – общественные отношения, на которые посягает противоправное деяние (непосредственный объект посягательства) </a:t>
            </a:r>
          </a:p>
          <a:p>
            <a:pPr marL="457200" indent="-457200" algn="just" fontAlgn="auto">
              <a:spcAft>
                <a:spcPts val="0"/>
              </a:spcAft>
              <a:buFont typeface="+mj-lt"/>
              <a:buAutoNum type="arabicPeriod"/>
              <a:defRPr/>
            </a:pPr>
            <a:r>
              <a:rPr lang="ru-RU" sz="1600" b="1" dirty="0" smtClean="0"/>
              <a:t>Объективная сторона административного правонарушения</a:t>
            </a:r>
            <a:r>
              <a:rPr lang="ru-RU" sz="1600" dirty="0" smtClean="0"/>
              <a:t> – внешнее проявление правонарушения в конкретных противоправных действиях (бездействии) в определенном месте, в определенное время, определенным способом, с использованием определенных средств (отсутствие признаков объективной стороны означает отсутствие события административного правонарушения – дело подлежит прекращению по п.1 ч.1 ст.24.5 КоАП)</a:t>
            </a:r>
          </a:p>
          <a:p>
            <a:pPr marL="457200" indent="-457200" algn="just" fontAlgn="auto">
              <a:spcAft>
                <a:spcPts val="0"/>
              </a:spcAft>
              <a:buFont typeface="+mj-lt"/>
              <a:buAutoNum type="arabicPeriod"/>
              <a:defRPr/>
            </a:pPr>
            <a:r>
              <a:rPr lang="ru-RU" sz="1600" b="1" dirty="0" smtClean="0"/>
              <a:t>Субъект административного правонарушения</a:t>
            </a:r>
            <a:r>
              <a:rPr lang="ru-RU" sz="1600" dirty="0" smtClean="0"/>
              <a:t> – лицо, непосредственно своими действиями (бездействием) выполнившее объективную сторону правонарушения – физическое лицо (гражданин, должностное лицо, индивидуальный предприниматель) или юридическое лицо </a:t>
            </a:r>
          </a:p>
          <a:p>
            <a:pPr marL="457200" indent="-457200" algn="just" fontAlgn="auto">
              <a:spcAft>
                <a:spcPts val="0"/>
              </a:spcAft>
              <a:buFont typeface="+mj-lt"/>
              <a:buAutoNum type="arabicPeriod"/>
              <a:defRPr/>
            </a:pPr>
            <a:r>
              <a:rPr lang="ru-RU" sz="1600" b="1" dirty="0" smtClean="0"/>
              <a:t>Субъективная сторона административного правонарушения</a:t>
            </a:r>
            <a:r>
              <a:rPr lang="ru-RU" sz="1600" dirty="0" smtClean="0"/>
              <a:t> – психическое отношение физического лица к совершенному правонарушению или условия и обстоятельства, при которых юридическим лицом допущено правонарушение (отсутствие требуемых признаков субъекта или субъективной стороны – отсутствие состава административного правонарушения, дело подлежит прекращению по п.2 ст.24.5 КОАП)  </a:t>
            </a:r>
          </a:p>
          <a:p>
            <a:pPr marL="457200" indent="-457200" algn="just" fontAlgn="auto">
              <a:spcAft>
                <a:spcPts val="0"/>
              </a:spcAft>
              <a:buFont typeface="+mj-lt"/>
              <a:buAutoNum type="arabicPeriod"/>
              <a:defRPr/>
            </a:pPr>
            <a:endParaRPr lang="ru-RU" sz="2000" dirty="0"/>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589588"/>
            <a:ext cx="8183563" cy="820737"/>
          </a:xfrm>
        </p:spPr>
        <p:txBody>
          <a:bodyPr/>
          <a:lstStyle/>
          <a:p>
            <a:pPr fontAlgn="auto">
              <a:spcAft>
                <a:spcPts val="0"/>
              </a:spcAft>
              <a:defRPr/>
            </a:pPr>
            <a:r>
              <a:rPr lang="ru-RU" sz="2400" dirty="0" smtClean="0">
                <a:solidFill>
                  <a:schemeClr val="accent1">
                    <a:tint val="88000"/>
                    <a:satMod val="150000"/>
                  </a:schemeClr>
                </a:solidFill>
              </a:rPr>
              <a:t>Состав административного правонарушения</a:t>
            </a:r>
            <a:endParaRPr lang="ru-RU" sz="2400" dirty="0">
              <a:solidFill>
                <a:schemeClr val="accent1">
                  <a:tint val="88000"/>
                  <a:satMod val="150000"/>
                </a:schemeClr>
              </a:solidFill>
            </a:endParaRPr>
          </a:p>
        </p:txBody>
      </p:sp>
      <p:sp>
        <p:nvSpPr>
          <p:cNvPr id="3" name="Объект 2"/>
          <p:cNvSpPr>
            <a:spLocks noGrp="1"/>
          </p:cNvSpPr>
          <p:nvPr>
            <p:ph idx="1"/>
          </p:nvPr>
        </p:nvSpPr>
        <p:spPr>
          <a:xfrm>
            <a:off x="468313" y="476250"/>
            <a:ext cx="8183562" cy="4699000"/>
          </a:xfrm>
        </p:spPr>
        <p:txBody>
          <a:bodyPr>
            <a:normAutofit/>
          </a:bodyPr>
          <a:lstStyle/>
          <a:p>
            <a:pPr marL="457200" indent="-457200" algn="just" fontAlgn="auto">
              <a:spcAft>
                <a:spcPts val="0"/>
              </a:spcAft>
              <a:buFont typeface="+mj-lt"/>
              <a:buAutoNum type="arabicPeriod"/>
              <a:defRPr/>
            </a:pPr>
            <a:r>
              <a:rPr lang="ru-RU" sz="2000" b="1" dirty="0" smtClean="0"/>
              <a:t>Объект административного правонарушения</a:t>
            </a:r>
            <a:r>
              <a:rPr lang="ru-RU" sz="2000" dirty="0" smtClean="0"/>
              <a:t> – общественные отношения, на которые посягает противоправное деяние (непосредственный объект посягательства) </a:t>
            </a:r>
          </a:p>
          <a:p>
            <a:pPr marL="0" indent="0" algn="just" fontAlgn="auto">
              <a:spcAft>
                <a:spcPts val="0"/>
              </a:spcAft>
              <a:buFont typeface="Wingdings 2"/>
              <a:buNone/>
              <a:defRPr/>
            </a:pPr>
            <a:endParaRPr lang="ru-RU" sz="2000" dirty="0" smtClean="0"/>
          </a:p>
          <a:p>
            <a:pPr marL="457200" indent="-457200" algn="just" fontAlgn="auto">
              <a:spcAft>
                <a:spcPts val="0"/>
              </a:spcAft>
              <a:buFont typeface="+mj-lt"/>
              <a:buAutoNum type="arabicPeriod"/>
              <a:defRPr/>
            </a:pPr>
            <a:r>
              <a:rPr lang="ru-RU" sz="2000" b="1" dirty="0" smtClean="0"/>
              <a:t>Объективная сторона административного правонарушения</a:t>
            </a:r>
            <a:r>
              <a:rPr lang="ru-RU" sz="2000" dirty="0" smtClean="0"/>
              <a:t> – внешнее проявление правонарушения в конкретных противоправных действиях (бездействии) в определенном месте, в определенное время, определенным способом, с использованием определенных средств (отсутствие признаков объективной стороны означает отсутствие события административного правонарушения – дело подлежит прекращению по п.1 ч.1 ст.24.5 КоАП)</a:t>
            </a:r>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589588"/>
            <a:ext cx="8183563" cy="820737"/>
          </a:xfrm>
        </p:spPr>
        <p:txBody>
          <a:bodyPr/>
          <a:lstStyle/>
          <a:p>
            <a:pPr fontAlgn="auto">
              <a:spcAft>
                <a:spcPts val="0"/>
              </a:spcAft>
              <a:defRPr/>
            </a:pPr>
            <a:r>
              <a:rPr lang="ru-RU" sz="2400" dirty="0" smtClean="0">
                <a:solidFill>
                  <a:schemeClr val="accent1">
                    <a:tint val="88000"/>
                    <a:satMod val="150000"/>
                  </a:schemeClr>
                </a:solidFill>
              </a:rPr>
              <a:t>Состав административного правонарушения</a:t>
            </a:r>
            <a:endParaRPr lang="ru-RU" sz="2400" dirty="0">
              <a:solidFill>
                <a:schemeClr val="accent1">
                  <a:tint val="88000"/>
                  <a:satMod val="150000"/>
                </a:schemeClr>
              </a:solidFill>
            </a:endParaRPr>
          </a:p>
        </p:txBody>
      </p:sp>
      <p:sp>
        <p:nvSpPr>
          <p:cNvPr id="3" name="Объект 2"/>
          <p:cNvSpPr>
            <a:spLocks noGrp="1"/>
          </p:cNvSpPr>
          <p:nvPr>
            <p:ph idx="1"/>
          </p:nvPr>
        </p:nvSpPr>
        <p:spPr>
          <a:xfrm>
            <a:off x="468313" y="476250"/>
            <a:ext cx="8183562" cy="4699000"/>
          </a:xfrm>
        </p:spPr>
        <p:txBody>
          <a:bodyPr>
            <a:normAutofit lnSpcReduction="10000"/>
          </a:bodyPr>
          <a:lstStyle/>
          <a:p>
            <a:pPr marL="0" indent="0" algn="just" fontAlgn="auto">
              <a:spcAft>
                <a:spcPts val="0"/>
              </a:spcAft>
              <a:buFont typeface="Wingdings 2"/>
              <a:buNone/>
              <a:defRPr/>
            </a:pPr>
            <a:r>
              <a:rPr lang="ru-RU" sz="2000" b="1" dirty="0" smtClean="0"/>
              <a:t>Субъект административного правонарушения</a:t>
            </a:r>
            <a:r>
              <a:rPr lang="ru-RU" sz="2000" dirty="0" smtClean="0"/>
              <a:t> – лицо, непосредственно своими действиями (бездействием) выполнившее объективную сторону правонарушения – физическое лицо (гражданин, должностное лицо, индивидуальный предприниматель) или юридическое лицо </a:t>
            </a:r>
          </a:p>
          <a:p>
            <a:pPr marL="0" indent="0" algn="just" fontAlgn="auto">
              <a:spcAft>
                <a:spcPts val="0"/>
              </a:spcAft>
              <a:buFont typeface="Wingdings 2"/>
              <a:buNone/>
              <a:defRPr/>
            </a:pPr>
            <a:endParaRPr lang="ru-RU" sz="2000" b="1" dirty="0" smtClean="0"/>
          </a:p>
          <a:p>
            <a:pPr marL="0" indent="0" algn="just" fontAlgn="auto">
              <a:spcAft>
                <a:spcPts val="0"/>
              </a:spcAft>
              <a:buFont typeface="Wingdings 2"/>
              <a:buNone/>
              <a:defRPr/>
            </a:pPr>
            <a:r>
              <a:rPr lang="ru-RU" sz="2000" b="1" dirty="0" smtClean="0"/>
              <a:t>Субъективная сторона административного правонарушения</a:t>
            </a:r>
            <a:r>
              <a:rPr lang="ru-RU" sz="2000" dirty="0" smtClean="0"/>
              <a:t> – психическое отношение физического лица к совершенному правонарушению или условия и обстоятельства, при которых юридическим лицом допущено правонарушение (отсутствие требуемых признаков субъекта или субъективной стороны – отсутствие состава административного правонарушения, дело подлежит прекращению по п.2 ст.24.5 КОАП)  </a:t>
            </a:r>
          </a:p>
          <a:p>
            <a:pPr marL="457200" indent="-457200" algn="just" fontAlgn="auto">
              <a:spcAft>
                <a:spcPts val="0"/>
              </a:spcAft>
              <a:buFont typeface="+mj-lt"/>
              <a:buAutoNum type="arabicPeriod"/>
              <a:defRPr/>
            </a:pPr>
            <a:endParaRPr lang="ru-RU" sz="2000" dirty="0"/>
          </a:p>
        </p:txBody>
      </p:sp>
    </p:spTree>
  </p:cSld>
  <p:clrMapOvr>
    <a:masterClrMapping/>
  </p:clrMapOvr>
  <p:transition spd="slow">
    <p:cover/>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4.xml><?xml version="1.0" encoding="utf-8"?>
<a:theme xmlns:a="http://schemas.openxmlformats.org/drawingml/2006/main" name="1_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5400</TotalTime>
  <Words>3607</Words>
  <Application>Microsoft Office PowerPoint</Application>
  <PresentationFormat>Экран (4:3)</PresentationFormat>
  <Paragraphs>243</Paragraphs>
  <Slides>43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4</vt:i4>
      </vt:variant>
      <vt:variant>
        <vt:lpstr>Заголовки слайдов</vt:lpstr>
      </vt:variant>
      <vt:variant>
        <vt:i4>43</vt:i4>
      </vt:variant>
    </vt:vector>
  </HeadingPairs>
  <TitlesOfParts>
    <vt:vector size="52" baseType="lpstr">
      <vt:lpstr>Calibri</vt:lpstr>
      <vt:lpstr>Arial</vt:lpstr>
      <vt:lpstr>Verdana</vt:lpstr>
      <vt:lpstr>Wingdings 2</vt:lpstr>
      <vt:lpstr>Georgia</vt:lpstr>
      <vt:lpstr>1_Специальное оформление</vt:lpstr>
      <vt:lpstr>2_Специальное оформление</vt:lpstr>
      <vt:lpstr>Аспект</vt:lpstr>
      <vt:lpstr>1_Аспект</vt:lpstr>
      <vt:lpstr>Административная ответственность:  общие положения</vt:lpstr>
      <vt:lpstr>Задачи административной ответственности</vt:lpstr>
      <vt:lpstr>Принципы административной ответственности</vt:lpstr>
      <vt:lpstr>Виды административных правонарушений</vt:lpstr>
      <vt:lpstr>Административное правонарушение</vt:lpstr>
      <vt:lpstr>Состав административного правонарушения</vt:lpstr>
      <vt:lpstr>Состав административного правонарушения</vt:lpstr>
      <vt:lpstr>Состав административного правонарушения</vt:lpstr>
      <vt:lpstr>Состав административного правонарушения</vt:lpstr>
      <vt:lpstr>Квалификация административного правонарушения</vt:lpstr>
      <vt:lpstr>Нормативная основа административной ответственности</vt:lpstr>
      <vt:lpstr>Действие законодательства об административном правонарушении  во времени</vt:lpstr>
      <vt:lpstr>Граждане как субъекты административных правонарушений </vt:lpstr>
      <vt:lpstr>Вина физических лиц (граждан, должностных лиц, индивидуальных предпринимателей)</vt:lpstr>
      <vt:lpstr>Административная ответственность военнослужащих и служащих правоохранительных органов</vt:lpstr>
      <vt:lpstr>Административная ответственность должностных лиц, выполняющих определенные государственные функции</vt:lpstr>
      <vt:lpstr>Юридические лица как субъекты административных правонарушений</vt:lpstr>
      <vt:lpstr>Вина юридического лица</vt:lpstr>
      <vt:lpstr>Особенности доказывания  вины юридических лиц</vt:lpstr>
      <vt:lpstr>Должностные лица как субъекты административных правонарушений</vt:lpstr>
      <vt:lpstr>Особенности установления  вины должностных лиц</vt:lpstr>
      <vt:lpstr>Критерии разграничения ответственности должностных лиц и юридических лиц</vt:lpstr>
      <vt:lpstr>Ответственность руководителя юридического лица </vt:lpstr>
      <vt:lpstr>Особенности административной ответственности индивидуальных предпринимателей</vt:lpstr>
      <vt:lpstr>Крайняя необходимость</vt:lpstr>
      <vt:lpstr>Малозначительность административного правонарушения (1)</vt:lpstr>
      <vt:lpstr>Малозначительность административного правонарушения (2)</vt:lpstr>
      <vt:lpstr>Виды административных наказаний, назначаемых за нарушение избирательных прав</vt:lpstr>
      <vt:lpstr>Административный штраф</vt:lpstr>
      <vt:lpstr>Общие правила назначения административных наказаний</vt:lpstr>
      <vt:lpstr>Обстоятельства, смягчающие административную ответственность  </vt:lpstr>
      <vt:lpstr>Обстоятельства, отягчающие административную ответственность</vt:lpstr>
      <vt:lpstr>Понятие длящегося административного правонарушения</vt:lpstr>
      <vt:lpstr>Признаки длящегося административного правонарушения</vt:lpstr>
      <vt:lpstr>Прекращение длящегося правонарушения</vt:lpstr>
      <vt:lpstr>Понятие множественности административных правонарушений</vt:lpstr>
      <vt:lpstr>Порядок привлечения к административной ответственности при множественности административных правонарушений</vt:lpstr>
      <vt:lpstr>Порядок привлечения к административной ответственности при идеальной совокупности административных правонарушений</vt:lpstr>
      <vt:lpstr>Назначение административного наказания при идеальной совокупности правонарушений</vt:lpstr>
      <vt:lpstr>Срок давности привлечения к административной ответственности</vt:lpstr>
      <vt:lpstr>Порядок исчисления сроков давности привлечения к административной ответственности</vt:lpstr>
      <vt:lpstr>Приостановление течения срока давности</vt:lpstr>
      <vt:lpstr>Срок административной наказанности  (ст. 4.6 КоАП)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Сергей Хазанов</dc:creator>
  <cp:lastModifiedBy>Вероника</cp:lastModifiedBy>
  <cp:revision>92</cp:revision>
  <dcterms:created xsi:type="dcterms:W3CDTF">2011-10-03T13:31:54Z</dcterms:created>
  <dcterms:modified xsi:type="dcterms:W3CDTF">2016-05-23T10:55:12Z</dcterms:modified>
</cp:coreProperties>
</file>