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16" r:id="rId4"/>
    <p:sldId id="317" r:id="rId5"/>
    <p:sldId id="327" r:id="rId6"/>
    <p:sldId id="274" r:id="rId7"/>
    <p:sldId id="267" r:id="rId8"/>
    <p:sldId id="325" r:id="rId9"/>
    <p:sldId id="324" r:id="rId10"/>
    <p:sldId id="266" r:id="rId11"/>
    <p:sldId id="273" r:id="rId12"/>
    <p:sldId id="268" r:id="rId13"/>
    <p:sldId id="318" r:id="rId14"/>
    <p:sldId id="314" r:id="rId15"/>
    <p:sldId id="279" r:id="rId16"/>
    <p:sldId id="262" r:id="rId17"/>
    <p:sldId id="313" r:id="rId18"/>
    <p:sldId id="256" r:id="rId19"/>
    <p:sldId id="321" r:id="rId20"/>
    <p:sldId id="322" r:id="rId21"/>
    <p:sldId id="265" r:id="rId22"/>
    <p:sldId id="287" r:id="rId23"/>
    <p:sldId id="323" r:id="rId24"/>
    <p:sldId id="260" r:id="rId25"/>
    <p:sldId id="283" r:id="rId26"/>
    <p:sldId id="270" r:id="rId27"/>
    <p:sldId id="319" r:id="rId28"/>
    <p:sldId id="315" r:id="rId29"/>
    <p:sldId id="264" r:id="rId30"/>
    <p:sldId id="261" r:id="rId31"/>
    <p:sldId id="320" r:id="rId32"/>
    <p:sldId id="258" r:id="rId33"/>
    <p:sldId id="328" r:id="rId34"/>
    <p:sldId id="329" r:id="rId35"/>
    <p:sldId id="289" r:id="rId36"/>
    <p:sldId id="290" r:id="rId37"/>
    <p:sldId id="330" r:id="rId38"/>
    <p:sldId id="271" r:id="rId39"/>
    <p:sldId id="272" r:id="rId40"/>
    <p:sldId id="331" r:id="rId41"/>
    <p:sldId id="326" r:id="rId42"/>
    <p:sldId id="259" r:id="rId43"/>
    <p:sldId id="26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93" autoAdjust="0"/>
    <p:restoredTop sz="94717" autoAdjust="0"/>
  </p:normalViewPr>
  <p:slideViewPr>
    <p:cSldViewPr>
      <p:cViewPr varScale="1">
        <p:scale>
          <a:sx n="54" d="100"/>
          <a:sy n="54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E309-EA92-4517-9167-EEAFBF83C877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01D9E-4A0D-4D98-941D-44D9B589E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E01B-ED84-4D64-97A7-CC79E26731A1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22B1-AAA1-4573-99EB-6FA8DC6C8D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26C8-B5A6-4C20-A57A-CC5771071EFC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E13-BEAB-4F25-B346-F34C7A3263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3084-B658-4161-AB8A-1DCDBDD855EA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633B-42E7-425C-9ED5-76981FF406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3077-4F9F-4534-9753-468FA42425E9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0BDF8-A035-4E1E-84B2-6C0BD479EE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EE19-B323-46DC-8565-DD226B0D4752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BE4C-DBEA-481F-A8D7-D74C51FE0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CDC0-8B7A-4C9F-8CEC-983BC53C75A6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604B-3CCF-4250-BCE6-EF2CBCE98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1860-D3B9-423C-9BBC-7A23DCD1246B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BDE4-3088-441F-8BFE-190BDEE62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428-23E8-4568-AA28-1A338378BB5E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98BC-5F84-4D7D-A7F8-78E00B909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440A-9205-4307-AC6E-E2D0B052E02E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FA46-7482-4E10-B9A9-2DAB8A76F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6D46-6ABB-440A-ADCB-1E5A51797829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1C29-A299-4F1F-8464-00F86884F2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A2C7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22232F-0375-453C-B4A3-029FCE248D17}" type="datetimeFigureOut">
              <a:rPr lang="ru-RU"/>
              <a:pPr>
                <a:defRPr/>
              </a:pPr>
              <a:t>15.05.2016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C46B3-0A1D-49D4-BBB5-0FB8006206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>
          <a:xfrm>
            <a:off x="214313" y="2643188"/>
            <a:ext cx="8229600" cy="20716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5400" b="1" smtClean="0"/>
              <a:t>Работа со списками избирателей</a:t>
            </a:r>
          </a:p>
          <a:p>
            <a:pPr algn="ctr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2051" name="Содержимое 2"/>
          <p:cNvSpPr txBox="1">
            <a:spLocks/>
          </p:cNvSpPr>
          <p:nvPr/>
        </p:nvSpPr>
        <p:spPr bwMode="auto">
          <a:xfrm flipV="1">
            <a:off x="4071938" y="6572250"/>
            <a:ext cx="45862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Книга снабжена титульным листом</a:t>
            </a:r>
            <a:b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пронумерованы</a:t>
            </a:r>
          </a:p>
        </p:txBody>
      </p:sp>
      <p:pic>
        <p:nvPicPr>
          <p:cNvPr id="11267" name="Содержимое 3" descr="IMG_2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84250"/>
            <a:ext cx="8142288" cy="5584825"/>
          </a:xfrm>
        </p:spPr>
      </p:pic>
      <p:sp>
        <p:nvSpPr>
          <p:cNvPr id="4" name="Овал 3"/>
          <p:cNvSpPr/>
          <p:nvPr/>
        </p:nvSpPr>
        <p:spPr>
          <a:xfrm>
            <a:off x="7019925" y="2205038"/>
            <a:ext cx="574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3"/>
          <p:cNvSpPr/>
          <p:nvPr/>
        </p:nvSpPr>
        <p:spPr>
          <a:xfrm>
            <a:off x="7667625" y="2205038"/>
            <a:ext cx="503238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8229600" cy="439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каждом  листе списка указывается № книги;</a:t>
            </a:r>
            <a:r>
              <a:rPr lang="ru-RU" altLang="ru-RU" sz="4000" smtClean="0"/>
              <a:t> </a:t>
            </a:r>
            <a:endParaRPr lang="ru-RU" altLang="ru-RU" sz="3200" smtClean="0"/>
          </a:p>
        </p:txBody>
      </p:sp>
      <p:pic>
        <p:nvPicPr>
          <p:cNvPr id="12291" name="Содержимое 3" descr="IMG_2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25538"/>
            <a:ext cx="8104187" cy="5368925"/>
          </a:xfrm>
        </p:spPr>
      </p:pic>
      <p:sp>
        <p:nvSpPr>
          <p:cNvPr id="4" name="Овал 3"/>
          <p:cNvSpPr/>
          <p:nvPr/>
        </p:nvSpPr>
        <p:spPr>
          <a:xfrm>
            <a:off x="4859338" y="3429000"/>
            <a:ext cx="2089150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97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Список расшит на книги, книги опечатаны,  подпись председателя и печать проставлены</a:t>
            </a:r>
          </a:p>
        </p:txBody>
      </p:sp>
      <p:pic>
        <p:nvPicPr>
          <p:cNvPr id="13315" name="Содержимое 3" descr="IMG_2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8501063" cy="55181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последнего листа  списка избирателей</a:t>
            </a:r>
            <a:endParaRPr lang="ru-RU" altLang="ru-RU" sz="6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Неправильно оформлен последний лист списка избирателей</a:t>
            </a:r>
            <a:r>
              <a:rPr lang="ru-RU" altLang="ru-RU" sz="6600" smtClean="0"/>
              <a:t/>
            </a:r>
            <a:br>
              <a:rPr lang="ru-RU" altLang="ru-RU" sz="6600" smtClean="0"/>
            </a:br>
            <a:endParaRPr lang="ru-RU" altLang="ru-RU" sz="66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981075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r>
              <a:rPr lang="ru-RU" altLang="ru-RU" sz="1800" b="1" dirty="0" smtClean="0"/>
              <a:t/>
            </a:r>
            <a:br>
              <a:rPr lang="ru-RU" altLang="ru-RU" sz="1800" b="1" dirty="0" smtClean="0"/>
            </a:br>
            <a:r>
              <a:rPr lang="ru-RU" altLang="ru-RU" sz="1800" b="1" dirty="0" smtClean="0"/>
              <a:t>На 18.00 часов ___.___.201__г.</a:t>
            </a:r>
            <a:br>
              <a:rPr lang="ru-RU" altLang="ru-RU" sz="1800" b="1" dirty="0" smtClean="0"/>
            </a:br>
            <a:r>
              <a:rPr lang="ru-RU" altLang="ru-RU" sz="1800" b="1" dirty="0" smtClean="0"/>
              <a:t> </a:t>
            </a:r>
            <a:br>
              <a:rPr lang="ru-RU" altLang="ru-RU" sz="1800" b="1" dirty="0" smtClean="0"/>
            </a:br>
            <a:r>
              <a:rPr lang="ru-RU" altLang="ru-RU" sz="1800" dirty="0" smtClean="0"/>
              <a:t> </a:t>
            </a: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Список не подписан председателем и  секретарем комиссии и  не заверен печатью.  Не проставлено число избирателей</a:t>
            </a:r>
            <a:r>
              <a:rPr lang="ru-RU" altLang="ru-RU" dirty="0" smtClean="0"/>
              <a:t> </a:t>
            </a:r>
          </a:p>
        </p:txBody>
      </p:sp>
      <p:pic>
        <p:nvPicPr>
          <p:cNvPr id="16387" name="Содержимое 3" descr="IMG_2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639175" cy="5630862"/>
          </a:xfrm>
        </p:spPr>
      </p:pic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3635375" y="3284538"/>
            <a:ext cx="5364163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/>
              <a:t>На 18.00 часов ___.___.201г.</a:t>
            </a:r>
            <a:br>
              <a:rPr lang="ru-RU" altLang="ru-RU" sz="1800" b="1" dirty="0" smtClean="0"/>
            </a:br>
            <a:r>
              <a:rPr lang="ru-RU" altLang="ru-RU" sz="1800" dirty="0" smtClean="0"/>
              <a:t> </a:t>
            </a:r>
            <a:r>
              <a:rPr lang="ru-RU" alt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список подписан и заверен печатью.  Не проставлено число избирателей.</a:t>
            </a:r>
            <a:r>
              <a:rPr lang="ru-RU" altLang="ru-RU" sz="1800" dirty="0" smtClean="0"/>
              <a:t> </a:t>
            </a:r>
          </a:p>
        </p:txBody>
      </p:sp>
      <p:pic>
        <p:nvPicPr>
          <p:cNvPr id="17411" name="Содержимое 3" descr="IMG_2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8137525" cy="5260975"/>
          </a:xfrm>
          <a:noFill/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6804025" y="2276475"/>
            <a:ext cx="1871663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79613" y="115888"/>
            <a:ext cx="6985000" cy="1368425"/>
          </a:xfrm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закона по заверению списка избирателей </a:t>
            </a:r>
            <a:b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пункт 14  статьи 17  ФЗ  «Об основных гарантиях..»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8313" y="2924175"/>
            <a:ext cx="8351837" cy="3735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1. Проставляется «Общее число избирателей, включенных в список избирателей по состоянию на 18.00 часов  составляет ___________»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2. Подпись председателя УИК с расшифровкой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3. Подпись секретаря УИК с расшифровкой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4. Печать УИК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5" y="214313"/>
            <a:ext cx="1857375" cy="15001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18437" name="Заголовок 1"/>
          <p:cNvSpPr>
            <a:spLocks/>
          </p:cNvSpPr>
          <p:nvPr/>
        </p:nvSpPr>
        <p:spPr bwMode="auto">
          <a:xfrm>
            <a:off x="323850" y="1412875"/>
            <a:ext cx="8569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>
                <a:latin typeface="Calibri" pitchFamily="34" charset="0"/>
              </a:rPr>
              <a:t>выверенный и уточненный список заверяется </a:t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2800">
                <a:latin typeface="Calibri" pitchFamily="34" charset="0"/>
              </a:rPr>
              <a:t>«    »_____ 201_ года на 18.00 часов</a:t>
            </a:r>
            <a:r>
              <a:rPr lang="ru-RU" altLang="ru-RU" sz="3600">
                <a:latin typeface="Calibri" pitchFamily="34" charset="0"/>
              </a:rPr>
              <a:t/>
            </a:r>
            <a:br>
              <a:rPr lang="ru-RU" altLang="ru-RU" sz="3600">
                <a:latin typeface="Calibri" pitchFamily="34" charset="0"/>
              </a:rPr>
            </a:br>
            <a:r>
              <a:rPr lang="ru-RU" altLang="ru-RU" sz="3600">
                <a:latin typeface="Calibri" pitchFamily="34" charset="0"/>
              </a:rPr>
              <a:t> в следующем порядке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 оформлен последний лист списка избирателей</a:t>
            </a:r>
          </a:p>
        </p:txBody>
      </p:sp>
      <p:pic>
        <p:nvPicPr>
          <p:cNvPr id="19459" name="Содержимое 5" descr="IMG_2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08113"/>
            <a:ext cx="7848600" cy="5260975"/>
          </a:xfr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cap="flat" algn="ctr">
            <a:solidFill>
              <a:srgbClr val="7D60A0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7173" name="Заголовок 3"/>
          <p:cNvSpPr>
            <a:spLocks/>
          </p:cNvSpPr>
          <p:nvPr/>
        </p:nvSpPr>
        <p:spPr bwMode="auto">
          <a:xfrm>
            <a:off x="611188" y="8366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Внесено на 18.00 часов 03.12.2011г: </a:t>
            </a:r>
            <a:br>
              <a:rPr lang="ru-RU" alt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число избирателей, список подписан и заверен печатью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Заполнение суммарных данных  на каждой странице итоговых сведений  об  избирателях</a:t>
            </a:r>
            <a:endParaRPr lang="ru-RU" altLang="ru-RU" sz="6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9738"/>
          </a:xfrm>
        </p:spPr>
        <p:txBody>
          <a:bodyPr/>
          <a:lstStyle/>
          <a:p>
            <a:pPr>
              <a:defRPr/>
            </a:pPr>
            <a:r>
              <a:rPr lang="ru-RU" altLang="ru-RU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со списком накануне  дня голосования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19288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 smtClean="0"/>
              <a:t>Подписание</a:t>
            </a:r>
            <a:r>
              <a:rPr lang="ru-RU" altLang="ru-RU" sz="2400" smtClean="0"/>
              <a:t> списка избирателей с внесенными в него до дня голосования уточнениями </a:t>
            </a:r>
            <a:r>
              <a:rPr lang="ru-RU" altLang="ru-RU" sz="2800" b="1" smtClean="0">
                <a:solidFill>
                  <a:srgbClr val="FF0000"/>
                </a:solidFill>
              </a:rPr>
              <a:t>с указанием числа </a:t>
            </a:r>
            <a:r>
              <a:rPr lang="ru-RU" altLang="ru-RU" sz="2400" b="1" smtClean="0"/>
              <a:t>избирателей, включенных в список на момент подписания</a:t>
            </a:r>
            <a:r>
              <a:rPr lang="ru-RU" altLang="ru-RU" sz="2400" smtClean="0"/>
              <a:t>, и заверение списка </a:t>
            </a:r>
            <a:r>
              <a:rPr lang="ru-RU" altLang="ru-RU" sz="2400" b="1" smtClean="0"/>
              <a:t>печатью УИК</a:t>
            </a:r>
          </a:p>
          <a:p>
            <a:pPr>
              <a:buFont typeface="Arial" charset="0"/>
              <a:buNone/>
            </a:pPr>
            <a:endParaRPr lang="ru-RU" altLang="ru-RU" sz="1800" b="1" smtClean="0"/>
          </a:p>
          <a:p>
            <a:pPr>
              <a:buFont typeface="Arial" charset="0"/>
              <a:buNone/>
            </a:pPr>
            <a:endParaRPr lang="ru-RU" altLang="ru-RU" sz="1800" b="1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0" y="2786063"/>
            <a:ext cx="457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Не позднее 18 часов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дня предшествующего дню голосования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188" y="4221163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latin typeface="+mn-lt"/>
                <a:cs typeface="+mn-cs"/>
              </a:rPr>
              <a:t>Оформление отдельных книг списка избирателей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1" dirty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1" dirty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8538" y="5084763"/>
            <a:ext cx="4572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После подписания списка избирателей</a:t>
            </a:r>
          </a:p>
          <a:p>
            <a:pPr algn="ctr"/>
            <a:r>
              <a:rPr lang="ru-RU" altLang="ru-RU" sz="2800" b="1" i="1">
                <a:solidFill>
                  <a:srgbClr val="FF0000"/>
                </a:solidFill>
              </a:rPr>
              <a:t>ДАТА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Неправильное заполнение суммарных данных  на каждой странице итоговых сведений  об  избирателях</a:t>
            </a:r>
            <a:endParaRPr lang="ru-RU" altLang="ru-RU" sz="6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заполнена часть суммарных  данный</a:t>
            </a:r>
            <a:r>
              <a:rPr lang="ru-RU" altLang="ru-RU" sz="2800" smtClean="0"/>
              <a:t> </a:t>
            </a:r>
          </a:p>
        </p:txBody>
      </p:sp>
      <p:pic>
        <p:nvPicPr>
          <p:cNvPr id="22531" name="Содержимое 3" descr="IMG_2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8501062" cy="5472112"/>
          </a:xfrm>
        </p:spPr>
      </p:pic>
      <p:sp>
        <p:nvSpPr>
          <p:cNvPr id="4" name="Овал 3"/>
          <p:cNvSpPr/>
          <p:nvPr/>
        </p:nvSpPr>
        <p:spPr>
          <a:xfrm>
            <a:off x="2771775" y="4581525"/>
            <a:ext cx="5786438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заверено подписью члена комиссии</a:t>
            </a:r>
          </a:p>
        </p:txBody>
      </p:sp>
      <p:pic>
        <p:nvPicPr>
          <p:cNvPr id="23555" name="Содержимое 3" descr="IMG_2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765175"/>
            <a:ext cx="8786812" cy="5624513"/>
          </a:xfrm>
        </p:spPr>
      </p:pic>
      <p:sp>
        <p:nvSpPr>
          <p:cNvPr id="4" name="Овал 3"/>
          <p:cNvSpPr/>
          <p:nvPr/>
        </p:nvSpPr>
        <p:spPr>
          <a:xfrm>
            <a:off x="2916238" y="5373688"/>
            <a:ext cx="578643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1 5"/>
          <p:cNvSpPr/>
          <p:nvPr/>
        </p:nvSpPr>
        <p:spPr>
          <a:xfrm>
            <a:off x="714375" y="6215063"/>
            <a:ext cx="2928938" cy="255587"/>
          </a:xfrm>
          <a:prstGeom prst="borderCallout1">
            <a:avLst>
              <a:gd name="adj1" fmla="val 75"/>
              <a:gd name="adj2" fmla="val -2956"/>
              <a:gd name="adj3" fmla="val -218503"/>
              <a:gd name="adj4" fmla="val 132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Нет подписи и Ф.И.О.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188913"/>
            <a:ext cx="6551612" cy="1584325"/>
          </a:xfrm>
        </p:spPr>
        <p:txBody>
          <a:bodyPr/>
          <a:lstStyle/>
          <a:p>
            <a:pPr>
              <a:defRPr/>
            </a:pPr>
            <a:r>
              <a:rPr lang="ru-RU" altLang="ru-RU" sz="2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закона по оформлению  суммарных данных каждого листа списка избирателей пункты 5 и 6  статьи 67  ФЗ  «Об основных гарантиях..»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468313" y="3068638"/>
            <a:ext cx="8280400" cy="3311525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altLang="ru-RU" smtClean="0"/>
              <a:t>Внести суммарные данные  по каждой странице списка избирателей;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altLang="ru-RU" smtClean="0"/>
              <a:t>Заполняются все строки суммарных данных;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altLang="ru-RU" smtClean="0"/>
              <a:t>После внесения данных  каждая страница списка подписывается членом комиссии;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5" y="214313"/>
            <a:ext cx="1857375" cy="15001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24581" name="Заголовок 1"/>
          <p:cNvSpPr>
            <a:spLocks/>
          </p:cNvSpPr>
          <p:nvPr/>
        </p:nvSpPr>
        <p:spPr bwMode="auto">
          <a:xfrm>
            <a:off x="971550" y="1773238"/>
            <a:ext cx="7740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>
                <a:latin typeface="Calibri" pitchFamily="34" charset="0"/>
              </a:rPr>
              <a:t/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2800">
                <a:latin typeface="Calibri" pitchFamily="34" charset="0"/>
              </a:rPr>
              <a:t>Перед непосредственным подсчетом голосов</a:t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2800">
                <a:latin typeface="Calibri" pitchFamily="34" charset="0"/>
              </a:rPr>
              <a:t>   </a:t>
            </a:r>
            <a:endParaRPr lang="ru-RU" altLang="ru-RU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IMG_2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63613"/>
            <a:ext cx="8429625" cy="5894387"/>
          </a:xfrm>
        </p:spPr>
      </p:pic>
      <p:sp>
        <p:nvSpPr>
          <p:cNvPr id="15366" name="Заголовок 1"/>
          <p:cNvSpPr>
            <a:spLocks/>
          </p:cNvSpPr>
          <p:nvPr/>
        </p:nvSpPr>
        <p:spPr bwMode="auto">
          <a:xfrm>
            <a:off x="457200" y="274638"/>
            <a:ext cx="822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Правильное   оформление подсчета суммарных данных   по странице</a:t>
            </a:r>
            <a:b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IMG_2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8207375" cy="5597525"/>
          </a:xfrm>
        </p:spPr>
      </p:pic>
      <p:sp>
        <p:nvSpPr>
          <p:cNvPr id="17413" name="Заголовок 1"/>
          <p:cNvSpPr>
            <a:spLocks/>
          </p:cNvSpPr>
          <p:nvPr/>
        </p:nvSpPr>
        <p:spPr bwMode="auto">
          <a:xfrm>
            <a:off x="457200" y="274638"/>
            <a:ext cx="822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Правильное   оформление подсчета суммарных данных по странице</a:t>
            </a:r>
            <a:b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2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IMG_2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12838"/>
            <a:ext cx="8208962" cy="5745162"/>
          </a:xfrm>
        </p:spPr>
      </p:pic>
      <p:sp>
        <p:nvSpPr>
          <p:cNvPr id="16392" name="Заголовок 1"/>
          <p:cNvSpPr>
            <a:spLocks/>
          </p:cNvSpPr>
          <p:nvPr/>
        </p:nvSpPr>
        <p:spPr bwMode="auto">
          <a:xfrm>
            <a:off x="457200" y="274638"/>
            <a:ext cx="82296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Правильное   оформление подсчета суммарных данных по странице</a:t>
            </a:r>
            <a:b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 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листа с итоговыми сведениями  об  избирателях на момент окончания голосования</a:t>
            </a:r>
            <a:endParaRPr lang="ru-RU" altLang="ru-RU" sz="60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Неправильно оформлен лист списка избирателей</a:t>
            </a:r>
            <a:br>
              <a:rPr lang="ru-RU" altLang="ru-RU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6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 итоговыми данными</a:t>
            </a:r>
            <a:r>
              <a:rPr lang="ru-RU" altLang="ru-RU" sz="6000" smtClean="0"/>
              <a:t/>
            </a:r>
            <a:br>
              <a:rPr lang="ru-RU" altLang="ru-RU" sz="6000" smtClean="0"/>
            </a:br>
            <a:endParaRPr lang="ru-RU" altLang="ru-RU" sz="60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  <a:effectLst>
            <a:outerShdw dist="28398" dir="1593903" algn="ctr" rotWithShape="0">
              <a:srgbClr val="808080"/>
            </a:outerShdw>
          </a:effectLst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accent2"/>
                </a:solidFill>
                <a:latin typeface="Arial" charset="0"/>
              </a:rPr>
              <a:t>Нет  числовых данных, нет подписи секретаря, нет подписи председателя, нет  печати</a:t>
            </a:r>
          </a:p>
        </p:txBody>
      </p:sp>
      <p:pic>
        <p:nvPicPr>
          <p:cNvPr id="30723" name="Содержимое 3" descr="IMG_2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52513"/>
            <a:ext cx="8572500" cy="5638800"/>
          </a:xfrm>
        </p:spPr>
      </p:pic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3563938" y="2997200"/>
            <a:ext cx="5364162" cy="3168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книг списка избирателей</a:t>
            </a:r>
            <a:endParaRPr lang="ru-RU" altLang="ru-RU" sz="6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1800" smtClean="0">
                <a:solidFill>
                  <a:schemeClr val="accent2"/>
                </a:solidFill>
                <a:latin typeface="Arial" charset="0"/>
              </a:rPr>
              <a:t>Числовые данные имеются, подписан председателем и секретарем. </a:t>
            </a:r>
            <a:br>
              <a:rPr lang="ru-RU" altLang="ru-RU" sz="1800" smtClean="0">
                <a:solidFill>
                  <a:schemeClr val="accent2"/>
                </a:solidFill>
                <a:latin typeface="Arial" charset="0"/>
              </a:rPr>
            </a:br>
            <a:r>
              <a:rPr lang="ru-RU" altLang="ru-RU" sz="2400" b="1" smtClean="0">
                <a:solidFill>
                  <a:schemeClr val="accent2"/>
                </a:solidFill>
              </a:rPr>
              <a:t>Не заверен печатью</a:t>
            </a:r>
          </a:p>
        </p:txBody>
      </p:sp>
      <p:pic>
        <p:nvPicPr>
          <p:cNvPr id="31747" name="Содержимое 3" descr="IMG_2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879475"/>
            <a:ext cx="8286750" cy="5978525"/>
          </a:xfrm>
        </p:spPr>
      </p:pic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468313" y="4941888"/>
            <a:ext cx="1584325" cy="6492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333375"/>
            <a:ext cx="6769100" cy="863600"/>
          </a:xfrm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закона по оформлению последнего листа списка избирателей с суммарными данными 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1. Проставить «Общее число избирателей, включенных в список избирателей по состоянию на 18.00 часов ___ ______ 201__ года составляет ___________»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2. Подпись председателя УИК с расшифровкой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3. Подпись секретаря УИК с расшифровкой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4. Печать УИК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5" y="214313"/>
            <a:ext cx="1857375" cy="15001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32773" name="Заголовок 1"/>
          <p:cNvSpPr>
            <a:spLocks/>
          </p:cNvSpPr>
          <p:nvPr/>
        </p:nvSpPr>
        <p:spPr bwMode="auto">
          <a:xfrm>
            <a:off x="2411413" y="908050"/>
            <a:ext cx="630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>
                <a:latin typeface="Calibri" pitchFamily="34" charset="0"/>
              </a:rPr>
              <a:t/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2800">
                <a:latin typeface="Calibri" pitchFamily="34" charset="0"/>
              </a:rPr>
              <a:t>по окончании времени для голосования  </a:t>
            </a:r>
            <a:endParaRPr lang="ru-RU" altLang="ru-RU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Последний лист-заверитель списка (заполняется на момент окончания голосования)</a:t>
            </a:r>
          </a:p>
        </p:txBody>
      </p:sp>
      <p:pic>
        <p:nvPicPr>
          <p:cNvPr id="33795" name="Содержимое 3" descr="IMG_2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765175"/>
            <a:ext cx="7929562" cy="59467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5675312"/>
          </a:xfrm>
        </p:spPr>
        <p:txBody>
          <a:bodyPr/>
          <a:lstStyle/>
          <a:p>
            <a:pPr>
              <a:defRPr/>
            </a:pPr>
            <a:r>
              <a:rPr lang="ru-RU" altLang="ru-RU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Оформление списка избирателей:  продолжение нумерации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9800" lvl="4" indent="-381000" algn="ctr">
              <a:buFont typeface="Arial" charset="0"/>
              <a:buNone/>
              <a:defRPr/>
            </a:pPr>
            <a:r>
              <a:rPr lang="ru-RU" altLang="ru-RU" smtClean="0"/>
              <a:t> </a:t>
            </a:r>
            <a:endParaRPr lang="ru-RU" altLang="ru-RU" sz="5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5675312"/>
          </a:xfrm>
        </p:spPr>
        <p:txBody>
          <a:bodyPr/>
          <a:lstStyle/>
          <a:p>
            <a:pPr>
              <a:defRPr/>
            </a:pPr>
            <a:r>
              <a:rPr lang="ru-RU" altLang="ru-RU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 правильно продолжена нумерация</a:t>
            </a:r>
            <a:br>
              <a:rPr lang="ru-RU" altLang="ru-RU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листов списка избирателей.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9800" lvl="4" indent="-381000" algn="ctr">
              <a:buFont typeface="Arial" charset="0"/>
              <a:buNone/>
              <a:defRPr/>
            </a:pPr>
            <a:r>
              <a:rPr lang="ru-RU" altLang="ru-RU" smtClean="0"/>
              <a:t> </a:t>
            </a:r>
            <a:endParaRPr lang="ru-RU" altLang="ru-RU" sz="5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листах дополнительного списка  нумерация начата с   единицы</a:t>
            </a:r>
          </a:p>
        </p:txBody>
      </p:sp>
      <p:pic>
        <p:nvPicPr>
          <p:cNvPr id="36867" name="Содержимое 3" descr="IMG_2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268413"/>
            <a:ext cx="7848600" cy="5380037"/>
          </a:xfrm>
        </p:spPr>
      </p:pic>
      <p:sp>
        <p:nvSpPr>
          <p:cNvPr id="36868" name="Oval 7"/>
          <p:cNvSpPr>
            <a:spLocks noChangeArrowheads="1"/>
          </p:cNvSpPr>
          <p:nvPr/>
        </p:nvSpPr>
        <p:spPr bwMode="auto">
          <a:xfrm>
            <a:off x="6443663" y="2997200"/>
            <a:ext cx="1584325" cy="6492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Записи не пронумерованы</a:t>
            </a:r>
          </a:p>
        </p:txBody>
      </p:sp>
      <p:pic>
        <p:nvPicPr>
          <p:cNvPr id="37891" name="Содержимое 3" descr="IMG_2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8143875" cy="5899150"/>
          </a:xfrm>
        </p:spPr>
      </p:pic>
      <p:sp>
        <p:nvSpPr>
          <p:cNvPr id="4" name="Овал 3"/>
          <p:cNvSpPr/>
          <p:nvPr/>
        </p:nvSpPr>
        <p:spPr>
          <a:xfrm>
            <a:off x="4356100" y="3644900"/>
            <a:ext cx="2357438" cy="2928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214938" y="3857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?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5286375" y="4714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?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5286375" y="55721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333375"/>
            <a:ext cx="6769100" cy="863600"/>
          </a:xfrm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закона по подсчету числа избирателей включенных в список избирателей на день предшествующий дню голосования</a:t>
            </a:r>
            <a:b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1. В листах дополнительного  списка нумерация продолжается.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5" y="214313"/>
            <a:ext cx="1857375" cy="15001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38917" name="Заголовок 1"/>
          <p:cNvSpPr>
            <a:spLocks/>
          </p:cNvSpPr>
          <p:nvPr/>
        </p:nvSpPr>
        <p:spPr bwMode="auto">
          <a:xfrm>
            <a:off x="2411413" y="908050"/>
            <a:ext cx="6300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>
                <a:latin typeface="Calibri" pitchFamily="34" charset="0"/>
              </a:rPr>
              <a:t/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2800">
                <a:latin typeface="Calibri" pitchFamily="34" charset="0"/>
              </a:rPr>
              <a:t/>
            </a:r>
            <a:br>
              <a:rPr lang="ru-RU" altLang="ru-RU" sz="2800">
                <a:latin typeface="Calibri" pitchFamily="34" charset="0"/>
              </a:rPr>
            </a:br>
            <a:endParaRPr lang="ru-RU" altLang="ru-RU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Нумерация записей в списке</a:t>
            </a:r>
          </a:p>
        </p:txBody>
      </p:sp>
      <p:pic>
        <p:nvPicPr>
          <p:cNvPr id="39939" name="Содержимое 3" descr="IMG_2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857250"/>
            <a:ext cx="8643938" cy="5715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Продолжение сквозной нумерации записей в листах дополнительного списка</a:t>
            </a:r>
          </a:p>
        </p:txBody>
      </p:sp>
      <p:pic>
        <p:nvPicPr>
          <p:cNvPr id="40963" name="Содержимое 3" descr="IMG_2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844550"/>
            <a:ext cx="8001000" cy="5441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5905500"/>
          </a:xfrm>
        </p:spPr>
        <p:txBody>
          <a:bodyPr/>
          <a:lstStyle/>
          <a:p>
            <a:pPr>
              <a:defRPr/>
            </a:pP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Неправильно оформлены книги </a:t>
            </a: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ru-RU" altLang="ru-RU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списка избирателей</a:t>
            </a:r>
            <a:r>
              <a:rPr lang="ru-RU" altLang="ru-RU" sz="6600" smtClean="0"/>
              <a:t/>
            </a:r>
            <a:br>
              <a:rPr lang="ru-RU" altLang="ru-RU" sz="6600" smtClean="0"/>
            </a:br>
            <a:endParaRPr lang="ru-RU" altLang="ru-RU" sz="66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818187"/>
          </a:xfrm>
        </p:spPr>
        <p:txBody>
          <a:bodyPr/>
          <a:lstStyle/>
          <a:p>
            <a:r>
              <a:rPr lang="ru-RU" altLang="ru-RU" sz="6000" b="1" smtClean="0"/>
              <a:t>Порядок работы со списком избирателей  по окончании дня голосования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Постановлением Центральной избирательной комиссии определяется порядок оформления книг списка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800" smtClean="0"/>
              <a:t>По окончании подсчета голосов  список, разделенный на отдельные книги, а также титульный лист, листы списка со сведениями об избирателях, включенных в список дополнительно в день голосования, и последний лист списка брошюруются (прошиваются) в один том;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800" smtClean="0"/>
              <a:t>Книга  заверяется печатью участковой комиссии;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800" smtClean="0"/>
              <a:t>Заверяется подписью председателя;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2800" smtClean="0"/>
              <a:t>разброшюрование отдельных книг списка избирателей </a:t>
            </a:r>
            <a:r>
              <a:rPr lang="ru-RU" altLang="ru-RU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допускается</a:t>
            </a:r>
            <a:r>
              <a:rPr lang="ru-RU" altLang="ru-RU" sz="280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ru-RU" altLang="ru-RU" sz="28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окончания голосования книги собраны в список . Список прошит и заверен.</a:t>
            </a:r>
          </a:p>
        </p:txBody>
      </p:sp>
      <p:pic>
        <p:nvPicPr>
          <p:cNvPr id="44035" name="Содержимое 3" descr="IMG_2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17588"/>
            <a:ext cx="8072438" cy="584041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Список упакован и заверен  удостоверительной надписью</a:t>
            </a:r>
          </a:p>
        </p:txBody>
      </p:sp>
      <p:pic>
        <p:nvPicPr>
          <p:cNvPr id="45059" name="Содержимое 3" descr="IMG_2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08138"/>
            <a:ext cx="7777162" cy="52498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728788"/>
          </a:xfrm>
        </p:spPr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титульном листе расшитого на книги списка не указаны номер книги и общее количество  книг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420938"/>
            <a:ext cx="8075612" cy="3705225"/>
          </a:xfrm>
          <a:noFill/>
        </p:spPr>
      </p:pic>
      <p:sp>
        <p:nvSpPr>
          <p:cNvPr id="4" name="Овал 3"/>
          <p:cNvSpPr/>
          <p:nvPr/>
        </p:nvSpPr>
        <p:spPr>
          <a:xfrm>
            <a:off x="4067175" y="3573463"/>
            <a:ext cx="3817938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Книги списка не сброшюрованы (прошиты) и не заверены подписью и печатью</a:t>
            </a:r>
          </a:p>
        </p:txBody>
      </p:sp>
      <p:pic>
        <p:nvPicPr>
          <p:cNvPr id="7171" name="Содержимое 3" descr="IMG_2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08050"/>
            <a:ext cx="8215313" cy="57102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 номера книги</a:t>
            </a:r>
          </a:p>
        </p:txBody>
      </p:sp>
      <p:pic>
        <p:nvPicPr>
          <p:cNvPr id="8195" name="Содержимое 3" descr="IMG_2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08050"/>
            <a:ext cx="8501063" cy="5784850"/>
          </a:xfrm>
        </p:spPr>
      </p:pic>
      <p:sp>
        <p:nvSpPr>
          <p:cNvPr id="4" name="Овал 3"/>
          <p:cNvSpPr/>
          <p:nvPr/>
        </p:nvSpPr>
        <p:spPr>
          <a:xfrm>
            <a:off x="6084888" y="2060575"/>
            <a:ext cx="1428750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115888"/>
            <a:ext cx="6985000" cy="1368425"/>
          </a:xfrm>
        </p:spPr>
        <p:txBody>
          <a:bodyPr/>
          <a:lstStyle/>
          <a:p>
            <a:pPr>
              <a:defRPr/>
            </a:pP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Требования закона по заверению списка избирателей </a:t>
            </a:r>
            <a:b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4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пункт 13  статьи 17  ФЗ  «Об основных гарантиях..»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2924175"/>
            <a:ext cx="8351837" cy="37353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dirty="0" smtClean="0">
                <a:latin typeface="Arial" charset="0"/>
              </a:rPr>
              <a:t>Не позднее дня предшествующего дню голосования каждая книга должна быть 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 smtClean="0"/>
              <a:t>           1.</a:t>
            </a:r>
            <a:r>
              <a:rPr lang="ru-RU" altLang="ru-RU" dirty="0" smtClean="0">
                <a:latin typeface="Arial" charset="0"/>
              </a:rPr>
              <a:t> Сброшюрована 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 smtClean="0"/>
              <a:t>           2. 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Заверена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/>
              <a:t>Печать</a:t>
            </a:r>
            <a:r>
              <a:rPr lang="ru-RU" altLang="ru-RU" dirty="0" smtClean="0">
                <a:latin typeface="Arial" charset="0"/>
              </a:rPr>
              <a:t>ю</a:t>
            </a:r>
            <a:r>
              <a:rPr lang="ru-RU" altLang="ru-RU" dirty="0" smtClean="0"/>
              <a:t> УИК</a:t>
            </a:r>
          </a:p>
          <a:p>
            <a:pPr>
              <a:buFont typeface="Arial" charset="0"/>
              <a:buNone/>
              <a:defRPr/>
            </a:pPr>
            <a:r>
              <a:rPr lang="ru-RU" altLang="ru-RU" dirty="0" smtClean="0">
                <a:latin typeface="Arial" charset="0"/>
              </a:rPr>
              <a:t>         3.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Подписана</a:t>
            </a:r>
            <a:r>
              <a:rPr lang="ru-RU" altLang="ru-RU" dirty="0" smtClean="0"/>
              <a:t> председателем УИК с расшифровкой</a:t>
            </a:r>
          </a:p>
          <a:p>
            <a:pPr>
              <a:buFont typeface="Arial" charset="0"/>
              <a:buNone/>
              <a:defRPr/>
            </a:pPr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5" y="214313"/>
            <a:ext cx="1857375" cy="150018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9221" name="Заголовок 1"/>
          <p:cNvSpPr>
            <a:spLocks/>
          </p:cNvSpPr>
          <p:nvPr/>
        </p:nvSpPr>
        <p:spPr bwMode="auto">
          <a:xfrm>
            <a:off x="323850" y="1412875"/>
            <a:ext cx="8569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>
                <a:latin typeface="Calibri" pitchFamily="34" charset="0"/>
              </a:rPr>
              <a:t>Участковая комиссия вправе разделить  первый экземпляр списка избирателей на отдельные книги</a:t>
            </a:r>
            <a:br>
              <a:rPr lang="ru-RU" altLang="ru-RU" sz="2800">
                <a:latin typeface="Calibri" pitchFamily="34" charset="0"/>
              </a:rPr>
            </a:br>
            <a:r>
              <a:rPr lang="ru-RU" altLang="ru-RU" sz="3600">
                <a:latin typeface="Calibri" pitchFamily="34" charset="0"/>
              </a:rPr>
              <a:t> в следующем порядке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Постановлением Центральной избирательной комиссии определяется порядок оформления книг списка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Каждая книга должна быть снабжена титульным листом;</a:t>
            </a:r>
          </a:p>
          <a:p>
            <a:pPr>
              <a:lnSpc>
                <a:spcPct val="90000"/>
              </a:lnSpc>
            </a:pPr>
            <a:endParaRPr lang="ru-RU" altLang="ru-RU" sz="2800" smtClean="0"/>
          </a:p>
          <a:p>
            <a:pPr>
              <a:lnSpc>
                <a:spcPct val="90000"/>
              </a:lnSpc>
            </a:pPr>
            <a:r>
              <a:rPr lang="ru-RU" altLang="ru-RU" sz="2800" smtClean="0"/>
              <a:t>На титульном листе указывается порядковый номер книги;</a:t>
            </a:r>
          </a:p>
          <a:p>
            <a:pPr>
              <a:lnSpc>
                <a:spcPct val="90000"/>
              </a:lnSpc>
            </a:pPr>
            <a:endParaRPr lang="ru-RU" altLang="ru-RU" sz="2800" smtClean="0"/>
          </a:p>
          <a:p>
            <a:pPr>
              <a:lnSpc>
                <a:spcPct val="90000"/>
              </a:lnSpc>
            </a:pPr>
            <a:r>
              <a:rPr lang="ru-RU" altLang="ru-RU" sz="2800" smtClean="0"/>
              <a:t>На титульном листе  указывается общее количество отдельных книг, на которые разделен список избирателей;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На каждом  листе списка указывается № книги;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660</Words>
  <Application>Microsoft Office PowerPoint</Application>
  <PresentationFormat>Экран (4:3)</PresentationFormat>
  <Paragraphs>93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Arial</vt:lpstr>
      <vt:lpstr>Calibri</vt:lpstr>
      <vt:lpstr>Тема Office</vt:lpstr>
      <vt:lpstr>Слайд 1</vt:lpstr>
      <vt:lpstr>Работа со списком накануне  дня голосования</vt:lpstr>
      <vt:lpstr>Оформление книг списка избирателей</vt:lpstr>
      <vt:lpstr>Неправильно оформлены книги  списка избирателей </vt:lpstr>
      <vt:lpstr>На титульном листе расшитого на книги списка не указаны номер книги и общее количество  книг </vt:lpstr>
      <vt:lpstr>Книги списка не сброшюрованы (прошиты) и не заверены подписью и печатью</vt:lpstr>
      <vt:lpstr>Нет номера книги</vt:lpstr>
      <vt:lpstr>Требования закона по заверению списка избирателей  пункт 13  статьи 17  ФЗ  «Об основных гарантиях..»</vt:lpstr>
      <vt:lpstr>Постановлением Центральной избирательной комиссии определяется порядок оформления книг списка</vt:lpstr>
      <vt:lpstr>Книга снабжена титульным листом Книги пронумерованы</vt:lpstr>
      <vt:lpstr>На каждом  листе списка указывается № книги; </vt:lpstr>
      <vt:lpstr>Список расшит на книги, книги опечатаны,  подпись председателя и печать проставлены</vt:lpstr>
      <vt:lpstr>Оформление последнего листа  списка избирателей</vt:lpstr>
      <vt:lpstr>Неправильно оформлен последний лист списка избирателей </vt:lpstr>
      <vt:lpstr> На 18.00 часов ___.___.201__г.    Список не подписан председателем и  секретарем комиссии и  не заверен печатью.  Не проставлено число избирателей </vt:lpstr>
      <vt:lpstr>На 18.00 часов ___.___.201г.  список подписан и заверен печатью.  Не проставлено число избирателей. </vt:lpstr>
      <vt:lpstr>Требования закона по заверению списка избирателей  пункт 14  статьи 17  ФЗ  «Об основных гарантиях..»</vt:lpstr>
      <vt:lpstr>Правильно оформлен последний лист списка избирателей</vt:lpstr>
      <vt:lpstr>Заполнение суммарных данных  на каждой странице итоговых сведений  об  избирателях</vt:lpstr>
      <vt:lpstr>Неправильное заполнение суммарных данных  на каждой странице итоговых сведений  об  избирателях</vt:lpstr>
      <vt:lpstr>Не заполнена часть суммарных  данный </vt:lpstr>
      <vt:lpstr>Не заверено подписью члена комиссии</vt:lpstr>
      <vt:lpstr>Требования закона по оформлению  суммарных данных каждого листа списка избирателей пункты 5 и 6  статьи 67  ФЗ  «Об основных гарантиях..»</vt:lpstr>
      <vt:lpstr>Слайд 24</vt:lpstr>
      <vt:lpstr>Слайд 25</vt:lpstr>
      <vt:lpstr>Слайд 26</vt:lpstr>
      <vt:lpstr>Оформление листа с итоговыми сведениями  об  избирателях на момент окончания голосования</vt:lpstr>
      <vt:lpstr>Неправильно оформлен лист списка избирателей с итоговыми данными </vt:lpstr>
      <vt:lpstr>Нет  числовых данных, нет подписи секретаря, нет подписи председателя, нет  печати</vt:lpstr>
      <vt:lpstr> Числовые данные имеются, подписан председателем и секретарем.  Не заверен печатью</vt:lpstr>
      <vt:lpstr>Требования закона по оформлению последнего листа списка избирателей с суммарными данными </vt:lpstr>
      <vt:lpstr>Последний лист-заверитель списка (заполняется на момент окончания голосования)</vt:lpstr>
      <vt:lpstr>Оформление списка избирателей:  продолжение нумерации</vt:lpstr>
      <vt:lpstr>Не правильно продолжена нумерация листов списка избирателей.</vt:lpstr>
      <vt:lpstr>В листах дополнительного списка  нумерация начата с   единицы</vt:lpstr>
      <vt:lpstr>Записи не пронумерованы</vt:lpstr>
      <vt:lpstr>Требования закона по подсчету числа избирателей включенных в список избирателей на день предшествующий дню голосования  </vt:lpstr>
      <vt:lpstr>Нумерация записей в списке</vt:lpstr>
      <vt:lpstr>Продолжение сквозной нумерации записей в листах дополнительного списка</vt:lpstr>
      <vt:lpstr>Порядок работы со списком избирателей  по окончании дня голосования</vt:lpstr>
      <vt:lpstr>Постановлением Центральной избирательной комиссии определяется порядок оформления книг списка</vt:lpstr>
      <vt:lpstr>После окончания голосования книги собраны в список . Список прошит и заверен.</vt:lpstr>
      <vt:lpstr>Список упакован и заверен  удостоверительной надписью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ТИК</dc:creator>
  <cp:lastModifiedBy>Вероника</cp:lastModifiedBy>
  <cp:revision>101</cp:revision>
  <dcterms:created xsi:type="dcterms:W3CDTF">2012-01-30T13:25:51Z</dcterms:created>
  <dcterms:modified xsi:type="dcterms:W3CDTF">2016-05-15T05:39:25Z</dcterms:modified>
</cp:coreProperties>
</file>