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4" r:id="rId1"/>
  </p:sldMasterIdLst>
  <p:notesMasterIdLst>
    <p:notesMasterId r:id="rId12"/>
  </p:notesMasterIdLst>
  <p:sldIdLst>
    <p:sldId id="256" r:id="rId2"/>
    <p:sldId id="257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6D9D8C-C01C-4999-BFAF-17E0E4B87F3B}" type="datetimeFigureOut">
              <a:rPr lang="ru-RU"/>
              <a:pPr>
                <a:defRPr/>
              </a:pPr>
              <a:t>23.05.2016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D97A86D-7103-487F-A032-C1B52AF78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9DC4D09-FE57-4829-84C6-5F97A6448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E2FF3-4788-4C83-92F8-83DDF508C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7CE69-BD3B-4D06-BBB0-DD91FF4C5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F47CC-B719-447D-9013-E86634B62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9FA3D-A224-4633-B05D-D614354CF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5FD2D-1E69-4F78-9883-D3418DFF1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33EE02-1353-4C1E-BFF8-887F41436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5DB2B-A28E-4488-A0B9-044F144CD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9F22B-A015-4E28-9C48-5485A40EB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12174-052A-4005-A038-55104AF40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758FA-C90A-48A0-B803-1BBCC0B61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ru-RU"/>
              <a:t>23.09.2014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B23D7-6601-4762-8FEA-1654DB3D2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45" r:id="rId2"/>
    <p:sldLayoutId id="2147484046" r:id="rId3"/>
    <p:sldLayoutId id="2147484047" r:id="rId4"/>
    <p:sldLayoutId id="2147484054" r:id="rId5"/>
    <p:sldLayoutId id="2147484055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B32C16"/>
        </a:buClr>
        <a:buFont typeface="Georgia" pitchFamily="18" charset="0"/>
        <a:buChar char="▫"/>
        <a:defRPr sz="2000" kern="1200">
          <a:solidFill>
            <a:srgbClr val="B32C16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rtur.mochalov@usla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33375"/>
            <a:ext cx="8458200" cy="35385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+mn-lt"/>
              </a:rPr>
              <a:t>Избирательная комиссия Свердловской области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Уральский государственный юридический университет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Избирательные споры</a:t>
            </a:r>
            <a:r>
              <a:rPr lang="en-US" sz="3200" b="1" dirty="0" smtClean="0">
                <a:latin typeface="+mn-lt"/>
              </a:rPr>
              <a:t> </a:t>
            </a:r>
            <a:r>
              <a:rPr lang="ru-RU" sz="3200" b="1" dirty="0" smtClean="0">
                <a:latin typeface="+mn-lt"/>
              </a:rPr>
              <a:t/>
            </a:r>
            <a:br>
              <a:rPr lang="ru-RU" sz="3200" b="1" dirty="0" smtClean="0">
                <a:latin typeface="+mn-lt"/>
              </a:rPr>
            </a:br>
            <a:r>
              <a:rPr lang="ru-RU" sz="2700" b="1" dirty="0" smtClean="0">
                <a:latin typeface="+mn-lt"/>
              </a:rPr>
              <a:t>в работе территориальных </a:t>
            </a:r>
            <a:br>
              <a:rPr lang="ru-RU" sz="2700" b="1" dirty="0" smtClean="0">
                <a:latin typeface="+mn-lt"/>
              </a:rPr>
            </a:br>
            <a:r>
              <a:rPr lang="ru-RU" sz="2700" b="1" dirty="0" smtClean="0">
                <a:latin typeface="+mn-lt"/>
              </a:rPr>
              <a:t>избирательных комиссий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Семинар 22.10.2014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sz="3200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4221163"/>
            <a:ext cx="8135937" cy="1752600"/>
          </a:xfrm>
        </p:spPr>
        <p:txBody>
          <a:bodyPr/>
          <a:lstStyle/>
          <a:p>
            <a:pPr marL="63500" eaLnBrk="1" hangingPunct="1"/>
            <a:endParaRPr lang="ru-RU" smtClean="0"/>
          </a:p>
          <a:p>
            <a:pPr marL="63500" eaLnBrk="1" hangingPunct="1"/>
            <a:r>
              <a:rPr lang="ru-RU" smtClean="0">
                <a:solidFill>
                  <a:schemeClr val="tx1"/>
                </a:solidFill>
              </a:rPr>
              <a:t>Мочалов Артур Николаевич,</a:t>
            </a:r>
          </a:p>
          <a:p>
            <a:pPr marL="63500" eaLnBrk="1" hangingPunct="1"/>
            <a:r>
              <a:rPr lang="ru-RU" sz="1600" smtClean="0">
                <a:solidFill>
                  <a:schemeClr val="tx1"/>
                </a:solidFill>
              </a:rPr>
              <a:t>кандидат юридических наук, доцент кафедры конституционного права УрГЮУ</a:t>
            </a:r>
          </a:p>
          <a:p>
            <a:pPr marL="63500" eaLnBrk="1" hangingPunct="1"/>
            <a:r>
              <a:rPr lang="en-US" sz="1600" u="sng" smtClean="0">
                <a:solidFill>
                  <a:schemeClr val="tx1"/>
                </a:solidFill>
              </a:rPr>
              <a:t>artur.mochalov@usla.ru </a:t>
            </a:r>
            <a:endParaRPr lang="ru-RU" sz="1600" u="sng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33375"/>
            <a:ext cx="8458200" cy="35385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sz="3200" dirty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4221163"/>
            <a:ext cx="8135937" cy="1752600"/>
          </a:xfrm>
        </p:spPr>
        <p:txBody>
          <a:bodyPr/>
          <a:lstStyle/>
          <a:p>
            <a:pPr marL="63500" eaLnBrk="1" hangingPunct="1"/>
            <a:endParaRPr lang="ru-RU" smtClean="0"/>
          </a:p>
          <a:p>
            <a:pPr marL="63500" eaLnBrk="1" hangingPunct="1"/>
            <a:r>
              <a:rPr lang="ru-RU" b="1" smtClean="0"/>
              <a:t>Спасибо за внимание!</a:t>
            </a:r>
          </a:p>
          <a:p>
            <a:pPr marL="63500" eaLnBrk="1" hangingPunct="1"/>
            <a:r>
              <a:rPr lang="ru-RU" sz="1600" smtClean="0"/>
              <a:t>©</a:t>
            </a:r>
            <a:r>
              <a:rPr lang="en-US" sz="1600" smtClean="0"/>
              <a:t> </a:t>
            </a:r>
            <a:r>
              <a:rPr lang="ru-RU" sz="1600" smtClean="0"/>
              <a:t>А.Н. Мочалов, 2014</a:t>
            </a:r>
          </a:p>
          <a:p>
            <a:pPr marL="63500" eaLnBrk="1" hangingPunct="1"/>
            <a:r>
              <a:rPr lang="en-US" sz="1600" smtClean="0">
                <a:hlinkClick r:id="rId2"/>
              </a:rPr>
              <a:t>artur.mochalov@usla.ru</a:t>
            </a:r>
            <a:r>
              <a:rPr lang="en-US" sz="1600" smtClean="0"/>
              <a:t> </a:t>
            </a: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5762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План занятия</a:t>
            </a:r>
          </a:p>
        </p:txBody>
      </p:sp>
      <p:sp>
        <p:nvSpPr>
          <p:cNvPr id="6147" name="Содержимое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7950"/>
          </a:xfrm>
        </p:spPr>
        <p:txBody>
          <a:bodyPr/>
          <a:lstStyle/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10.05 – 11.20 – Избирательные споры: теоретические и нормативно-правовые аспекты (понятие, виды, правовое регулирование)</a:t>
            </a:r>
          </a:p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11.30 – 12.50 – Избирательные споры, связанные с выдвижением и регистрацией кандидатов</a:t>
            </a:r>
          </a:p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13.30 – 14.50 – Избирательные споры, связанные с процедурой голосования, а также итогами голосования и результатами выборов</a:t>
            </a:r>
          </a:p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15.00 – 16.30 – Избирательные споры в сфере информационного обеспечения выборов</a:t>
            </a:r>
          </a:p>
        </p:txBody>
      </p:sp>
      <p:sp>
        <p:nvSpPr>
          <p:cNvPr id="614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61BC368-A3D0-4967-B4FD-936CE0209ABA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5762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Избирательный спор</a:t>
            </a:r>
          </a:p>
        </p:txBody>
      </p:sp>
      <p:sp>
        <p:nvSpPr>
          <p:cNvPr id="7171" name="Содержимое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7950"/>
          </a:xfrm>
        </p:spPr>
        <p:txBody>
          <a:bodyPr/>
          <a:lstStyle/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b="1" smtClean="0"/>
              <a:t>В широком смысле</a:t>
            </a:r>
            <a:r>
              <a:rPr lang="ru-RU" sz="2000" smtClean="0"/>
              <a:t> – любое разногласие между любыми участниками избирательного процесса, разрешаемое в суде (в рамках конституционного, гражданского, уголовного, административного судопроизводства) или в любом другом правоприменительном органе (в т.ч. в избирательной комиссии)</a:t>
            </a:r>
          </a:p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endParaRPr lang="ru-RU" sz="2000" smtClean="0"/>
          </a:p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b="1" smtClean="0"/>
              <a:t>В узком смысле</a:t>
            </a:r>
            <a:r>
              <a:rPr lang="ru-RU" sz="2000" smtClean="0"/>
              <a:t> – разногласие, разрешаемое в суде по правилам главы 26 ГПК РФ (Производство по делам о защите избирательных прав и права на участие в референдуме граждан РФ)</a:t>
            </a:r>
          </a:p>
        </p:txBody>
      </p:sp>
      <p:sp>
        <p:nvSpPr>
          <p:cNvPr id="717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F2A692-0488-42C0-9B44-369C8A9E1CB8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5762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>Правовое регулирование 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избирательных споров</a:t>
            </a:r>
          </a:p>
        </p:txBody>
      </p:sp>
      <p:sp>
        <p:nvSpPr>
          <p:cNvPr id="8195" name="Содержимое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7950"/>
          </a:xfrm>
        </p:spPr>
        <p:txBody>
          <a:bodyPr/>
          <a:lstStyle/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Федеральный закон «Об основных гарантиях избирательных прав и права на участие в референдуме…» № 67-ФЗ;</a:t>
            </a:r>
          </a:p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Специальные федеральные законы о выборах;</a:t>
            </a:r>
          </a:p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Федеральные законы, регулирующие смежные с выборами общественные отношения («О политических партиях», «О средствах массовой информации», «О собраниях…» и т.д.)</a:t>
            </a:r>
          </a:p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Гражданский процессуальный кодекс РФ</a:t>
            </a:r>
          </a:p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Законы субъектов РФ (Избирательный кодекс Свердловской области)</a:t>
            </a:r>
          </a:p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Инструкции, методические рекомендации ЦИК России</a:t>
            </a:r>
          </a:p>
        </p:txBody>
      </p:sp>
      <p:sp>
        <p:nvSpPr>
          <p:cNvPr id="819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D8E27B7-DD57-4B5E-9CD4-F6C8C108FEC7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5762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>Судебное толкование</a:t>
            </a:r>
          </a:p>
        </p:txBody>
      </p:sp>
      <p:sp>
        <p:nvSpPr>
          <p:cNvPr id="9219" name="Содержимое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7950"/>
          </a:xfrm>
        </p:spPr>
        <p:txBody>
          <a:bodyPr/>
          <a:lstStyle/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Постановление Пленума Верховного Суда РФ от 31.03.2011 № 5 «О практике рассмотрения судами дел о защите избирательных прав и права на участие в референдуме граждан Российской Федерации»</a:t>
            </a:r>
          </a:p>
          <a:p>
            <a:pPr marL="623888" indent="-514350"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ru-RU" sz="2000" smtClean="0"/>
              <a:t>Постановление Конституционного Суда РФ от 22.04.2013 № 8-П по жалобам А.В. Андронова, О.О. Андроновой, О.Б. Белова и других</a:t>
            </a:r>
          </a:p>
        </p:txBody>
      </p:sp>
      <p:sp>
        <p:nvSpPr>
          <p:cNvPr id="922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E247146-1E48-49E3-8C87-55C6444B735F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5762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>Виды избирательных споров</a:t>
            </a:r>
          </a:p>
        </p:txBody>
      </p:sp>
      <p:sp>
        <p:nvSpPr>
          <p:cNvPr id="10243" name="Содержимое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7950"/>
          </a:xfrm>
        </p:spPr>
        <p:txBody>
          <a:bodyPr/>
          <a:lstStyle/>
          <a:p>
            <a:pPr marL="623888" indent="-514350" eaLnBrk="1" hangingPunct="1">
              <a:lnSpc>
                <a:spcPct val="150000"/>
              </a:lnSpc>
              <a:buFontTx/>
              <a:buChar char="-"/>
            </a:pPr>
            <a:r>
              <a:rPr lang="ru-RU" sz="2000" smtClean="0"/>
              <a:t>связанные с </a:t>
            </a:r>
            <a:r>
              <a:rPr lang="ru-RU" sz="2000" b="1" smtClean="0"/>
              <a:t>назначением</a:t>
            </a:r>
            <a:r>
              <a:rPr lang="ru-RU" sz="2000" smtClean="0"/>
              <a:t> выборов;</a:t>
            </a:r>
          </a:p>
          <a:p>
            <a:pPr marL="623888" indent="-514350" eaLnBrk="1" hangingPunct="1">
              <a:lnSpc>
                <a:spcPct val="150000"/>
              </a:lnSpc>
              <a:buFontTx/>
              <a:buChar char="-"/>
            </a:pPr>
            <a:r>
              <a:rPr lang="ru-RU" sz="2000" smtClean="0"/>
              <a:t>связанные с </a:t>
            </a:r>
            <a:r>
              <a:rPr lang="ru-RU" sz="2000" b="1" smtClean="0"/>
              <a:t>формированием </a:t>
            </a:r>
            <a:r>
              <a:rPr lang="ru-RU" sz="2000" smtClean="0"/>
              <a:t>избирательных комиссий;</a:t>
            </a:r>
          </a:p>
          <a:p>
            <a:pPr marL="623888" indent="-514350" eaLnBrk="1" hangingPunct="1">
              <a:lnSpc>
                <a:spcPct val="150000"/>
              </a:lnSpc>
              <a:buFontTx/>
              <a:buChar char="-"/>
            </a:pPr>
            <a:r>
              <a:rPr lang="ru-RU" sz="2000" smtClean="0"/>
              <a:t>связанные с </a:t>
            </a:r>
            <a:r>
              <a:rPr lang="ru-RU" sz="2000" b="1" smtClean="0"/>
              <a:t>выдвижением и регистрацией </a:t>
            </a:r>
            <a:r>
              <a:rPr lang="ru-RU" sz="2000" smtClean="0"/>
              <a:t>кандидатов/списков кандидатов (обжалование решений о регистрации/отказе в регистрации, отмена регистрации)</a:t>
            </a:r>
          </a:p>
          <a:p>
            <a:pPr marL="623888" indent="-514350" eaLnBrk="1" hangingPunct="1">
              <a:lnSpc>
                <a:spcPct val="150000"/>
              </a:lnSpc>
              <a:buFontTx/>
              <a:buChar char="-"/>
            </a:pPr>
            <a:r>
              <a:rPr lang="ru-RU" sz="2000" smtClean="0"/>
              <a:t>связанные с информационным обеспечением выборов, главным образом – с </a:t>
            </a:r>
            <a:r>
              <a:rPr lang="ru-RU" sz="2000" b="1" smtClean="0"/>
              <a:t>предвыборной агитацией</a:t>
            </a:r>
            <a:r>
              <a:rPr lang="ru-RU" sz="2000" smtClean="0"/>
              <a:t> («информационные споры»);</a:t>
            </a:r>
          </a:p>
          <a:p>
            <a:pPr marL="623888" indent="-514350" eaLnBrk="1" hangingPunct="1">
              <a:lnSpc>
                <a:spcPct val="150000"/>
              </a:lnSpc>
              <a:buFontTx/>
              <a:buChar char="-"/>
            </a:pPr>
            <a:r>
              <a:rPr lang="ru-RU" sz="2000" smtClean="0"/>
              <a:t>связанные с реализацией </a:t>
            </a:r>
            <a:r>
              <a:rPr lang="ru-RU" sz="2000" b="1" smtClean="0"/>
              <a:t>активного</a:t>
            </a:r>
            <a:r>
              <a:rPr lang="ru-RU" sz="2000" smtClean="0"/>
              <a:t> избирательного права;</a:t>
            </a:r>
          </a:p>
          <a:p>
            <a:pPr marL="623888" indent="-514350" eaLnBrk="1" hangingPunct="1">
              <a:lnSpc>
                <a:spcPct val="150000"/>
              </a:lnSpc>
              <a:buFontTx/>
              <a:buChar char="-"/>
            </a:pPr>
            <a:r>
              <a:rPr lang="ru-RU" sz="2000" smtClean="0"/>
              <a:t>связанные с </a:t>
            </a:r>
            <a:r>
              <a:rPr lang="ru-RU" sz="2000" b="1" smtClean="0"/>
              <a:t>оспариванием итогов голосования и результатов выборов</a:t>
            </a:r>
            <a:r>
              <a:rPr lang="ru-RU" sz="2000" smtClean="0"/>
              <a:t>.</a:t>
            </a:r>
          </a:p>
        </p:txBody>
      </p:sp>
      <p:sp>
        <p:nvSpPr>
          <p:cNvPr id="1024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F6EEEF7-301D-4F6E-A6A9-EEF7C428A7BE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5762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>Причины избирательных споров</a:t>
            </a:r>
          </a:p>
        </p:txBody>
      </p:sp>
      <p:sp>
        <p:nvSpPr>
          <p:cNvPr id="11267" name="Содержимое 3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87950"/>
          </a:xfrm>
        </p:spPr>
        <p:txBody>
          <a:bodyPr/>
          <a:lstStyle/>
          <a:p>
            <a:pPr marL="623888" indent="-514350" eaLnBrk="1" hangingPunct="1">
              <a:lnSpc>
                <a:spcPct val="150000"/>
              </a:lnSpc>
              <a:buFontTx/>
              <a:buChar char="-"/>
            </a:pPr>
            <a:r>
              <a:rPr lang="ru-RU" sz="2000" smtClean="0"/>
              <a:t>Нарушения, допущенные избирательными комиссиями (либо действия избирательных комиссий, воспринимаемые другими субъектами избирательного процесса как нарушения);</a:t>
            </a:r>
          </a:p>
          <a:p>
            <a:pPr marL="623888" indent="-514350" eaLnBrk="1" hangingPunct="1">
              <a:lnSpc>
                <a:spcPct val="150000"/>
              </a:lnSpc>
              <a:buFontTx/>
              <a:buChar char="-"/>
            </a:pPr>
            <a:r>
              <a:rPr lang="ru-RU" sz="2000" smtClean="0"/>
              <a:t>Недостаточная компетентность кандидатов, доверенных лиц, уполномоченных представителей избирательных объединений, избирателей, иных субъектов, обращающихся за защитой;</a:t>
            </a:r>
          </a:p>
          <a:p>
            <a:pPr marL="623888" indent="-514350" eaLnBrk="1" hangingPunct="1">
              <a:lnSpc>
                <a:spcPct val="150000"/>
              </a:lnSpc>
              <a:buFontTx/>
              <a:buChar char="-"/>
            </a:pPr>
            <a:r>
              <a:rPr lang="ru-RU" sz="2000" smtClean="0"/>
              <a:t>Использование избирательных споров как инструмента политической борьбы.</a:t>
            </a:r>
          </a:p>
        </p:txBody>
      </p:sp>
      <p:sp>
        <p:nvSpPr>
          <p:cNvPr id="1126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991C9D7-376A-4793-8428-2F12F844A462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5762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>Элементы избирательного спора</a:t>
            </a:r>
          </a:p>
        </p:txBody>
      </p:sp>
      <p:sp>
        <p:nvSpPr>
          <p:cNvPr id="12291" name="Содержимое 3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621338"/>
          </a:xfrm>
        </p:spPr>
        <p:txBody>
          <a:bodyPr/>
          <a:lstStyle/>
          <a:p>
            <a:pPr marL="623888" indent="-514350" eaLnBrk="1" hangingPunct="1">
              <a:spcBef>
                <a:spcPts val="600"/>
              </a:spcBef>
              <a:buFont typeface="Georgia" pitchFamily="18" charset="0"/>
              <a:buAutoNum type="arabicPeriod"/>
            </a:pPr>
            <a:r>
              <a:rPr lang="ru-RU" sz="2000" smtClean="0"/>
              <a:t>Субъект, обращающийся в суд за защитой (ст. 259 ГПК РФ)</a:t>
            </a:r>
          </a:p>
          <a:p>
            <a:pPr marL="623888" indent="-514350" eaLnBrk="1" hangingPunct="1">
              <a:spcBef>
                <a:spcPts val="600"/>
              </a:spcBef>
              <a:buFont typeface="Georgia" pitchFamily="18" charset="0"/>
              <a:buAutoNum type="arabicPeriod"/>
            </a:pPr>
            <a:r>
              <a:rPr lang="ru-RU" sz="2000" smtClean="0"/>
              <a:t>Предмет спора (решение, действие/бездействие, факт регистрации кандидата) </a:t>
            </a:r>
          </a:p>
          <a:p>
            <a:pPr marL="623888" indent="-514350" eaLnBrk="1" hangingPunct="1">
              <a:spcBef>
                <a:spcPts val="600"/>
              </a:spcBef>
              <a:buFont typeface="Georgia" pitchFamily="18" charset="0"/>
              <a:buAutoNum type="arabicPeriod"/>
            </a:pPr>
            <a:r>
              <a:rPr lang="ru-RU" sz="2000" smtClean="0"/>
              <a:t>Наличие в предмета спора предполагаемого </a:t>
            </a:r>
            <a:r>
              <a:rPr lang="ru-RU" sz="2000" b="1" smtClean="0"/>
              <a:t>нарушения закона</a:t>
            </a:r>
          </a:p>
          <a:p>
            <a:pPr marL="623888" indent="-514350" eaLnBrk="1" hangingPunct="1">
              <a:spcBef>
                <a:spcPts val="600"/>
              </a:spcBef>
              <a:buFont typeface="Georgia" pitchFamily="18" charset="0"/>
              <a:buAutoNum type="arabicPeriod"/>
            </a:pPr>
            <a:r>
              <a:rPr lang="ru-RU" sz="2000" smtClean="0"/>
              <a:t>Нарушение  конкретного </a:t>
            </a:r>
            <a:r>
              <a:rPr lang="ru-RU" sz="2000" b="1" smtClean="0"/>
              <a:t>субъективного права</a:t>
            </a:r>
            <a:r>
              <a:rPr lang="ru-RU" sz="2000" smtClean="0"/>
              <a:t> заявителя (наличие </a:t>
            </a:r>
            <a:r>
              <a:rPr lang="ru-RU" sz="2000" b="1" i="1" smtClean="0"/>
              <a:t>интереса</a:t>
            </a:r>
            <a:r>
              <a:rPr lang="ru-RU" sz="2000" smtClean="0"/>
              <a:t>, причинная связь между нарушением закона и нарушением субъективного права заявителя)</a:t>
            </a:r>
          </a:p>
          <a:p>
            <a:pPr marL="623888" indent="-514350" eaLnBrk="1" hangingPunct="1">
              <a:spcBef>
                <a:spcPts val="600"/>
              </a:spcBef>
              <a:buFont typeface="Georgia" pitchFamily="18" charset="0"/>
              <a:buAutoNum type="arabicPeriod"/>
            </a:pPr>
            <a:r>
              <a:rPr lang="ru-RU" sz="2000" smtClean="0"/>
              <a:t>Заинтересованный субъект (интерес которого может быть затронут в результате решения спора)</a:t>
            </a:r>
          </a:p>
          <a:p>
            <a:pPr marL="623888" indent="-514350" eaLnBrk="1" hangingPunct="1">
              <a:spcBef>
                <a:spcPts val="600"/>
              </a:spcBef>
              <a:buFont typeface="Georgia" pitchFamily="18" charset="0"/>
              <a:buAutoNum type="arabicPeriod"/>
            </a:pPr>
            <a:r>
              <a:rPr lang="ru-RU" sz="2000" smtClean="0"/>
              <a:t>Избирательная комиссия как участник спора (роль может быть различной)</a:t>
            </a:r>
          </a:p>
          <a:p>
            <a:pPr marL="623888" indent="-514350" eaLnBrk="1" hangingPunct="1">
              <a:spcBef>
                <a:spcPts val="600"/>
              </a:spcBef>
              <a:buFont typeface="Georgia" pitchFamily="18" charset="0"/>
              <a:buAutoNum type="arabicPeriod"/>
            </a:pPr>
            <a:r>
              <a:rPr lang="ru-RU" sz="2000" smtClean="0"/>
              <a:t>Существенность нарушения (особ. при оспаривании  результатов выборов/итогов голосования</a:t>
            </a:r>
          </a:p>
          <a:p>
            <a:pPr marL="623888" indent="-514350" eaLnBrk="1" hangingPunct="1">
              <a:spcBef>
                <a:spcPts val="600"/>
              </a:spcBef>
              <a:buFont typeface="Georgia" pitchFamily="18" charset="0"/>
              <a:buAutoNum type="arabicPeriod"/>
            </a:pPr>
            <a:r>
              <a:rPr lang="ru-RU" sz="2000" smtClean="0"/>
              <a:t>Срок обращения за защитой</a:t>
            </a:r>
          </a:p>
          <a:p>
            <a:pPr marL="623888" indent="-514350" eaLnBrk="1" hangingPunct="1">
              <a:spcBef>
                <a:spcPts val="600"/>
              </a:spcBef>
              <a:buFont typeface="Georgia" pitchFamily="18" charset="0"/>
              <a:buAutoNum type="arabicPeriod"/>
            </a:pPr>
            <a:r>
              <a:rPr lang="ru-RU" sz="2000" smtClean="0"/>
              <a:t>Требование, нацеленное на восстановление нарушенного права</a:t>
            </a:r>
          </a:p>
        </p:txBody>
      </p:sp>
      <p:sp>
        <p:nvSpPr>
          <p:cNvPr id="1229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B0F0848-B9D1-4422-8144-1CE54AE2616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5762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</a:rPr>
              <a:t>Сроки обращения за защитой избирательных прав и рассмотрения избирательных споров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8229600" cy="5216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2376264"/>
                <a:gridCol w="26129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Вид спора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Срок обращения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Срок рассмотрения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Решение ИК о регистрации/отказе в регистрации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 дней со дня принятия решения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 дней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Отмена регистрации кандидата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 позднее чем за 8 дней до дня голосования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 позднее чем за 5 дней до дня голосования (в апелляции – за 2 дня)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Заявление об отмене решения об итогах голосования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 дней с момента принятия решения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месяца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Заявление об отмене решения о результатах выборов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месяца со дня официального опубликования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месяца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 неправильности в списках избирателей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 дня, но не позднее ДПДД, а в день голосования - немедленно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Остальные</a:t>
                      </a:r>
                      <a:r>
                        <a:rPr lang="ru-RU" baseline="0" dirty="0" smtClean="0"/>
                        <a:t> споры (за исключением расформирования 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месяца со дня, когда заявителю стало известно/д.б. стать известно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4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1A989D3-756B-47B8-975D-8754E1212888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1678</TotalTime>
  <Words>646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Georgia</vt:lpstr>
      <vt:lpstr>Wingdings 2</vt:lpstr>
      <vt:lpstr>Calibri</vt:lpstr>
      <vt:lpstr>Городская</vt:lpstr>
      <vt:lpstr>Избирательная комиссия Свердловской области  Уральский государственный юридический университет  Избирательные споры  в работе территориальных  избирательных комиссий  Семинар 22.10.2014 </vt:lpstr>
      <vt:lpstr>План занятия</vt:lpstr>
      <vt:lpstr>Избирательный спор</vt:lpstr>
      <vt:lpstr>Правовое регулирование  избирательных споров</vt:lpstr>
      <vt:lpstr>Судебное толкование</vt:lpstr>
      <vt:lpstr>Виды избирательных споров</vt:lpstr>
      <vt:lpstr>Причины избирательных споров</vt:lpstr>
      <vt:lpstr>Элементы избирательного спора</vt:lpstr>
      <vt:lpstr>Сроки обращения за защитой избирательных прав и рассмотрения избирательных споров</vt:lpstr>
      <vt:lpstr>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информационной открытости конституционного правосудия</dc:title>
  <dc:creator>USER</dc:creator>
  <cp:lastModifiedBy>Вероника</cp:lastModifiedBy>
  <cp:revision>209</cp:revision>
  <dcterms:created xsi:type="dcterms:W3CDTF">2012-03-30T16:01:50Z</dcterms:created>
  <dcterms:modified xsi:type="dcterms:W3CDTF">2016-05-23T10:56:26Z</dcterms:modified>
</cp:coreProperties>
</file>