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04" r:id="rId1"/>
  </p:sldMasterIdLst>
  <p:notesMasterIdLst>
    <p:notesMasterId r:id="rId12"/>
  </p:notesMasterIdLst>
  <p:sldIdLst>
    <p:sldId id="256" r:id="rId2"/>
    <p:sldId id="257" r:id="rId3"/>
    <p:sldId id="311" r:id="rId4"/>
    <p:sldId id="312" r:id="rId5"/>
    <p:sldId id="313" r:id="rId6"/>
    <p:sldId id="314" r:id="rId7"/>
    <p:sldId id="315" r:id="rId8"/>
    <p:sldId id="316" r:id="rId9"/>
    <p:sldId id="317" r:id="rId10"/>
    <p:sldId id="310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4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16D9D8C-C01C-4999-BFAF-17E0E4B87F3B}" type="datetimeFigureOut">
              <a:rPr lang="ru-RU"/>
              <a:pPr>
                <a:defRPr/>
              </a:pPr>
              <a:t>23.05.2016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D97A86D-7103-487F-A032-C1B52AF788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Прямоугольник 9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11" name="Скругленный прямоугольник 10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12" name="Скругленный прямоугольник 11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Прямоугольник 13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Прямоугольник 14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Прямоугольник 15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23.09.2014</a:t>
            </a:r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9DC4D09-FE57-4829-84C6-5F97A6448B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23.09.2014</a:t>
            </a:r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9E2FF3-4788-4C83-92F8-83DDF508C8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23.09.2014</a:t>
            </a:r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C7CE69-BD3B-4D06-BBB0-DD91FF4C59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23.09.2014</a:t>
            </a:r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CF47CC-B719-447D-9013-E86634B62A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23.09.2014</a:t>
            </a:r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C9FA3D-A224-4633-B05D-D614354CF6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23.09.2014</a:t>
            </a:r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D5FD2D-1E69-4F78-9883-D3418DFF1B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23.09.2014</a:t>
            </a:r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B33EE02-1353-4C1E-BFF8-887F414368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23.09.2014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C5DB2B-A28E-4488-A0B9-044F144CD5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23.09.2014</a:t>
            </a: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B9F22B-A015-4E28-9C48-5485A40EB5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23.09.2014</a:t>
            </a:r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812174-052A-4005-A038-55104AF404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23.09.2014</a:t>
            </a:r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6758FA-C90A-48A0-B803-1BBCC0B614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39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40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r>
              <a:rPr lang="ru-RU"/>
              <a:t>23.09.2014</a:t>
            </a: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06B23D7-6601-4762-8FEA-1654DB3D22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3" r:id="rId1"/>
    <p:sldLayoutId id="2147484045" r:id="rId2"/>
    <p:sldLayoutId id="2147484046" r:id="rId3"/>
    <p:sldLayoutId id="2147484047" r:id="rId4"/>
    <p:sldLayoutId id="2147484054" r:id="rId5"/>
    <p:sldLayoutId id="2147484055" r:id="rId6"/>
    <p:sldLayoutId id="2147484048" r:id="rId7"/>
    <p:sldLayoutId id="2147484049" r:id="rId8"/>
    <p:sldLayoutId id="2147484050" r:id="rId9"/>
    <p:sldLayoutId id="2147484051" r:id="rId10"/>
    <p:sldLayoutId id="2147484052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eorg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eorg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eorg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eorg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eorg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eorg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eorg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eorgia" pitchFamily="18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B32C16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B32C16"/>
        </a:buClr>
        <a:buFont typeface="Georgia" pitchFamily="18" charset="0"/>
        <a:buChar char="▫"/>
        <a:defRPr sz="2000" kern="1200">
          <a:solidFill>
            <a:srgbClr val="B32C16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artur.mochalov@usla.ru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333375"/>
            <a:ext cx="8458200" cy="3538538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000" dirty="0" smtClean="0">
                <a:latin typeface="+mn-lt"/>
              </a:rPr>
              <a:t>Избирательная комиссия Свердловской области</a:t>
            </a:r>
            <a:br>
              <a:rPr lang="ru-RU" sz="2000" dirty="0" smtClean="0">
                <a:latin typeface="+mn-lt"/>
              </a:rPr>
            </a:br>
            <a:r>
              <a:rPr lang="ru-RU" sz="2000" dirty="0" smtClean="0">
                <a:latin typeface="+mn-lt"/>
              </a:rPr>
              <a:t/>
            </a:r>
            <a:br>
              <a:rPr lang="ru-RU" sz="2000" dirty="0" smtClean="0">
                <a:latin typeface="+mn-lt"/>
              </a:rPr>
            </a:br>
            <a:r>
              <a:rPr lang="ru-RU" sz="2000" dirty="0" smtClean="0">
                <a:latin typeface="+mn-lt"/>
              </a:rPr>
              <a:t>Уральский государственный юридический университет</a:t>
            </a:r>
            <a:r>
              <a:rPr lang="ru-RU" dirty="0" smtClean="0">
                <a:latin typeface="+mn-lt"/>
              </a:rPr>
              <a:t/>
            </a:r>
            <a:br>
              <a:rPr lang="ru-RU" dirty="0" smtClean="0">
                <a:latin typeface="+mn-lt"/>
              </a:rPr>
            </a:br>
            <a:r>
              <a:rPr lang="ru-RU" sz="3200" dirty="0" smtClean="0">
                <a:latin typeface="+mn-lt"/>
              </a:rPr>
              <a:t/>
            </a:r>
            <a:br>
              <a:rPr lang="ru-RU" sz="3200" dirty="0" smtClean="0">
                <a:latin typeface="+mn-lt"/>
              </a:rPr>
            </a:br>
            <a:r>
              <a:rPr lang="ru-RU" sz="3200" b="1" dirty="0" smtClean="0">
                <a:latin typeface="+mn-lt"/>
              </a:rPr>
              <a:t>Избирательные споры</a:t>
            </a:r>
            <a:r>
              <a:rPr lang="en-US" sz="3200" b="1" dirty="0" smtClean="0">
                <a:latin typeface="+mn-lt"/>
              </a:rPr>
              <a:t> </a:t>
            </a:r>
            <a:r>
              <a:rPr lang="ru-RU" sz="3200" b="1" dirty="0" smtClean="0">
                <a:latin typeface="+mn-lt"/>
              </a:rPr>
              <a:t/>
            </a:r>
            <a:br>
              <a:rPr lang="ru-RU" sz="3200" b="1" dirty="0" smtClean="0">
                <a:latin typeface="+mn-lt"/>
              </a:rPr>
            </a:br>
            <a:r>
              <a:rPr lang="ru-RU" sz="2700" b="1" dirty="0" smtClean="0">
                <a:latin typeface="+mn-lt"/>
              </a:rPr>
              <a:t>в работе территориальных </a:t>
            </a:r>
            <a:br>
              <a:rPr lang="ru-RU" sz="2700" b="1" dirty="0" smtClean="0">
                <a:latin typeface="+mn-lt"/>
              </a:rPr>
            </a:br>
            <a:r>
              <a:rPr lang="ru-RU" sz="2700" b="1" dirty="0" smtClean="0">
                <a:latin typeface="+mn-lt"/>
              </a:rPr>
              <a:t>избирательных комиссий</a:t>
            </a:r>
            <a:r>
              <a:rPr lang="ru-RU" sz="3200" dirty="0" smtClean="0">
                <a:latin typeface="+mn-lt"/>
              </a:rPr>
              <a:t/>
            </a:r>
            <a:br>
              <a:rPr lang="ru-RU" sz="3200" dirty="0" smtClean="0">
                <a:latin typeface="+mn-lt"/>
              </a:rPr>
            </a:br>
            <a:r>
              <a:rPr lang="ru-RU" sz="3200" dirty="0" smtClean="0">
                <a:latin typeface="+mn-lt"/>
              </a:rPr>
              <a:t/>
            </a:r>
            <a:br>
              <a:rPr lang="ru-RU" sz="3200" dirty="0" smtClean="0">
                <a:latin typeface="+mn-lt"/>
              </a:rPr>
            </a:br>
            <a:r>
              <a:rPr lang="ru-RU" sz="2200" dirty="0" smtClean="0">
                <a:latin typeface="+mn-lt"/>
              </a:rPr>
              <a:t>Семинар 22.10.2014</a:t>
            </a:r>
            <a:r>
              <a:rPr lang="ru-RU" sz="3200" dirty="0" smtClean="0">
                <a:latin typeface="+mn-lt"/>
              </a:rPr>
              <a:t/>
            </a:r>
            <a:br>
              <a:rPr lang="ru-RU" sz="3200" dirty="0" smtClean="0">
                <a:latin typeface="+mn-lt"/>
              </a:rPr>
            </a:br>
            <a:endParaRPr lang="ru-RU" sz="3200" dirty="0"/>
          </a:p>
        </p:txBody>
      </p:sp>
      <p:sp>
        <p:nvSpPr>
          <p:cNvPr id="512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8313" y="4221163"/>
            <a:ext cx="8135937" cy="1752600"/>
          </a:xfrm>
        </p:spPr>
        <p:txBody>
          <a:bodyPr/>
          <a:lstStyle/>
          <a:p>
            <a:pPr marL="63500" eaLnBrk="1" hangingPunct="1"/>
            <a:endParaRPr lang="ru-RU" smtClean="0"/>
          </a:p>
          <a:p>
            <a:pPr marL="63500" eaLnBrk="1" hangingPunct="1"/>
            <a:r>
              <a:rPr lang="ru-RU" smtClean="0">
                <a:solidFill>
                  <a:schemeClr val="tx1"/>
                </a:solidFill>
              </a:rPr>
              <a:t>Мочалов Артур Николаевич,</a:t>
            </a:r>
          </a:p>
          <a:p>
            <a:pPr marL="63500" eaLnBrk="1" hangingPunct="1"/>
            <a:r>
              <a:rPr lang="ru-RU" sz="1600" smtClean="0">
                <a:solidFill>
                  <a:schemeClr val="tx1"/>
                </a:solidFill>
              </a:rPr>
              <a:t>кандидат юридических наук, доцент кафедры конституционного права УрГЮУ</a:t>
            </a:r>
          </a:p>
          <a:p>
            <a:pPr marL="63500" eaLnBrk="1" hangingPunct="1"/>
            <a:r>
              <a:rPr lang="en-US" sz="1600" u="sng" smtClean="0">
                <a:solidFill>
                  <a:schemeClr val="tx1"/>
                </a:solidFill>
              </a:rPr>
              <a:t>artur.mochalov@usla.ru </a:t>
            </a:r>
            <a:endParaRPr lang="ru-RU" sz="1600" u="sng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333375"/>
            <a:ext cx="8458200" cy="3538538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dirty="0" smtClean="0">
                <a:latin typeface="+mn-lt"/>
              </a:rPr>
              <a:t/>
            </a:r>
            <a:br>
              <a:rPr lang="ru-RU" sz="3200" dirty="0" smtClean="0">
                <a:latin typeface="+mn-lt"/>
              </a:rPr>
            </a:br>
            <a:endParaRPr lang="ru-RU" sz="3200" dirty="0"/>
          </a:p>
        </p:txBody>
      </p:sp>
      <p:sp>
        <p:nvSpPr>
          <p:cNvPr id="14339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8313" y="4221163"/>
            <a:ext cx="8135937" cy="1752600"/>
          </a:xfrm>
        </p:spPr>
        <p:txBody>
          <a:bodyPr/>
          <a:lstStyle/>
          <a:p>
            <a:pPr marL="63500" eaLnBrk="1" hangingPunct="1"/>
            <a:endParaRPr lang="ru-RU" smtClean="0"/>
          </a:p>
          <a:p>
            <a:pPr marL="63500" eaLnBrk="1" hangingPunct="1"/>
            <a:r>
              <a:rPr lang="ru-RU" b="1" smtClean="0"/>
              <a:t>Спасибо за внимание!</a:t>
            </a:r>
          </a:p>
          <a:p>
            <a:pPr marL="63500" eaLnBrk="1" hangingPunct="1"/>
            <a:r>
              <a:rPr lang="ru-RU" sz="1600" smtClean="0"/>
              <a:t>©</a:t>
            </a:r>
            <a:r>
              <a:rPr lang="en-US" sz="1600" smtClean="0"/>
              <a:t> </a:t>
            </a:r>
            <a:r>
              <a:rPr lang="ru-RU" sz="1600" smtClean="0"/>
              <a:t>А.Н. Мочалов, 2014</a:t>
            </a:r>
          </a:p>
          <a:p>
            <a:pPr marL="63500" eaLnBrk="1" hangingPunct="1"/>
            <a:r>
              <a:rPr lang="en-US" sz="1600" smtClean="0">
                <a:hlinkClick r:id="rId2"/>
              </a:rPr>
              <a:t>artur.mochalov@usla.ru</a:t>
            </a:r>
            <a:r>
              <a:rPr lang="en-US" sz="1600" smtClean="0"/>
              <a:t> </a:t>
            </a:r>
            <a:endParaRPr lang="ru-RU" sz="1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457200" y="692150"/>
            <a:ext cx="8229600" cy="576263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>
                <a:latin typeface="+mn-lt"/>
              </a:rPr>
              <a:t>План занятия</a:t>
            </a:r>
          </a:p>
        </p:txBody>
      </p:sp>
      <p:sp>
        <p:nvSpPr>
          <p:cNvPr id="6147" name="Содержимое 3"/>
          <p:cNvSpPr>
            <a:spLocks noGrp="1"/>
          </p:cNvSpPr>
          <p:nvPr>
            <p:ph idx="1"/>
          </p:nvPr>
        </p:nvSpPr>
        <p:spPr>
          <a:xfrm>
            <a:off x="468313" y="1341438"/>
            <a:ext cx="8229600" cy="5187950"/>
          </a:xfrm>
        </p:spPr>
        <p:txBody>
          <a:bodyPr/>
          <a:lstStyle/>
          <a:p>
            <a:pPr marL="623888" indent="-514350" eaLnBrk="1" hangingPunct="1">
              <a:lnSpc>
                <a:spcPct val="150000"/>
              </a:lnSpc>
              <a:buFont typeface="Georgia" pitchFamily="18" charset="0"/>
              <a:buNone/>
            </a:pPr>
            <a:r>
              <a:rPr lang="ru-RU" sz="2000" smtClean="0"/>
              <a:t>10.05 – 11.20 – Избирательные споры: теоретические и нормативно-правовые аспекты (понятие, виды, правовое регулирование)</a:t>
            </a:r>
          </a:p>
          <a:p>
            <a:pPr marL="623888" indent="-514350" eaLnBrk="1" hangingPunct="1">
              <a:lnSpc>
                <a:spcPct val="150000"/>
              </a:lnSpc>
              <a:buFont typeface="Georgia" pitchFamily="18" charset="0"/>
              <a:buNone/>
            </a:pPr>
            <a:r>
              <a:rPr lang="ru-RU" sz="2000" smtClean="0"/>
              <a:t>11.30 – 12.50 – Избирательные споры, связанные с выдвижением и регистрацией кандидатов</a:t>
            </a:r>
          </a:p>
          <a:p>
            <a:pPr marL="623888" indent="-514350" eaLnBrk="1" hangingPunct="1">
              <a:lnSpc>
                <a:spcPct val="150000"/>
              </a:lnSpc>
              <a:buFont typeface="Georgia" pitchFamily="18" charset="0"/>
              <a:buNone/>
            </a:pPr>
            <a:r>
              <a:rPr lang="ru-RU" sz="2000" smtClean="0"/>
              <a:t>13.30 – 14.50 – Избирательные споры, связанные с процедурой голосования, а также итогами голосования и результатами выборов</a:t>
            </a:r>
          </a:p>
          <a:p>
            <a:pPr marL="623888" indent="-514350" eaLnBrk="1" hangingPunct="1">
              <a:lnSpc>
                <a:spcPct val="150000"/>
              </a:lnSpc>
              <a:buFont typeface="Georgia" pitchFamily="18" charset="0"/>
              <a:buNone/>
            </a:pPr>
            <a:r>
              <a:rPr lang="ru-RU" sz="2000" smtClean="0"/>
              <a:t>15.00 – 16.30 – Избирательные споры в сфере информационного обеспечения выборов</a:t>
            </a:r>
          </a:p>
        </p:txBody>
      </p:sp>
      <p:sp>
        <p:nvSpPr>
          <p:cNvPr id="6148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E61BC368-A3D0-4967-B4FD-936CE0209ABA}" type="slidenum">
              <a:rPr lang="ru-RU" smtClean="0"/>
              <a:pPr/>
              <a:t>2</a:t>
            </a:fld>
            <a:endParaRPr lang="ru-RU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457200" y="692150"/>
            <a:ext cx="8229600" cy="576263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>
                <a:latin typeface="+mn-lt"/>
              </a:rPr>
              <a:t>Избирательный спор</a:t>
            </a:r>
          </a:p>
        </p:txBody>
      </p:sp>
      <p:sp>
        <p:nvSpPr>
          <p:cNvPr id="7171" name="Содержимое 3"/>
          <p:cNvSpPr>
            <a:spLocks noGrp="1"/>
          </p:cNvSpPr>
          <p:nvPr>
            <p:ph idx="1"/>
          </p:nvPr>
        </p:nvSpPr>
        <p:spPr>
          <a:xfrm>
            <a:off x="468313" y="1341438"/>
            <a:ext cx="8229600" cy="5187950"/>
          </a:xfrm>
        </p:spPr>
        <p:txBody>
          <a:bodyPr/>
          <a:lstStyle/>
          <a:p>
            <a:pPr marL="623888" indent="-514350" eaLnBrk="1" hangingPunct="1">
              <a:lnSpc>
                <a:spcPct val="150000"/>
              </a:lnSpc>
              <a:buFont typeface="Georgia" pitchFamily="18" charset="0"/>
              <a:buNone/>
            </a:pPr>
            <a:r>
              <a:rPr lang="ru-RU" sz="2000" b="1" smtClean="0"/>
              <a:t>В широком смысле</a:t>
            </a:r>
            <a:r>
              <a:rPr lang="ru-RU" sz="2000" smtClean="0"/>
              <a:t> – любое разногласие между любыми участниками избирательного процесса, разрешаемое в суде (в рамках конституционного, гражданского, уголовного, административного судопроизводства) или в любом другом правоприменительном органе (в т.ч. в избирательной комиссии)</a:t>
            </a:r>
          </a:p>
          <a:p>
            <a:pPr marL="623888" indent="-514350" eaLnBrk="1" hangingPunct="1">
              <a:lnSpc>
                <a:spcPct val="150000"/>
              </a:lnSpc>
              <a:buFont typeface="Georgia" pitchFamily="18" charset="0"/>
              <a:buNone/>
            </a:pPr>
            <a:endParaRPr lang="ru-RU" sz="2000" smtClean="0"/>
          </a:p>
          <a:p>
            <a:pPr marL="623888" indent="-514350" eaLnBrk="1" hangingPunct="1">
              <a:lnSpc>
                <a:spcPct val="150000"/>
              </a:lnSpc>
              <a:buFont typeface="Georgia" pitchFamily="18" charset="0"/>
              <a:buNone/>
            </a:pPr>
            <a:r>
              <a:rPr lang="ru-RU" sz="2000" b="1" smtClean="0"/>
              <a:t>В узком смысле</a:t>
            </a:r>
            <a:r>
              <a:rPr lang="ru-RU" sz="2000" smtClean="0"/>
              <a:t> – разногласие, разрешаемое в суде по правилам главы 26 ГПК РФ (Производство по делам о защите избирательных прав и права на участие в референдуме граждан РФ)</a:t>
            </a:r>
          </a:p>
        </p:txBody>
      </p:sp>
      <p:sp>
        <p:nvSpPr>
          <p:cNvPr id="7172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0F2A692-0488-42C0-9B44-369C8A9E1CB8}" type="slidenum">
              <a:rPr lang="ru-RU" smtClean="0"/>
              <a:pPr/>
              <a:t>3</a:t>
            </a:fld>
            <a:endParaRPr lang="ru-RU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457200" y="692150"/>
            <a:ext cx="8229600" cy="576263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dirty="0" smtClean="0">
                <a:latin typeface="+mn-lt"/>
              </a:rPr>
              <a:t>Правовое регулирование </a:t>
            </a:r>
            <a:br>
              <a:rPr lang="ru-RU" sz="2800" dirty="0" smtClean="0">
                <a:latin typeface="+mn-lt"/>
              </a:rPr>
            </a:br>
            <a:r>
              <a:rPr lang="ru-RU" sz="2800" dirty="0" smtClean="0">
                <a:latin typeface="+mn-lt"/>
              </a:rPr>
              <a:t>избирательных споров</a:t>
            </a:r>
          </a:p>
        </p:txBody>
      </p:sp>
      <p:sp>
        <p:nvSpPr>
          <p:cNvPr id="8195" name="Содержимое 3"/>
          <p:cNvSpPr>
            <a:spLocks noGrp="1"/>
          </p:cNvSpPr>
          <p:nvPr>
            <p:ph idx="1"/>
          </p:nvPr>
        </p:nvSpPr>
        <p:spPr>
          <a:xfrm>
            <a:off x="468313" y="1341438"/>
            <a:ext cx="8229600" cy="5187950"/>
          </a:xfrm>
        </p:spPr>
        <p:txBody>
          <a:bodyPr/>
          <a:lstStyle/>
          <a:p>
            <a:pPr marL="623888" indent="-514350" eaLnBrk="1" hangingPunct="1">
              <a:lnSpc>
                <a:spcPct val="150000"/>
              </a:lnSpc>
              <a:buFont typeface="Georgia" pitchFamily="18" charset="0"/>
              <a:buNone/>
            </a:pPr>
            <a:r>
              <a:rPr lang="ru-RU" sz="2000" smtClean="0"/>
              <a:t>Федеральный закон «Об основных гарантиях избирательных прав и права на участие в референдуме…» № 67-ФЗ;</a:t>
            </a:r>
          </a:p>
          <a:p>
            <a:pPr marL="623888" indent="-514350" eaLnBrk="1" hangingPunct="1">
              <a:lnSpc>
                <a:spcPct val="150000"/>
              </a:lnSpc>
              <a:buFont typeface="Georgia" pitchFamily="18" charset="0"/>
              <a:buNone/>
            </a:pPr>
            <a:r>
              <a:rPr lang="ru-RU" sz="2000" smtClean="0"/>
              <a:t>Специальные федеральные законы о выборах;</a:t>
            </a:r>
          </a:p>
          <a:p>
            <a:pPr marL="623888" indent="-514350" eaLnBrk="1" hangingPunct="1">
              <a:lnSpc>
                <a:spcPct val="150000"/>
              </a:lnSpc>
              <a:buFont typeface="Georgia" pitchFamily="18" charset="0"/>
              <a:buNone/>
            </a:pPr>
            <a:r>
              <a:rPr lang="ru-RU" sz="2000" smtClean="0"/>
              <a:t>Федеральные законы, регулирующие смежные с выборами общественные отношения («О политических партиях», «О средствах массовой информации», «О собраниях…» и т.д.)</a:t>
            </a:r>
          </a:p>
          <a:p>
            <a:pPr marL="623888" indent="-514350" eaLnBrk="1" hangingPunct="1">
              <a:lnSpc>
                <a:spcPct val="150000"/>
              </a:lnSpc>
              <a:buFont typeface="Georgia" pitchFamily="18" charset="0"/>
              <a:buNone/>
            </a:pPr>
            <a:r>
              <a:rPr lang="ru-RU" sz="2000" smtClean="0"/>
              <a:t>Гражданский процессуальный кодекс РФ</a:t>
            </a:r>
          </a:p>
          <a:p>
            <a:pPr marL="623888" indent="-514350" eaLnBrk="1" hangingPunct="1">
              <a:lnSpc>
                <a:spcPct val="150000"/>
              </a:lnSpc>
              <a:buFont typeface="Georgia" pitchFamily="18" charset="0"/>
              <a:buNone/>
            </a:pPr>
            <a:r>
              <a:rPr lang="ru-RU" sz="2000" smtClean="0"/>
              <a:t>Законы субъектов РФ (Избирательный кодекс Свердловской области)</a:t>
            </a:r>
          </a:p>
          <a:p>
            <a:pPr marL="623888" indent="-514350" eaLnBrk="1" hangingPunct="1">
              <a:lnSpc>
                <a:spcPct val="150000"/>
              </a:lnSpc>
              <a:buFont typeface="Georgia" pitchFamily="18" charset="0"/>
              <a:buNone/>
            </a:pPr>
            <a:r>
              <a:rPr lang="ru-RU" sz="2000" smtClean="0"/>
              <a:t>Инструкции, методические рекомендации ЦИК России</a:t>
            </a:r>
          </a:p>
        </p:txBody>
      </p:sp>
      <p:sp>
        <p:nvSpPr>
          <p:cNvPr id="8196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3D8E27B7-DD57-4B5E-9CD4-F6C8C108FEC7}" type="slidenum">
              <a:rPr lang="ru-RU" smtClean="0"/>
              <a:pPr/>
              <a:t>4</a:t>
            </a:fld>
            <a:endParaRPr lang="ru-RU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457200" y="692150"/>
            <a:ext cx="8229600" cy="576263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dirty="0" smtClean="0">
                <a:latin typeface="+mn-lt"/>
              </a:rPr>
              <a:t>Судебное толкование</a:t>
            </a:r>
          </a:p>
        </p:txBody>
      </p:sp>
      <p:sp>
        <p:nvSpPr>
          <p:cNvPr id="9219" name="Содержимое 3"/>
          <p:cNvSpPr>
            <a:spLocks noGrp="1"/>
          </p:cNvSpPr>
          <p:nvPr>
            <p:ph idx="1"/>
          </p:nvPr>
        </p:nvSpPr>
        <p:spPr>
          <a:xfrm>
            <a:off x="468313" y="1341438"/>
            <a:ext cx="8229600" cy="5187950"/>
          </a:xfrm>
        </p:spPr>
        <p:txBody>
          <a:bodyPr/>
          <a:lstStyle/>
          <a:p>
            <a:pPr marL="623888" indent="-514350" eaLnBrk="1" hangingPunct="1">
              <a:lnSpc>
                <a:spcPct val="150000"/>
              </a:lnSpc>
              <a:buFont typeface="Georgia" pitchFamily="18" charset="0"/>
              <a:buNone/>
            </a:pPr>
            <a:r>
              <a:rPr lang="ru-RU" sz="2000" smtClean="0"/>
              <a:t>Постановление Пленума Верховного Суда РФ от 31.03.2011 № 5 «О практике рассмотрения судами дел о защите избирательных прав и права на участие в референдуме граждан Российской Федерации»</a:t>
            </a:r>
          </a:p>
          <a:p>
            <a:pPr marL="623888" indent="-514350" eaLnBrk="1" hangingPunct="1">
              <a:lnSpc>
                <a:spcPct val="150000"/>
              </a:lnSpc>
              <a:buFont typeface="Georgia" pitchFamily="18" charset="0"/>
              <a:buNone/>
            </a:pPr>
            <a:r>
              <a:rPr lang="ru-RU" sz="2000" smtClean="0"/>
              <a:t>Постановление Конституционного Суда РФ от 22.04.2013 № 8-П по жалобам А.В. Андронова, О.О. Андроновой, О.Б. Белова и других</a:t>
            </a:r>
          </a:p>
        </p:txBody>
      </p:sp>
      <p:sp>
        <p:nvSpPr>
          <p:cNvPr id="9220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EE247146-1E48-49E3-8C87-55C6444B735F}" type="slidenum">
              <a:rPr lang="ru-RU" smtClean="0"/>
              <a:pPr/>
              <a:t>5</a:t>
            </a:fld>
            <a:endParaRPr lang="ru-RU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457200" y="692150"/>
            <a:ext cx="8229600" cy="576263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dirty="0" smtClean="0">
                <a:latin typeface="+mn-lt"/>
              </a:rPr>
              <a:t>Виды избирательных споров</a:t>
            </a:r>
          </a:p>
        </p:txBody>
      </p:sp>
      <p:sp>
        <p:nvSpPr>
          <p:cNvPr id="10243" name="Содержимое 3"/>
          <p:cNvSpPr>
            <a:spLocks noGrp="1"/>
          </p:cNvSpPr>
          <p:nvPr>
            <p:ph idx="1"/>
          </p:nvPr>
        </p:nvSpPr>
        <p:spPr>
          <a:xfrm>
            <a:off x="468313" y="1341438"/>
            <a:ext cx="8229600" cy="5187950"/>
          </a:xfrm>
        </p:spPr>
        <p:txBody>
          <a:bodyPr/>
          <a:lstStyle/>
          <a:p>
            <a:pPr marL="623888" indent="-514350" eaLnBrk="1" hangingPunct="1">
              <a:lnSpc>
                <a:spcPct val="150000"/>
              </a:lnSpc>
              <a:buFontTx/>
              <a:buChar char="-"/>
            </a:pPr>
            <a:r>
              <a:rPr lang="ru-RU" sz="2000" smtClean="0"/>
              <a:t>связанные с </a:t>
            </a:r>
            <a:r>
              <a:rPr lang="ru-RU" sz="2000" b="1" smtClean="0"/>
              <a:t>назначением</a:t>
            </a:r>
            <a:r>
              <a:rPr lang="ru-RU" sz="2000" smtClean="0"/>
              <a:t> выборов;</a:t>
            </a:r>
          </a:p>
          <a:p>
            <a:pPr marL="623888" indent="-514350" eaLnBrk="1" hangingPunct="1">
              <a:lnSpc>
                <a:spcPct val="150000"/>
              </a:lnSpc>
              <a:buFontTx/>
              <a:buChar char="-"/>
            </a:pPr>
            <a:r>
              <a:rPr lang="ru-RU" sz="2000" smtClean="0"/>
              <a:t>связанные с </a:t>
            </a:r>
            <a:r>
              <a:rPr lang="ru-RU" sz="2000" b="1" smtClean="0"/>
              <a:t>формированием </a:t>
            </a:r>
            <a:r>
              <a:rPr lang="ru-RU" sz="2000" smtClean="0"/>
              <a:t>избирательных комиссий;</a:t>
            </a:r>
          </a:p>
          <a:p>
            <a:pPr marL="623888" indent="-514350" eaLnBrk="1" hangingPunct="1">
              <a:lnSpc>
                <a:spcPct val="150000"/>
              </a:lnSpc>
              <a:buFontTx/>
              <a:buChar char="-"/>
            </a:pPr>
            <a:r>
              <a:rPr lang="ru-RU" sz="2000" smtClean="0"/>
              <a:t>связанные с </a:t>
            </a:r>
            <a:r>
              <a:rPr lang="ru-RU" sz="2000" b="1" smtClean="0"/>
              <a:t>выдвижением и регистрацией </a:t>
            </a:r>
            <a:r>
              <a:rPr lang="ru-RU" sz="2000" smtClean="0"/>
              <a:t>кандидатов/списков кандидатов (обжалование решений о регистрации/отказе в регистрации, отмена регистрации)</a:t>
            </a:r>
          </a:p>
          <a:p>
            <a:pPr marL="623888" indent="-514350" eaLnBrk="1" hangingPunct="1">
              <a:lnSpc>
                <a:spcPct val="150000"/>
              </a:lnSpc>
              <a:buFontTx/>
              <a:buChar char="-"/>
            </a:pPr>
            <a:r>
              <a:rPr lang="ru-RU" sz="2000" smtClean="0"/>
              <a:t>связанные с информационным обеспечением выборов, главным образом – с </a:t>
            </a:r>
            <a:r>
              <a:rPr lang="ru-RU" sz="2000" b="1" smtClean="0"/>
              <a:t>предвыборной агитацией</a:t>
            </a:r>
            <a:r>
              <a:rPr lang="ru-RU" sz="2000" smtClean="0"/>
              <a:t> («информационные споры»);</a:t>
            </a:r>
          </a:p>
          <a:p>
            <a:pPr marL="623888" indent="-514350" eaLnBrk="1" hangingPunct="1">
              <a:lnSpc>
                <a:spcPct val="150000"/>
              </a:lnSpc>
              <a:buFontTx/>
              <a:buChar char="-"/>
            </a:pPr>
            <a:r>
              <a:rPr lang="ru-RU" sz="2000" smtClean="0"/>
              <a:t>связанные с реализацией </a:t>
            </a:r>
            <a:r>
              <a:rPr lang="ru-RU" sz="2000" b="1" smtClean="0"/>
              <a:t>активного</a:t>
            </a:r>
            <a:r>
              <a:rPr lang="ru-RU" sz="2000" smtClean="0"/>
              <a:t> избирательного права;</a:t>
            </a:r>
          </a:p>
          <a:p>
            <a:pPr marL="623888" indent="-514350" eaLnBrk="1" hangingPunct="1">
              <a:lnSpc>
                <a:spcPct val="150000"/>
              </a:lnSpc>
              <a:buFontTx/>
              <a:buChar char="-"/>
            </a:pPr>
            <a:r>
              <a:rPr lang="ru-RU" sz="2000" smtClean="0"/>
              <a:t>связанные с </a:t>
            </a:r>
            <a:r>
              <a:rPr lang="ru-RU" sz="2000" b="1" smtClean="0"/>
              <a:t>оспариванием итогов голосования и результатов выборов</a:t>
            </a:r>
            <a:r>
              <a:rPr lang="ru-RU" sz="2000" smtClean="0"/>
              <a:t>.</a:t>
            </a:r>
          </a:p>
        </p:txBody>
      </p:sp>
      <p:sp>
        <p:nvSpPr>
          <p:cNvPr id="10244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F6EEEF7-301D-4F6E-A6A9-EEF7C428A7BE}" type="slidenum">
              <a:rPr lang="ru-RU" smtClean="0"/>
              <a:pPr/>
              <a:t>6</a:t>
            </a:fld>
            <a:endParaRPr lang="ru-RU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457200" y="692150"/>
            <a:ext cx="8229600" cy="576263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dirty="0" smtClean="0">
                <a:latin typeface="+mn-lt"/>
              </a:rPr>
              <a:t>Причины избирательных споров</a:t>
            </a:r>
          </a:p>
        </p:txBody>
      </p:sp>
      <p:sp>
        <p:nvSpPr>
          <p:cNvPr id="11267" name="Содержимое 3"/>
          <p:cNvSpPr>
            <a:spLocks noGrp="1"/>
          </p:cNvSpPr>
          <p:nvPr>
            <p:ph idx="1"/>
          </p:nvPr>
        </p:nvSpPr>
        <p:spPr>
          <a:xfrm>
            <a:off x="468313" y="1341438"/>
            <a:ext cx="8229600" cy="5187950"/>
          </a:xfrm>
        </p:spPr>
        <p:txBody>
          <a:bodyPr/>
          <a:lstStyle/>
          <a:p>
            <a:pPr marL="623888" indent="-514350" eaLnBrk="1" hangingPunct="1">
              <a:lnSpc>
                <a:spcPct val="150000"/>
              </a:lnSpc>
              <a:buFontTx/>
              <a:buChar char="-"/>
            </a:pPr>
            <a:r>
              <a:rPr lang="ru-RU" sz="2000" smtClean="0"/>
              <a:t>Нарушения, допущенные избирательными комиссиями (либо действия избирательных комиссий, воспринимаемые другими субъектами избирательного процесса как нарушения);</a:t>
            </a:r>
          </a:p>
          <a:p>
            <a:pPr marL="623888" indent="-514350" eaLnBrk="1" hangingPunct="1">
              <a:lnSpc>
                <a:spcPct val="150000"/>
              </a:lnSpc>
              <a:buFontTx/>
              <a:buChar char="-"/>
            </a:pPr>
            <a:r>
              <a:rPr lang="ru-RU" sz="2000" smtClean="0"/>
              <a:t>Недостаточная компетентность кандидатов, доверенных лиц, уполномоченных представителей избирательных объединений, избирателей, иных субъектов, обращающихся за защитой;</a:t>
            </a:r>
          </a:p>
          <a:p>
            <a:pPr marL="623888" indent="-514350" eaLnBrk="1" hangingPunct="1">
              <a:lnSpc>
                <a:spcPct val="150000"/>
              </a:lnSpc>
              <a:buFontTx/>
              <a:buChar char="-"/>
            </a:pPr>
            <a:r>
              <a:rPr lang="ru-RU" sz="2000" smtClean="0"/>
              <a:t>Использование избирательных споров как инструмента политической борьбы.</a:t>
            </a:r>
          </a:p>
        </p:txBody>
      </p:sp>
      <p:sp>
        <p:nvSpPr>
          <p:cNvPr id="11268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4991C9D7-376A-4793-8428-2F12F844A462}" type="slidenum">
              <a:rPr lang="ru-RU" smtClean="0"/>
              <a:pPr/>
              <a:t>7</a:t>
            </a:fld>
            <a:endParaRPr lang="ru-RU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468313" y="333375"/>
            <a:ext cx="8229600" cy="576263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dirty="0" smtClean="0">
                <a:latin typeface="+mn-lt"/>
              </a:rPr>
              <a:t>Элементы избирательного спора</a:t>
            </a:r>
          </a:p>
        </p:txBody>
      </p:sp>
      <p:sp>
        <p:nvSpPr>
          <p:cNvPr id="12291" name="Содержимое 3"/>
          <p:cNvSpPr>
            <a:spLocks noGrp="1"/>
          </p:cNvSpPr>
          <p:nvPr>
            <p:ph idx="1"/>
          </p:nvPr>
        </p:nvSpPr>
        <p:spPr>
          <a:xfrm>
            <a:off x="468313" y="908050"/>
            <a:ext cx="8229600" cy="5621338"/>
          </a:xfrm>
        </p:spPr>
        <p:txBody>
          <a:bodyPr/>
          <a:lstStyle/>
          <a:p>
            <a:pPr marL="623888" indent="-514350" eaLnBrk="1" hangingPunct="1">
              <a:spcBef>
                <a:spcPts val="600"/>
              </a:spcBef>
              <a:buFont typeface="Georgia" pitchFamily="18" charset="0"/>
              <a:buAutoNum type="arabicPeriod"/>
            </a:pPr>
            <a:r>
              <a:rPr lang="ru-RU" sz="2000" smtClean="0"/>
              <a:t>Субъект, обращающийся в суд за защитой (ст. 259 ГПК РФ)</a:t>
            </a:r>
          </a:p>
          <a:p>
            <a:pPr marL="623888" indent="-514350" eaLnBrk="1" hangingPunct="1">
              <a:spcBef>
                <a:spcPts val="600"/>
              </a:spcBef>
              <a:buFont typeface="Georgia" pitchFamily="18" charset="0"/>
              <a:buAutoNum type="arabicPeriod"/>
            </a:pPr>
            <a:r>
              <a:rPr lang="ru-RU" sz="2000" smtClean="0"/>
              <a:t>Предмет спора (решение, действие/бездействие, факт регистрации кандидата) </a:t>
            </a:r>
          </a:p>
          <a:p>
            <a:pPr marL="623888" indent="-514350" eaLnBrk="1" hangingPunct="1">
              <a:spcBef>
                <a:spcPts val="600"/>
              </a:spcBef>
              <a:buFont typeface="Georgia" pitchFamily="18" charset="0"/>
              <a:buAutoNum type="arabicPeriod"/>
            </a:pPr>
            <a:r>
              <a:rPr lang="ru-RU" sz="2000" smtClean="0"/>
              <a:t>Наличие в предмета спора предполагаемого </a:t>
            </a:r>
            <a:r>
              <a:rPr lang="ru-RU" sz="2000" b="1" smtClean="0"/>
              <a:t>нарушения закона</a:t>
            </a:r>
          </a:p>
          <a:p>
            <a:pPr marL="623888" indent="-514350" eaLnBrk="1" hangingPunct="1">
              <a:spcBef>
                <a:spcPts val="600"/>
              </a:spcBef>
              <a:buFont typeface="Georgia" pitchFamily="18" charset="0"/>
              <a:buAutoNum type="arabicPeriod"/>
            </a:pPr>
            <a:r>
              <a:rPr lang="ru-RU" sz="2000" smtClean="0"/>
              <a:t>Нарушение  конкретного </a:t>
            </a:r>
            <a:r>
              <a:rPr lang="ru-RU" sz="2000" b="1" smtClean="0"/>
              <a:t>субъективного права</a:t>
            </a:r>
            <a:r>
              <a:rPr lang="ru-RU" sz="2000" smtClean="0"/>
              <a:t> заявителя (наличие </a:t>
            </a:r>
            <a:r>
              <a:rPr lang="ru-RU" sz="2000" b="1" i="1" smtClean="0"/>
              <a:t>интереса</a:t>
            </a:r>
            <a:r>
              <a:rPr lang="ru-RU" sz="2000" smtClean="0"/>
              <a:t>, причинная связь между нарушением закона и нарушением субъективного права заявителя)</a:t>
            </a:r>
          </a:p>
          <a:p>
            <a:pPr marL="623888" indent="-514350" eaLnBrk="1" hangingPunct="1">
              <a:spcBef>
                <a:spcPts val="600"/>
              </a:spcBef>
              <a:buFont typeface="Georgia" pitchFamily="18" charset="0"/>
              <a:buAutoNum type="arabicPeriod"/>
            </a:pPr>
            <a:r>
              <a:rPr lang="ru-RU" sz="2000" smtClean="0"/>
              <a:t>Заинтересованный субъект (интерес которого может быть затронут в результате решения спора)</a:t>
            </a:r>
          </a:p>
          <a:p>
            <a:pPr marL="623888" indent="-514350" eaLnBrk="1" hangingPunct="1">
              <a:spcBef>
                <a:spcPts val="600"/>
              </a:spcBef>
              <a:buFont typeface="Georgia" pitchFamily="18" charset="0"/>
              <a:buAutoNum type="arabicPeriod"/>
            </a:pPr>
            <a:r>
              <a:rPr lang="ru-RU" sz="2000" smtClean="0"/>
              <a:t>Избирательная комиссия как участник спора (роль может быть различной)</a:t>
            </a:r>
          </a:p>
          <a:p>
            <a:pPr marL="623888" indent="-514350" eaLnBrk="1" hangingPunct="1">
              <a:spcBef>
                <a:spcPts val="600"/>
              </a:spcBef>
              <a:buFont typeface="Georgia" pitchFamily="18" charset="0"/>
              <a:buAutoNum type="arabicPeriod"/>
            </a:pPr>
            <a:r>
              <a:rPr lang="ru-RU" sz="2000" smtClean="0"/>
              <a:t>Существенность нарушения (особ. при оспаривании  результатов выборов/итогов голосования</a:t>
            </a:r>
          </a:p>
          <a:p>
            <a:pPr marL="623888" indent="-514350" eaLnBrk="1" hangingPunct="1">
              <a:spcBef>
                <a:spcPts val="600"/>
              </a:spcBef>
              <a:buFont typeface="Georgia" pitchFamily="18" charset="0"/>
              <a:buAutoNum type="arabicPeriod"/>
            </a:pPr>
            <a:r>
              <a:rPr lang="ru-RU" sz="2000" smtClean="0"/>
              <a:t>Срок обращения за защитой</a:t>
            </a:r>
          </a:p>
          <a:p>
            <a:pPr marL="623888" indent="-514350" eaLnBrk="1" hangingPunct="1">
              <a:spcBef>
                <a:spcPts val="600"/>
              </a:spcBef>
              <a:buFont typeface="Georgia" pitchFamily="18" charset="0"/>
              <a:buAutoNum type="arabicPeriod"/>
            </a:pPr>
            <a:r>
              <a:rPr lang="ru-RU" sz="2000" smtClean="0"/>
              <a:t>Требование, нацеленное на восстановление нарушенного права</a:t>
            </a:r>
          </a:p>
        </p:txBody>
      </p:sp>
      <p:sp>
        <p:nvSpPr>
          <p:cNvPr id="12292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CB0F0848-B9D1-4422-8144-1CE54AE2616D}" type="slidenum">
              <a:rPr lang="ru-RU" smtClean="0"/>
              <a:pPr/>
              <a:t>8</a:t>
            </a:fld>
            <a:endParaRPr lang="ru-RU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468313" y="692150"/>
            <a:ext cx="8229600" cy="576263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dirty="0" smtClean="0">
                <a:latin typeface="+mn-lt"/>
              </a:rPr>
              <a:t>Сроки обращения за защитой избирательных прав и рассмотрения избирательных споров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68313" y="1557338"/>
          <a:ext cx="8229600" cy="5216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360"/>
                <a:gridCol w="2376264"/>
                <a:gridCol w="261297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Вид спора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Срок обращения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Срок рассмотрения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Решение ИК о регистрации/отказе в регистрации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10 дней со дня принятия решения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5 дней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Отмена регистрации кандидата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Не позднее чем за 8 дней до дня голосования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Не позднее чем за 5 дней до дня голосования (в апелляции – за 2 дня)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Заявление об отмене решения об итогах голосования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10 дней с момента принятия решения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2 месяца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Заявление об отмене решения о результатах выборов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3 месяца со дня официального опубликования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2 месяца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О неправильности в списках избирателей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-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 дня, но не позднее ДПДД, а в день голосования - немедленно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Остальные</a:t>
                      </a:r>
                      <a:r>
                        <a:rPr lang="ru-RU" baseline="0" dirty="0" smtClean="0"/>
                        <a:t> споры (за исключением расформирования ИК)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3 месяца со дня, когда заявителю стало известно/д.б. стать известно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349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F1A989D3-756B-47B8-975D-8754E1212888}" type="slidenum">
              <a:rPr lang="ru-RU" smtClean="0"/>
              <a:pPr/>
              <a:t>9</a:t>
            </a:fld>
            <a:endParaRPr lang="ru-RU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1678</TotalTime>
  <Words>646</Words>
  <Application>Microsoft Office PowerPoint</Application>
  <PresentationFormat>Экран (4:3)</PresentationFormat>
  <Paragraphs>79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Georgia</vt:lpstr>
      <vt:lpstr>Wingdings 2</vt:lpstr>
      <vt:lpstr>Calibri</vt:lpstr>
      <vt:lpstr>Городская</vt:lpstr>
      <vt:lpstr>Избирательная комиссия Свердловской области  Уральский государственный юридический университет  Избирательные споры  в работе территориальных  избирательных комиссий  Семинар 22.10.2014 </vt:lpstr>
      <vt:lpstr>План занятия</vt:lpstr>
      <vt:lpstr>Избирательный спор</vt:lpstr>
      <vt:lpstr>Правовое регулирование  избирательных споров</vt:lpstr>
      <vt:lpstr>Судебное толкование</vt:lpstr>
      <vt:lpstr>Виды избирательных споров</vt:lpstr>
      <vt:lpstr>Причины избирательных споров</vt:lpstr>
      <vt:lpstr>Элементы избирательного спора</vt:lpstr>
      <vt:lpstr>Сроки обращения за защитой избирательных прав и рассмотрения избирательных споров</vt:lpstr>
      <vt:lpstr> 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 информационной открытости конституционного правосудия</dc:title>
  <dc:creator>USER</dc:creator>
  <cp:lastModifiedBy>Вероника</cp:lastModifiedBy>
  <cp:revision>209</cp:revision>
  <dcterms:created xsi:type="dcterms:W3CDTF">2012-03-30T16:01:50Z</dcterms:created>
  <dcterms:modified xsi:type="dcterms:W3CDTF">2016-05-23T10:56:26Z</dcterms:modified>
</cp:coreProperties>
</file>