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57" r:id="rId3"/>
    <p:sldId id="258" r:id="rId4"/>
    <p:sldId id="28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1DAC1C9-F518-4639-8A8C-9E0A7208414B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B06458D-0140-4E00-9E8A-FAFFE6A96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917C2A-C54D-423E-BA39-C9119C13BAB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B9BA6E-AAB5-4898-AD1A-4F4F735342B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90CC96-9439-4B70-A864-4CC48798E468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2C9359-58BE-48F9-BE8E-C420643CDA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3E72E-DE8E-4FDC-8584-CC54D3FD5A74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8CB63-019E-4799-8E78-4DEE327A3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6B910-F8AC-47B7-B7F3-BE2427032303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9363A-106F-4842-956E-F54806C69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0984D-E2F1-4B24-B3AE-5F9D6F02BE23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101BA-9639-4334-A860-A06469A72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1F54D8-DCE3-4178-B150-66374F68D118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38148C-D042-4245-92AB-0F79B90EE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985E9-ACBF-44DB-A28C-4ACFE9A89970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3116-64BA-4C52-AA6F-63608625B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FC3243-BE0A-46D9-B4DD-D34C6F3A2085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A2CC03-66D2-4A4B-835B-D5C243612A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1549D-30AF-485D-97AD-5C799A0DB52E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91530-2696-43F1-9D16-CFCE883BC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330774-8371-4317-9336-950E5907F9E7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EA1507-9E42-4B04-930D-68C288C415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A2F8B0-14A0-4587-B8E3-C7223159C79B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4A9400-9ADC-4258-88DE-FF3F94A4D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192531-0933-4A54-BC2D-EF9128352ED8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D0CD59-F3A0-4A54-AB89-8030C2AAF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F3E8016-7B80-4224-92E8-F4D7175E1B31}" type="datetimeFigureOut">
              <a:rPr lang="ru-RU"/>
              <a:pPr>
                <a:defRPr/>
              </a:pPr>
              <a:t>15.05.2016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8F7BA33-DDA4-4158-9EAB-805DC7E85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0" r:id="rId2"/>
    <p:sldLayoutId id="2147483696" r:id="rId3"/>
    <p:sldLayoutId id="2147483691" r:id="rId4"/>
    <p:sldLayoutId id="2147483697" r:id="rId5"/>
    <p:sldLayoutId id="2147483692" r:id="rId6"/>
    <p:sldLayoutId id="2147483698" r:id="rId7"/>
    <p:sldLayoutId id="2147483699" r:id="rId8"/>
    <p:sldLayoutId id="2147483700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1773238"/>
            <a:ext cx="7407275" cy="2808287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</a:rPr>
              <a:t>Место и роль участковых избирательных комиссий  в системе избирательных комиссий </a:t>
            </a:r>
            <a:br>
              <a:rPr lang="ru-RU" sz="44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</a:rPr>
              <a:t>Российской Федерации</a:t>
            </a:r>
            <a:endParaRPr lang="ru-RU" sz="4400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ransition spd="slow" advTm="69618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1258888" y="404813"/>
            <a:ext cx="74168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Под полномочиями УИК понимаются ее права и обязанности, установленные законами о выборах.</a:t>
            </a:r>
          </a:p>
          <a:p>
            <a:pPr algn="just"/>
            <a:endParaRPr lang="ru-RU" sz="200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Членами УИК с правом решающего голоса не могут быть:</a:t>
            </a:r>
          </a:p>
          <a:p>
            <a:pPr algn="just"/>
            <a:endParaRPr lang="ru-RU" sz="2000" b="1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 лица, не имеющие гражданства Российской Федерации, </a:t>
            </a: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 граждане Российской Федерации, признанные решением суда, вступившим в законную силу, недееспособными, ограниченно дееспособными;</a:t>
            </a: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 граждане Российской Федерации, не достигшие возраста 18 лет;</a:t>
            </a: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 депутаты;</a:t>
            </a: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• выборные должностные лица, главы местных администраций;</a:t>
            </a: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•судьи, прокуроры;</a:t>
            </a: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 на соответствующих выборах – кандидаты, их уполномоченные представители и доверенные лица, уполномоченные представители и доверенные лица избирательных объединений, выдвинувших кандидатов; </a:t>
            </a:r>
          </a:p>
          <a:p>
            <a:pPr algn="just"/>
            <a:endParaRPr lang="ru-RU" sz="200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1403350" y="336550"/>
            <a:ext cx="7129463" cy="56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00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 на соответствующих выборах – члены комиссий с правом совещательного голоса; </a:t>
            </a: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 на соответствующих выборах – супруги и близкие родственники кандидатов, близкие родственники супругов кандидатов;</a:t>
            </a: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 лица, находящиеся в непосредственном подчинении у кандидатов;</a:t>
            </a: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 лица, выведенные из состава комиссий по решению суда;</a:t>
            </a: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 лица, имеющие неснятую и непогашенную судимость;</a:t>
            </a: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 а также лица, подвергнутые в судебном порядке административному наказанию за нарушение законодательства о выборах и референдумах, – в течение одного года со дня вступления в законную силу решения (постановления) суда о назначении административного наказания.</a:t>
            </a:r>
          </a:p>
          <a:p>
            <a:pPr algn="just"/>
            <a:endParaRPr lang="ru-RU" sz="200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Членам участковой комиссии с правом решающего голоса территориальная комиссия выдает удостоверения.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1331913" y="333375"/>
            <a:ext cx="7488237" cy="56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4.1. Порядок и формы взаимодействия УИК с вышестоящими избирательными комиссиями и органами местного самоуправления.</a:t>
            </a: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Взаимодействуя с вышестоящей избирательной комиссией, УИК осуществляет большой комплекс мероприятий:</a:t>
            </a: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 организует обучение членов УИК;</a:t>
            </a: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 получает от вышестоящей избирательной комиссии по акту список избирателей;</a:t>
            </a: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• получает от вышестоящей избирательной комиссии по акту бланки открепительных удостоверений;</a:t>
            </a: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 получает от вышестоящей избирательной комиссии по акту избирательные бюллетени;</a:t>
            </a: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 получает от вышестоящей избирательной комиссии смету расходов УИК;</a:t>
            </a: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В соответствии с п. 16 ст. 20 ФЗ об основных гарантиях избирательных прав органы местного самоуправления и муниципальные учреждения, а также их должностные лица обязаны оказывать УИК содействие в реализации их полномочий.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1187450" y="333375"/>
            <a:ext cx="7561263" cy="56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5. Статус члена  УИК с правом решающего голоса</a:t>
            </a:r>
          </a:p>
          <a:p>
            <a:pPr algn="ctr"/>
            <a:endParaRPr lang="ru-RU" sz="2000" b="1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Основы правового статуса члена УИК с правом решающего голоса определены в ст. 29 ФЗ об основных гарантиях избирательных прав.</a:t>
            </a: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Под статусом члена УИК с правом решающего голоса понимается </a:t>
            </a:r>
            <a:r>
              <a:rPr lang="ru-RU" sz="2000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совокупность установленных законом прав, обязанностей и гарантий деятельности.</a:t>
            </a:r>
          </a:p>
          <a:p>
            <a:pPr algn="ctr"/>
            <a:r>
              <a:rPr lang="ru-RU" sz="2000" u="sng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Член УИК с правом решающего голоса:</a:t>
            </a: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 заблаговременно извещается о заседаниях соответствующей комиссии;</a:t>
            </a: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 вправе выступать на заседании комиссии;</a:t>
            </a: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 вправе задавать другим участникам заседания комиссии вопросы ;</a:t>
            </a: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 вправе знакомиться с документами и материалами;</a:t>
            </a: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 вправе удостовериться в правильности подсчета бюллетеней;</a:t>
            </a: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 вправе обжаловать действия (бездействие) комиссии;</a:t>
            </a: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 подачи членом комиссии заявления в письменной форме о сложении своих полномочий.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713" y="342900"/>
            <a:ext cx="754697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913" y="476250"/>
            <a:ext cx="7416800" cy="59404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5.1. Гарантии компенсации для членов участковой избирательной </a:t>
            </a:r>
            <a:r>
              <a:rPr lang="ru-RU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Под </a:t>
            </a:r>
            <a:r>
              <a:rPr lang="ru-RU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данными гарантиями 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понимается совокупность правовых средств, направленных на обеспечение беспрепятственного осуществления членом 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УИК с 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правом решающего голоса его прав и обязанностей в избирательном процессе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 </a:t>
            </a:r>
            <a:r>
              <a:rPr lang="ru-RU" sz="2000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гарантирует </a:t>
            </a:r>
            <a:r>
              <a:rPr lang="ru-RU" sz="2000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членам УИК: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дополнительную </a:t>
            </a:r>
            <a:r>
              <a:rPr lang="ru-RU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оплату труда (вознаграждение</a:t>
            </a:r>
            <a:r>
              <a:rPr lang="ru-RU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возбуждении уголовного дела в отношении члена </a:t>
            </a:r>
            <a:r>
              <a:rPr lang="ru-RU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УИК и привлечении </a:t>
            </a:r>
            <a:r>
              <a:rPr lang="ru-RU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в качестве обвиняемого по уголовному делу принимаются руководителем следственного органа Следственного комитета Российской Федерации по субъекту Российской </a:t>
            </a:r>
            <a:r>
              <a:rPr lang="ru-RU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быть подвергнут административному наказанию, налагаемому в судебном порядке, без согласия прокурора субъекта Российской </a:t>
            </a:r>
            <a:r>
              <a:rPr lang="ru-RU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уволен </a:t>
            </a:r>
            <a:r>
              <a:rPr lang="ru-RU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</a:t>
            </a:r>
            <a:r>
              <a:rPr lang="ru-RU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инициативе работодателя или без </a:t>
            </a:r>
            <a:r>
              <a:rPr lang="ru-RU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согласия переведен </a:t>
            </a:r>
            <a:r>
              <a:rPr lang="ru-RU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другую </a:t>
            </a:r>
            <a:r>
              <a:rPr lang="ru-RU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1331913" y="404813"/>
            <a:ext cx="72009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Член УИК  с правом решающего голоса и член комиссии с правом совещательного голоса:</a:t>
            </a:r>
          </a:p>
          <a:p>
            <a:pPr algn="ctr"/>
            <a:endParaRPr lang="ru-RU" sz="2000" b="1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 заблаговременно извещаются о заседаниях соответствующей комиссии;</a:t>
            </a: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 вправе выступать на заседании комиссии, вносить предложения по вопросам, отнесенным к компетенции соответствующей комиссии, и требовать проведения по данным вопросам голосования;</a:t>
            </a: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 вправе задавать другим участникам заседания комиссии вопросы в соответствии с повесткой дня и получать на них ответы по существу;</a:t>
            </a: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 вправе знакомиться с документами и материалами;</a:t>
            </a: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• вправе удостовериться в правильности подсчета по спискам избирателей числа лиц, принявших участие в голосовании, в правильности сортировки бюллетеней по кандидатам, избирательным объединениям;</a:t>
            </a: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 вправе обжаловать действия (бездействие) комиссии в соответствующую вышестоящую комиссию или в суд.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1331913" y="620713"/>
            <a:ext cx="734377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5.2. Назначение нового члена участковой избирательной комиссии вместо выбывшего члена</a:t>
            </a: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Орган, назначивший члена УИК, обязан назначить нового члена комиссии вместо выбывшего, в период избирательной кампании, не позднее чем через десять дней со дня его выбытия, в межвыборный период,  не позднее чем в трёхмесячный срок.</a:t>
            </a:r>
          </a:p>
          <a:p>
            <a:pPr algn="just"/>
            <a:endParaRPr lang="ru-RU" sz="200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5.3. Принцип коллегиальности в деятельности участковой избирательной комиссии</a:t>
            </a: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В соответствии с п. 1 ст. 28 ФЗ об основных гарантиях деятельность УИК осуществляется коллегиально.</a:t>
            </a: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Соблюдение принципа коллегиальности предполагает свободное, всестороннее и коллективное обсуждение вопросов, выносимых на заседание комиссий, принятие решений, выражающих мнение всех или большинства членов комиссий, путем голосования. В связи с этим, комиссия может приступить к работе, если ее состав сформирован не менее чем на две трети от установленного числа УИК с правом решающего голоса.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0163" y="404813"/>
            <a:ext cx="723265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1258888" y="620713"/>
            <a:ext cx="74168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5.4. Особенности процедуры назначения (избрания) на должность и освобождения от должности руководителей участковой избирательной комиссии</a:t>
            </a:r>
          </a:p>
          <a:p>
            <a:pPr algn="ctr"/>
            <a:endParaRPr lang="ru-RU" sz="2000" b="1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 соответствии с п. 7 ст. 28 ФЗ об основных гарантиях избирательных прав председатель УИК назначается на должность и освобождается от должности непосредственно ТИК. Заместитель председателя и секретарь УИК избираются тайным голосованием на ее первом заседании. Решения об их избрании принимается большинством голосов от установленного числа членов комиссии с правом решающего голоса. Решения об освобождении от должностей заместителя председателя и секретаря комиссии принимаются тайным голосованием (за исключением случая освобождения от должности по личному заявлению).</a:t>
            </a:r>
          </a:p>
          <a:p>
            <a:pPr algn="ctr"/>
            <a:endParaRPr lang="ru-RU" sz="2000" b="1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1258888" y="476250"/>
            <a:ext cx="7561262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1. Изменения в законодательстве Российской Федерации.</a:t>
            </a:r>
          </a:p>
          <a:p>
            <a:pPr algn="just"/>
            <a:r>
              <a:rPr lang="ru-RU" sz="28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Федеральным законом от 2 октября 2012 г. № 157-ФЗ был внесен ряд изменений в нормы Федерального закона об основных гарантиях избирательных прав, регулирующие порядок назначения выборов и образования избирательных участков.</a:t>
            </a:r>
          </a:p>
          <a:p>
            <a:pPr algn="just"/>
            <a:r>
              <a:rPr lang="ru-RU" sz="28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С 2013 г. выборы проводятся в </a:t>
            </a:r>
            <a:r>
              <a:rPr lang="ru-RU" sz="2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единый день голосования – </a:t>
            </a:r>
            <a:r>
              <a:rPr lang="ru-RU" sz="2800" b="1" i="1" u="sng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второе воскресенье сентября</a:t>
            </a:r>
            <a:r>
              <a:rPr lang="ru-RU" sz="2800" i="1" u="sng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8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Избирательные участки </a:t>
            </a:r>
            <a:r>
              <a:rPr lang="ru-RU" sz="28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являются </a:t>
            </a:r>
            <a:r>
              <a:rPr lang="ru-RU" sz="2800" b="1" i="1" u="sng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едиными для всех выборов.</a:t>
            </a:r>
          </a:p>
        </p:txBody>
      </p:sp>
    </p:spTree>
  </p:cSld>
  <p:clrMapOvr>
    <a:masterClrMapping/>
  </p:clrMapOvr>
  <p:transition spd="med" advTm="606941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1331913" y="476250"/>
            <a:ext cx="734377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5.5. Статус членов участковой избирательной комиссии с совещательным голосом</a:t>
            </a:r>
          </a:p>
          <a:p>
            <a:pPr algn="ctr"/>
            <a:endParaRPr lang="ru-RU" sz="2000" b="1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Члены комиссии с правом совещательного голоса назначаются в состав УИК кандидатом, или избирательным объединением, выдвинувшим список кандидатов.</a:t>
            </a: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Член УИК с правом совещательного голоса обладает равными правами с членом комиссии с правом решающего голоса по вопросам подготовки и проведения выборов, за исключением права: </a:t>
            </a: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 выдавать и подписывать бюллетени, открепительные удостоверения;</a:t>
            </a: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 участвовать в сортировке, подсчете и погашении бюллетеней;</a:t>
            </a: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 составлять протокол об итогах голосования;</a:t>
            </a: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 участвовать в голосовании при принятии решения по вопросу, отнесенному к компетенции комиссии, и подписывать решения комиссии.</a:t>
            </a: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П. 22 ст. ФЗ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1331913" y="476250"/>
            <a:ext cx="73437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6. Ответственность участковой избирательной комиссии и членов участковых избирательных комиссий. Расформирование участковой избирательной комиссии.</a:t>
            </a: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Применительно к УИК ФЗ об основных гарантиях избирательных прав (п. 1 ст. 31) предусматривает два вида фактических оснований:</a:t>
            </a:r>
          </a:p>
          <a:p>
            <a:pPr algn="just"/>
            <a:endParaRPr lang="ru-RU" sz="200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5088" y="2489200"/>
            <a:ext cx="734536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1271588" y="476250"/>
            <a:ext cx="7273925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orbel" pitchFamily="34" charset="0"/>
              </a:rPr>
              <a:t> </a:t>
            </a:r>
            <a:r>
              <a:rPr lang="ru-RU" sz="2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 законодательстве Российской Федерации устанавливается уголовная и административная ответственность </a:t>
            </a:r>
          </a:p>
          <a:p>
            <a:pPr algn="ctr"/>
            <a:r>
              <a:rPr lang="ru-RU" sz="2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членов УИК</a:t>
            </a:r>
          </a:p>
          <a:p>
            <a:pPr algn="ctr"/>
            <a:r>
              <a:rPr lang="ru-RU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u="sng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уголовная ответственность</a:t>
            </a:r>
            <a:r>
              <a:rPr lang="ru-RU" sz="2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за совершение  членами УИК следующих преступлений:</a:t>
            </a:r>
          </a:p>
          <a:p>
            <a:pPr algn="just">
              <a:lnSpc>
                <a:spcPct val="150000"/>
              </a:lnSpc>
            </a:pPr>
            <a:r>
              <a:rPr lang="ru-RU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 Воспрепятствование осуществлению избирательных прав или работе избирательных комиссий (ст. 141 УК РФ);</a:t>
            </a:r>
          </a:p>
          <a:p>
            <a:pPr algn="just">
              <a:lnSpc>
                <a:spcPct val="150000"/>
              </a:lnSpc>
            </a:pPr>
            <a:r>
              <a:rPr lang="ru-RU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 Фальсификация избирательных документов (ст. 142 УК РФ);</a:t>
            </a:r>
          </a:p>
          <a:p>
            <a:pPr algn="just">
              <a:lnSpc>
                <a:spcPct val="150000"/>
              </a:lnSpc>
            </a:pPr>
            <a:r>
              <a:rPr lang="ru-RU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 Фальсификация итогов голосования (ст. 142.1 УК РФ);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1331913" y="333375"/>
            <a:ext cx="7272337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Административная</a:t>
            </a:r>
            <a:r>
              <a:rPr lang="ru-RU" sz="2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ответственность членов избирательных комиссий с правом решающего голоса  </a:t>
            </a:r>
          </a:p>
          <a:p>
            <a:pPr algn="ctr"/>
            <a:r>
              <a:rPr lang="ru-RU" sz="2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 следующим статьям:</a:t>
            </a:r>
          </a:p>
          <a:p>
            <a:pPr algn="just"/>
            <a:endParaRPr lang="ru-RU" sz="200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 Нарушение права гражданина на ознакомление со списком избирателей (ст. 5.1 КоАП);</a:t>
            </a: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 Нарушение прав члена избирательной комиссии, наблюдателя, доверенного лица или уполномоченного представителя кандидата, представителя средства массовой информации (Статья 5.6 КоАП);</a:t>
            </a: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 Нарушение установленных законодательством о выборах и референдумах порядка и сроков уведомления избирательной комиссии о факте предоставления помещений и права на предоставление помещений для встреч с избирателями, участниками референдума (ст. 5.15 КоАП);</a:t>
            </a: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 Нарушение установленного законом порядка подсчета голосов, определения результатов выборов, порядка составления протокола об итогах голосования с отметкой «Повторный» или «Повторный подсчет голосов» (ст. 5.24 КоАП);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1547813" y="639763"/>
            <a:ext cx="7056437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Административная</a:t>
            </a:r>
            <a:r>
              <a:rPr lang="ru-RU" sz="2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ответственность членов избирательных комиссий с правом решающего голоса  по следующим статьям:</a:t>
            </a:r>
          </a:p>
          <a:p>
            <a:pPr algn="just"/>
            <a:endParaRPr lang="ru-RU" sz="200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 Непредоставление сведений об итогах голосования или о результатах выборов (ст. 5.25 КоАП).</a:t>
            </a:r>
          </a:p>
          <a:p>
            <a:pPr algn="just">
              <a:lnSpc>
                <a:spcPct val="150000"/>
              </a:lnSpc>
            </a:pPr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 Сбор подписей избирателей, участников референдума в запрещенных местах, а также сбор подписей лицами, которым участие в этом запрещено федеральным законом (ст. 5.47 КоАП).</a:t>
            </a:r>
          </a:p>
          <a:p>
            <a:pPr algn="just">
              <a:lnSpc>
                <a:spcPct val="150000"/>
              </a:lnSpc>
            </a:pPr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 Нарушение порядка и сроков представления и хранения документов, связанных с подготовкой и проведением выборов, референдума (ст. 5.56.).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1"/>
          <p:cNvSpPr>
            <a:spLocks noChangeArrowheads="1"/>
          </p:cNvSpPr>
          <p:nvPr/>
        </p:nvSpPr>
        <p:spPr bwMode="auto">
          <a:xfrm>
            <a:off x="1476375" y="549275"/>
            <a:ext cx="705643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800000"/>
                </a:solidFill>
                <a:latin typeface="Corbel" pitchFamily="34" charset="0"/>
              </a:rPr>
              <a:t>Решение практических задач</a:t>
            </a:r>
          </a:p>
          <a:p>
            <a:pPr algn="ctr"/>
            <a:endParaRPr lang="ru-RU" sz="2400" b="1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Задача № 1</a:t>
            </a:r>
          </a:p>
          <a:p>
            <a:pPr algn="ctr"/>
            <a:endParaRPr lang="ru-RU" sz="2400" b="1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>
                <a:solidFill>
                  <a:srgbClr val="800000"/>
                </a:solidFill>
                <a:latin typeface="Corbel" pitchFamily="34" charset="0"/>
              </a:rPr>
              <a:t>       </a:t>
            </a:r>
            <a:r>
              <a:rPr lang="ru-RU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П., имея документ, соответствующим образом заверенный руководителем избирательного объединения, в подтверждение его действий предъявил членское удостоверение соответствующего избирательного объединения.</a:t>
            </a:r>
          </a:p>
          <a:p>
            <a:pPr algn="just"/>
            <a:endParaRPr lang="ru-RU" sz="2400">
              <a:solidFill>
                <a:srgbClr val="800000"/>
              </a:solidFill>
              <a:latin typeface="Corbel" pitchFamily="34" charset="0"/>
            </a:endParaRPr>
          </a:p>
          <a:p>
            <a:pPr algn="just"/>
            <a:endParaRPr lang="ru-RU" sz="2400">
              <a:solidFill>
                <a:srgbClr val="800000"/>
              </a:solidFill>
              <a:latin typeface="Corbel" pitchFamily="34" charset="0"/>
            </a:endParaRPr>
          </a:p>
          <a:p>
            <a:pPr algn="just"/>
            <a:r>
              <a:rPr lang="ru-RU" sz="2400" b="1">
                <a:solidFill>
                  <a:srgbClr val="800000"/>
                </a:solidFill>
                <a:latin typeface="Corbel" pitchFamily="34" charset="0"/>
              </a:rPr>
              <a:t>ВОПРОС: </a:t>
            </a:r>
            <a:r>
              <a:rPr lang="ru-RU" sz="2400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Оцените правомерность его действий. Какие документы необходимо предъявлять в таких случаях?</a:t>
            </a:r>
          </a:p>
          <a:p>
            <a:pPr algn="ctr"/>
            <a:endParaRPr lang="ru-RU" sz="2400" b="1">
              <a:solidFill>
                <a:srgbClr val="800000"/>
              </a:solidFill>
              <a:latin typeface="Corbe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1"/>
          <p:cNvSpPr>
            <a:spLocks noChangeArrowheads="1"/>
          </p:cNvSpPr>
          <p:nvPr/>
        </p:nvSpPr>
        <p:spPr bwMode="auto">
          <a:xfrm>
            <a:off x="1331913" y="476250"/>
            <a:ext cx="72009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Задача № 2</a:t>
            </a:r>
          </a:p>
          <a:p>
            <a:pPr algn="ctr"/>
            <a:endParaRPr lang="ru-RU" sz="2400" b="1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И., находясь в составе участковой избирательной комиссии с правом совещательного голоса, выдавал и подписывал бюллетени, а также принимал участие в их подсчёте и погашении.</a:t>
            </a:r>
          </a:p>
          <a:p>
            <a:pPr algn="just"/>
            <a:endParaRPr lang="ru-RU" sz="240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ВОПРОС:</a:t>
            </a:r>
            <a:r>
              <a:rPr lang="ru-RU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Оцените правомерность его действий, а также их правовые последствия.</a:t>
            </a:r>
          </a:p>
          <a:p>
            <a:pPr algn="ctr"/>
            <a:endParaRPr lang="ru-RU" sz="2400" b="1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1"/>
          <p:cNvSpPr>
            <a:spLocks noChangeArrowheads="1"/>
          </p:cNvSpPr>
          <p:nvPr/>
        </p:nvSpPr>
        <p:spPr bwMode="auto">
          <a:xfrm>
            <a:off x="1403350" y="620713"/>
            <a:ext cx="72009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Задача № 3</a:t>
            </a:r>
          </a:p>
          <a:p>
            <a:pPr algn="ctr"/>
            <a:endParaRPr lang="ru-RU" sz="2400" b="1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С санкции прокурора города Н. в отношении члена участковой избирательной комиссии с правом решающего голоса М. было возбуждено уголовное дело, в рамках которого к нему была выбрана мера пресечения в виде заключения под стражу. Учитывая эти обстоятельства, территориальная избирательная комиссия приняла решение об освобождении М. от обязанностей члена избирательной комиссии до истечения срока ее полномочий.</a:t>
            </a:r>
          </a:p>
          <a:p>
            <a:pPr algn="just"/>
            <a:endParaRPr lang="ru-RU" sz="240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ВОПРОС: </a:t>
            </a:r>
            <a:r>
              <a:rPr lang="ru-RU" sz="2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Правомерны ли действия территориальной избирательной комиссии?</a:t>
            </a:r>
          </a:p>
          <a:p>
            <a:pPr algn="ctr"/>
            <a:endParaRPr lang="ru-RU" sz="2400" b="1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1187450" y="404813"/>
            <a:ext cx="76327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2. Порядок формирования участковых избирательных комиссий</a:t>
            </a:r>
          </a:p>
          <a:p>
            <a:endParaRPr lang="ru-RU" sz="200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Формирование УИК осуществляется ТИК на основе предложений:</a:t>
            </a: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 политических партий, </a:t>
            </a: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 иных общественных объединений, </a:t>
            </a: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 избирательных объединений,</a:t>
            </a: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 соответствующего представительного органа муниципального  образования;</a:t>
            </a: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 собраний избирателей по месту жительства, работы, службы, учебы.</a:t>
            </a:r>
          </a:p>
          <a:p>
            <a:pPr algn="just"/>
            <a:endParaRPr lang="ru-RU" sz="200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Число членов участковых избирательных комиссий с правом решающего голоса определяется п. 3 ст. 27 Федерального закона об основных гарантиях избирательных прав и  в следующих пределах:</a:t>
            </a: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 до 1001 избирателя – 3–9 членов участковой комиссии;</a:t>
            </a: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 от 1001 до 2001 избирателя – 7–12 членов участковой комиссии;</a:t>
            </a: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• более 2000 избирателей – 7–16 членов участковой комиссии.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100" y="476250"/>
            <a:ext cx="7343775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7" name="Прямоугольник 1"/>
          <p:cNvSpPr>
            <a:spLocks noChangeArrowheads="1"/>
          </p:cNvSpPr>
          <p:nvPr/>
        </p:nvSpPr>
        <p:spPr bwMode="auto">
          <a:xfrm>
            <a:off x="1435100" y="5229225"/>
            <a:ext cx="73437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Кандидатуры, предложенные в состав УИК, но не назначенные членами УИК, зачисляются в резерв составов УИК, который формируется ИКСО.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1331913" y="476250"/>
            <a:ext cx="7343775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800000"/>
                </a:solidFill>
                <a:latin typeface="Corbel" pitchFamily="34" charset="0"/>
              </a:rPr>
              <a:t> </a:t>
            </a:r>
            <a:r>
              <a:rPr lang="ru-RU" sz="2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3. Система и конституционно-правовой статус избирательных комиссий в Российской Федерации</a:t>
            </a: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Избирательные комиссии являются </a:t>
            </a:r>
            <a:r>
              <a:rPr lang="ru-RU" sz="2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коллегиальными органами,</a:t>
            </a:r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формируемыми в порядке и сроки, установленные законом. Осуществляющими подготовку и проведение выборов, а также обеспечивают реализацию и защиту избирательных прав граждан.  Система  избирательных  комиссий  в  целом действует </a:t>
            </a: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как межвластная структура</a:t>
            </a:r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наделенная специальной компетенцией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4963" y="2997200"/>
            <a:ext cx="6797675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476250"/>
            <a:ext cx="66198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1316038" y="5013325"/>
            <a:ext cx="72009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800000"/>
                </a:solidFill>
                <a:latin typeface="Corbel" pitchFamily="34" charset="0"/>
              </a:rPr>
              <a:t>На общественных началах работают окружные и участковые избирательные комиссии.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476250"/>
            <a:ext cx="720090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9" name="Прямоугольник 1"/>
          <p:cNvSpPr>
            <a:spLocks noChangeArrowheads="1"/>
          </p:cNvSpPr>
          <p:nvPr/>
        </p:nvSpPr>
        <p:spPr bwMode="auto">
          <a:xfrm>
            <a:off x="1331913" y="5514975"/>
            <a:ext cx="72723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orbel" pitchFamily="34" charset="0"/>
              </a:rPr>
              <a:t> </a:t>
            </a:r>
            <a:r>
              <a:rPr lang="ru-RU" sz="2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Систему избирательных комиссий – следует рассматривать как важную юридическую гарантию избирательных прав граждан.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1403350" y="333375"/>
            <a:ext cx="7272338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4. Статус и полномочия участковых избирательных комиссий.</a:t>
            </a:r>
          </a:p>
          <a:p>
            <a:pPr algn="just"/>
            <a:endParaRPr lang="ru-RU" sz="2000" b="1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1125538"/>
            <a:ext cx="727392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4" name="Прямоугольник 2"/>
          <p:cNvSpPr>
            <a:spLocks noChangeArrowheads="1"/>
          </p:cNvSpPr>
          <p:nvPr/>
        </p:nvSpPr>
        <p:spPr bwMode="auto">
          <a:xfrm>
            <a:off x="1379538" y="4797425"/>
            <a:ext cx="7265987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Полномочия УИК прекращаются в связи с истечением их 5  срока полномочий. Досрочное прекращение полномочий УИК  быть осуществлено решением ТИК в случае ликвидации избирательного участка.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763" y="476250"/>
            <a:ext cx="738505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568</TotalTime>
  <Words>1851</Words>
  <Application>Microsoft Office PowerPoint</Application>
  <PresentationFormat>Экран (4:3)</PresentationFormat>
  <Paragraphs>154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Corbel</vt:lpstr>
      <vt:lpstr>Arial</vt:lpstr>
      <vt:lpstr>Wingdings 2</vt:lpstr>
      <vt:lpstr>Verdana</vt:lpstr>
      <vt:lpstr>Calibri</vt:lpstr>
      <vt:lpstr>Gill Sans MT</vt:lpstr>
      <vt:lpstr>Times New Roman</vt:lpstr>
      <vt:lpstr>Солнцестояние</vt:lpstr>
      <vt:lpstr>Место и роль участковых избирательных комиссий  в системе избирательных комиссий  Российской Федерации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Вероника</cp:lastModifiedBy>
  <cp:revision>110</cp:revision>
  <dcterms:created xsi:type="dcterms:W3CDTF">2014-01-28T04:10:05Z</dcterms:created>
  <dcterms:modified xsi:type="dcterms:W3CDTF">2016-05-15T05:32:22Z</dcterms:modified>
</cp:coreProperties>
</file>