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8" r:id="rId31"/>
    <p:sldId id="286" r:id="rId32"/>
    <p:sldId id="287" r:id="rId33"/>
    <p:sldId id="289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66"/>
    <a:srgbClr val="800080"/>
    <a:srgbClr val="00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9213" autoAdjust="0"/>
  </p:normalViewPr>
  <p:slideViewPr>
    <p:cSldViewPr snapToObjects="1">
      <p:cViewPr>
        <p:scale>
          <a:sx n="80" d="100"/>
          <a:sy n="80" d="100"/>
        </p:scale>
        <p:origin x="-62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C55CF5-126D-4229-8820-65EC63A53217}" type="datetimeFigureOut">
              <a:rPr lang="ru-RU" smtClean="0"/>
              <a:pPr/>
              <a:t>15.05.2016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8BFD91-3217-4ECD-BAD6-FE110FECDD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941820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8BFD91-3217-4ECD-BAD6-FE110FECDD71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429706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15.05.2016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15.05.2016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15.05.2016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15.05.2016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15.05.2016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15.05.2016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15.05.2016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5733257"/>
            <a:ext cx="5637010" cy="576064"/>
          </a:xfrm>
        </p:spPr>
        <p:txBody>
          <a:bodyPr/>
          <a:lstStyle/>
          <a:p>
            <a:r>
              <a:rPr lang="ru-RU" dirty="0" smtClean="0"/>
              <a:t>Обучение УИК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81" y="548680"/>
            <a:ext cx="7714859" cy="5040560"/>
          </a:xfrm>
        </p:spPr>
        <p:txBody>
          <a:bodyPr/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800080"/>
                </a:solidFill>
              </a:rPr>
              <a:t>Делопроизводство </a:t>
            </a:r>
            <a:br>
              <a:rPr lang="ru-RU" dirty="0" smtClean="0">
                <a:solidFill>
                  <a:srgbClr val="800080"/>
                </a:solidFill>
              </a:rPr>
            </a:br>
            <a:r>
              <a:rPr lang="ru-RU" dirty="0" smtClean="0">
                <a:solidFill>
                  <a:srgbClr val="800080"/>
                </a:solidFill>
              </a:rPr>
              <a:t>в участковой избирательной комиссии</a:t>
            </a:r>
            <a:endParaRPr lang="ru-RU" dirty="0">
              <a:solidFill>
                <a:srgbClr val="800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688862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474345"/>
            <a:ext cx="7776864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Бланк решения</a:t>
            </a:r>
          </a:p>
          <a:p>
            <a:pPr algn="ctr"/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СВЕРДЛОВСКАЯ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ОБЛАСТЬ</a:t>
            </a:r>
          </a:p>
          <a:p>
            <a:pPr algn="ctr"/>
            <a:endParaRPr lang="ru-RU" sz="20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ОБРАЗОВАНИЕ ГОРОД ИРБИТ </a:t>
            </a:r>
          </a:p>
          <a:p>
            <a:pPr algn="ctr"/>
            <a:endParaRPr lang="ru-RU" sz="20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УЧАСТКОВАЯ ИЗБИРАТЕЛЬНАЯ КОМИССИЯ</a:t>
            </a:r>
          </a:p>
          <a:p>
            <a:pPr algn="ctr"/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ИЗБИРАТЕЛЬНОГО УЧАСТКА № ______</a:t>
            </a:r>
          </a:p>
          <a:p>
            <a:pPr algn="ctr"/>
            <a:endParaRPr lang="ru-RU" sz="20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</a:t>
            </a:r>
            <a:endParaRPr lang="ru-RU" sz="20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________________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№ ____</a:t>
            </a:r>
            <a:endParaRPr lang="ru-RU" sz="20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(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дата)	</a:t>
            </a:r>
            <a:endParaRPr lang="ru-RU" sz="2000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г</a:t>
            </a: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Ирбит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</a:p>
          <a:p>
            <a:pPr algn="ctr"/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</a:p>
          <a:p>
            <a:pPr algn="ctr"/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algn="ctr"/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______________________________________________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algn="ctr"/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(наименование решения)	</a:t>
            </a:r>
            <a:endParaRPr lang="ru-RU" sz="2000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342363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67385" y="620688"/>
            <a:ext cx="77768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  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99591" y="620688"/>
            <a:ext cx="7544657" cy="5663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Бланк письма</a:t>
            </a:r>
          </a:p>
          <a:p>
            <a:pPr algn="ctr"/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СВЕРДЛОВСКАЯ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ОБЛАСТЬ</a:t>
            </a:r>
          </a:p>
          <a:p>
            <a:pPr algn="ctr"/>
            <a:endParaRPr lang="ru-RU" sz="2000" b="1" dirty="0">
              <a:solidFill>
                <a:srgbClr val="66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ОБРАЗОВАНИЕ ГОРОД ИРБИТ </a:t>
            </a:r>
          </a:p>
          <a:p>
            <a:pPr algn="ctr"/>
            <a:endParaRPr lang="ru-RU" sz="20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УЧАСТКОВАЯ ИЗБИРАТЕЛЬНАЯ КОМИССИЯ</a:t>
            </a:r>
          </a:p>
          <a:p>
            <a:pPr algn="ctr"/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ИЗБИРАТЕЛЬНОГО УЧАСТКА № ______</a:t>
            </a:r>
          </a:p>
          <a:p>
            <a:pPr algn="ctr"/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____________________________________________________</a:t>
            </a:r>
            <a:endParaRPr lang="ru-RU" sz="20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(улица, дом, населенный пункт,  область, индекс, телефон)</a:t>
            </a:r>
          </a:p>
          <a:p>
            <a:pPr algn="ctr"/>
            <a:endParaRPr lang="ru-RU" sz="20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______________20__   г. № ______</a:t>
            </a:r>
          </a:p>
          <a:p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№ _______ от _______________</a:t>
            </a:r>
          </a:p>
          <a:p>
            <a:endParaRPr lang="ru-RU" dirty="0"/>
          </a:p>
          <a:p>
            <a:r>
              <a:rPr lang="ru-RU" dirty="0"/>
              <a:t> </a:t>
            </a:r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7387371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7544" y="548680"/>
            <a:ext cx="8208912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Документы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оформляются в соответствии с Требованиями к документам, изготовляемым с помощью печатающих устройств, и к файлам текстовых документов (приложение №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Порядка),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отсутствии печатающих устройств – в рукописном виде.</a:t>
            </a:r>
          </a:p>
          <a:p>
            <a:pPr algn="just"/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При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подготовке и оформлении документов должны соблюдаться правила оформления реквизитов документов.</a:t>
            </a:r>
          </a:p>
          <a:p>
            <a:pPr algn="just"/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Дата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документа.</a:t>
            </a:r>
          </a:p>
          <a:p>
            <a:pPr algn="just"/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Датой документа является дата его подписания, утверждения, принятия. Датой протокола является дата заседания, а акта – дата события. </a:t>
            </a:r>
          </a:p>
          <a:p>
            <a:pPr algn="just"/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Дату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документа оформляют арабскими цифрами в последовательности: день месяца, месяц, год. День месяца и месяц оформляются двумя парами арабских цифр, разделенными точкой, год – четырьмя арабскими цифрами,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например: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13.03.2014</a:t>
            </a:r>
            <a:endParaRPr lang="ru-RU" sz="20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Допускается словесно-цифровой способ оформления даты, например:</a:t>
            </a:r>
          </a:p>
          <a:p>
            <a:pPr algn="just"/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 марта 2014 г.</a:t>
            </a:r>
          </a:p>
          <a:p>
            <a:pPr algn="just"/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При 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оформлении протоколов, решений, актов комиссии используется только словесно-цифровой способ написания даты.</a:t>
            </a:r>
          </a:p>
        </p:txBody>
      </p:sp>
    </p:spTree>
    <p:extLst>
      <p:ext uri="{BB962C8B-B14F-4D97-AF65-F5344CB8AC3E}">
        <p14:creationId xmlns:p14="http://schemas.microsoft.com/office/powerpoint/2010/main" xmlns="" val="23529852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526718"/>
            <a:ext cx="7992888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Регистрационный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номер документа.</a:t>
            </a:r>
          </a:p>
          <a:p>
            <a:pPr algn="just"/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входящих документов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это порядковый номер, 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исходящих документов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индекс дела по номенклатуре и, через косую черту, порядковый номер документа.</a:t>
            </a:r>
          </a:p>
          <a:p>
            <a:pPr algn="just"/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Ссылка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исходящий регистрационный номер и дату документа включается в состав реквизитов бланка письма. Ссылка на исходящий регистрационный номер и дату документа проставляется при подготовке письма-ответа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sz="2000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Реквизит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«Адресат» располагается в правом верхнем углу.</a:t>
            </a:r>
          </a:p>
          <a:p>
            <a:pPr algn="just"/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Документы адресуются в вышестоящую избирательную комиссию, в организации, их структурные подразделения, должностным лицам или гражданам при ответе на их обращения. Наименование вышестоящей избирательной комиссии, организации и структурного подразделения указываются в именительном падеже, например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>
              <a:lnSpc>
                <a:spcPts val="2400"/>
              </a:lnSpc>
            </a:pP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Администрация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города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Ирбит</a:t>
            </a:r>
            <a:endParaRPr lang="ru-RU" sz="800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ts val="2400"/>
              </a:lnSpc>
            </a:pP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Организационный отдел</a:t>
            </a:r>
            <a:endParaRPr lang="ru-RU" sz="20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191568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692696"/>
            <a:ext cx="763284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Если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 адресуется председателю вышестоящей избирательной комиссии, руководителю организации или его заместителю, наименование вышестоящей избирательной комиссии, организации должно входить в наименование должности адресата, например:</a:t>
            </a:r>
          </a:p>
          <a:p>
            <a:pPr algn="just"/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Председателю </a:t>
            </a:r>
            <a:r>
              <a:rPr lang="ru-RU" sz="20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Ирбитской</a:t>
            </a:r>
            <a:endParaRPr lang="ru-RU" sz="20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городской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территориальной </a:t>
            </a:r>
          </a:p>
          <a:p>
            <a:pPr algn="just"/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избирательной комиссии </a:t>
            </a:r>
          </a:p>
          <a:p>
            <a:pPr algn="just"/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О.Д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Нурдиновой</a:t>
            </a:r>
            <a:endParaRPr lang="ru-RU" sz="2000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Если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 адресуется должностному лицу, наименование вышестоящей избирательной комиссии, организации указывается в именительном падеже, а должность и фамилия – в дательном. При этом инициалы указываются перед фамилией, например:</a:t>
            </a:r>
          </a:p>
          <a:p>
            <a:pPr algn="just"/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Администрация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города Ирбит</a:t>
            </a:r>
          </a:p>
          <a:p>
            <a:pPr algn="just"/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Начальнику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финансового управления</a:t>
            </a:r>
          </a:p>
          <a:p>
            <a:pPr algn="just"/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Н.В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Волковой</a:t>
            </a:r>
            <a:endParaRPr lang="ru-RU" sz="20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518690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55576" y="612845"/>
            <a:ext cx="7848872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Если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 адресуется организации, сначала указывается ее наименование, затем почтовый адрес, например:</a:t>
            </a:r>
          </a:p>
          <a:p>
            <a:pPr algn="just"/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Избирательная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комиссия</a:t>
            </a:r>
          </a:p>
          <a:p>
            <a:pPr algn="just"/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Свердловской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</a:t>
            </a:r>
          </a:p>
          <a:p>
            <a:pPr algn="just"/>
            <a:endParaRPr lang="ru-RU" sz="8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Пл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Октябрьская, д. 1,  Екатеринбург, </a:t>
            </a:r>
            <a:endParaRPr lang="ru-RU" sz="2000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Свердловская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область,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620031</a:t>
            </a:r>
          </a:p>
          <a:p>
            <a:pPr algn="just"/>
            <a:endParaRPr lang="ru-RU" sz="20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Допускается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центрировать каждую строку реквизита «Адресат» по отношению к самой длинной строке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sz="20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Допускается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использовать официально принятые сокращенные наименования органов государственной власти, органов местного самоуправления, организаций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sz="20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Почтовый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адрес указывается в последовательности, установленной Правилами оказания услуг почтовой связи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sz="20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722988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27584" y="548680"/>
            <a:ext cx="763284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При </a:t>
            </a:r>
            <a:r>
              <a:rPr lang="ru-RU" sz="20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адресовании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документа физическому лицу вначале указываются фамилия и инициалы получателя, затем почтовый адрес, например:</a:t>
            </a:r>
          </a:p>
          <a:p>
            <a:pPr algn="just"/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Агеевой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А.И.</a:t>
            </a:r>
          </a:p>
          <a:p>
            <a:pPr algn="just"/>
            <a:endParaRPr lang="ru-RU" sz="8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ул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Советская, д. 42, г. Ирбит,</a:t>
            </a:r>
          </a:p>
          <a:p>
            <a:pPr algn="just"/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Свердловская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область,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623850</a:t>
            </a:r>
          </a:p>
          <a:p>
            <a:pPr algn="just"/>
            <a:endParaRPr lang="ru-RU" sz="20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2708920"/>
            <a:ext cx="3456384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12060" y="3700547"/>
            <a:ext cx="3348372" cy="2310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6686761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43608" y="612845"/>
            <a:ext cx="7488832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Гриф 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утверждения документа.</a:t>
            </a:r>
          </a:p>
          <a:p>
            <a:pPr algn="just"/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Документ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утверждается должностным лицом или специально издаваемым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документом.</a:t>
            </a:r>
            <a:endParaRPr lang="ru-RU" sz="20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</a:p>
          <a:p>
            <a:pPr algn="just"/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При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утверждении документа должностным лицом гриф утверждения должен состоять из слова УТВЕРЖДАЮ без кавычек прописными буквами и на следующей строке – наименование должности, подпись,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инициалы и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фамилия лица, утвердившего документ, дата утверждения,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например:</a:t>
            </a:r>
          </a:p>
          <a:p>
            <a:pPr algn="just"/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</a:t>
            </a:r>
          </a:p>
          <a:p>
            <a:pPr algn="just"/>
            <a:endParaRPr lang="ru-RU" sz="2000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УТВЕРЖДАЮ</a:t>
            </a:r>
          </a:p>
          <a:p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Председатель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участковой комиссии</a:t>
            </a:r>
          </a:p>
          <a:p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избирательного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участка № 1825</a:t>
            </a:r>
          </a:p>
          <a:p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личная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подпись   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инициалы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фамилия</a:t>
            </a:r>
          </a:p>
          <a:p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Дата</a:t>
            </a:r>
            <a:endParaRPr lang="ru-RU" sz="20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2775431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3935" y="764704"/>
            <a:ext cx="8136904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При 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утверждении документа протоколом, решением гриф утверждения состоит из слова УТВЕРЖДЕН (УТВЕРЖДЕНА, УТВЕРЖДЕНЫ или УТВЕРЖДЕНО) без кавычек прописными буквами, наименования утверждающего документа в творительном падеже, его даты и номера, например:</a:t>
            </a:r>
          </a:p>
          <a:p>
            <a:pPr algn="just"/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</a:t>
            </a:r>
          </a:p>
          <a:p>
            <a:pPr algn="just"/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решением участковой избирательной </a:t>
            </a:r>
          </a:p>
          <a:p>
            <a:pPr algn="just"/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комиссии избирательного участка № 1840</a:t>
            </a:r>
          </a:p>
          <a:p>
            <a:pPr algn="just"/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от 15 февраля 2014 г. № 2/13</a:t>
            </a:r>
          </a:p>
          <a:p>
            <a:pPr algn="just"/>
            <a:endParaRPr lang="ru-RU" sz="2000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Гриф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утверждения располагают в правом верхнем углу документа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sz="10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В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грифе утверждения, как правило, элементы централизуются относительно самой длинной строки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sz="10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Указания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исполнению документа (резолюция) могут быть написаны от руки председателем комиссии на подлиннике документа на свободном от текста месте. </a:t>
            </a:r>
          </a:p>
        </p:txBody>
      </p:sp>
    </p:spTree>
    <p:extLst>
      <p:ext uri="{BB962C8B-B14F-4D97-AF65-F5344CB8AC3E}">
        <p14:creationId xmlns:p14="http://schemas.microsoft.com/office/powerpoint/2010/main" xmlns="" val="24591134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83568" y="548680"/>
            <a:ext cx="792088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Заголовок 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тексту документа</a:t>
            </a:r>
            <a:r>
              <a:rPr lang="ru-RU" sz="2000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наименование документа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должен кратко и точно раскрывать его содержание и быть согласован с наименованием вида документа. Заголовок может отвечать на вопрос «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чем (о ком)?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например:</a:t>
            </a:r>
          </a:p>
          <a:p>
            <a:pPr algn="just"/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О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создании Экспертной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комиссии</a:t>
            </a:r>
          </a:p>
          <a:p>
            <a:pPr algn="just"/>
            <a:endParaRPr lang="ru-RU" sz="2000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Текст 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документа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оформляют в виде связного текста, таблицы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 соединения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этих структур.</a:t>
            </a:r>
          </a:p>
          <a:p>
            <a:pPr algn="just"/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Текст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документа должен излагаться кратко и ясно, быть аргументированным, обеспечивать точное и однозначное восприятие содержащейся в нем информации.</a:t>
            </a:r>
          </a:p>
          <a:p>
            <a:pPr algn="just"/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Текст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документа должен, как правило, состоять из двух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частей:</a:t>
            </a:r>
          </a:p>
          <a:p>
            <a:pPr algn="just"/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- в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первой части указываются причины, основания, цели составления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документа,</a:t>
            </a:r>
          </a:p>
          <a:p>
            <a:pPr algn="just"/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-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 второй – решения, выводы, просьбы, предложения, рекомендации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Текст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документа может содержать только заключительную часть (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например: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письмо, заявление, просьбу без пояснения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20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141905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404664"/>
            <a:ext cx="79208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99592" y="726968"/>
            <a:ext cx="784887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    </a:t>
            </a:r>
            <a:r>
              <a:rPr lang="ru-RU" sz="3200" b="1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Делопроизводство </a:t>
            </a:r>
            <a:r>
              <a:rPr lang="ru-RU" sz="32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УИК </a:t>
            </a:r>
            <a:r>
              <a:rPr lang="ru-RU" sz="3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организуется в соответствии с </a:t>
            </a:r>
            <a:r>
              <a:rPr lang="ru-RU" sz="32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Порядком</a:t>
            </a:r>
            <a:r>
              <a:rPr lang="ru-RU" sz="3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делопроизводства в УИК, утвержденным решением </a:t>
            </a:r>
            <a:r>
              <a:rPr lang="ru-RU" sz="32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Ирбитской</a:t>
            </a:r>
            <a:r>
              <a:rPr lang="ru-RU" sz="3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городской ТИК.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99592" y="2828836"/>
            <a:ext cx="756084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3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Порядок </a:t>
            </a:r>
            <a:r>
              <a:rPr lang="ru-RU" sz="3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ведения делопроизводства в УИК устанавливает </a:t>
            </a:r>
            <a:r>
              <a:rPr lang="ru-RU" sz="32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работы с документами, основные правила их подготовки и оформления</a:t>
            </a:r>
            <a:r>
              <a:rPr lang="ru-RU" sz="28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5550093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48015" y="404664"/>
            <a:ext cx="7776864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В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тексте документа, подготовленного на основании законодательных, иных нормативных правовых актов, изданных органами власти и управления, ЦИК России, Избирательной комиссией Свердловской области, ТИК, указывается наименование вида документа, наименование органа, издавшего документ, дата принятия или утверждения документа, его регистрационный номер, а также заголовок документа, заключенный в кавычки.</a:t>
            </a:r>
          </a:p>
          <a:p>
            <a:pPr algn="just"/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Тексты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документов большого объема могут делиться на разделы, подразделы и пункты, которые нумеруются арабскими цифрами, например:</a:t>
            </a:r>
          </a:p>
          <a:p>
            <a:pPr algn="just"/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1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Раздел</a:t>
            </a:r>
          </a:p>
          <a:p>
            <a:pPr algn="just"/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1.1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Подраздел</a:t>
            </a:r>
          </a:p>
          <a:p>
            <a:pPr algn="just"/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1.1.1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Пункт</a:t>
            </a:r>
          </a:p>
          <a:p>
            <a:pPr algn="just"/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Абзацы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внутри пунктов не нумеруются.</a:t>
            </a:r>
          </a:p>
          <a:p>
            <a:pPr algn="just"/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В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письмах используют следующие формы изложения:</a:t>
            </a:r>
          </a:p>
          <a:p>
            <a:pPr algn="just"/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1-го лица множественного числа («Просим направить информацию…» и др.);</a:t>
            </a:r>
          </a:p>
          <a:p>
            <a:pPr algn="just"/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3-го лица единственного числа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(«УИК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считает возможным…»,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«УИК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предлагает рассмотреть возможность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…»).</a:t>
            </a:r>
            <a:endParaRPr lang="ru-RU" sz="20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054191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1300" y="260648"/>
            <a:ext cx="7923148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Графы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строки таблицы должны иметь заголовки, выраженные существительным в именительном падеже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Подзаголовки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граф и строк должны быть согласованы с заголовками. </a:t>
            </a:r>
          </a:p>
          <a:p>
            <a:pPr algn="just"/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Если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 имеет приложения, названные в тексте, отметка об их наличии оформляется по следующей форме:</a:t>
            </a:r>
          </a:p>
          <a:p>
            <a:pPr algn="just"/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</a:t>
            </a: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Приложение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на 15 л</a:t>
            </a: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Если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 имеет приложения, не названные в тексте, их наименования необходимо перечислить после текста документа перед подписью с указанием количества листов в каждом приложении и количества экземпляров, при наличии нескольких приложений их нумеруют, например:</a:t>
            </a:r>
          </a:p>
          <a:p>
            <a:pPr algn="just"/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Приложение: 1. Положение 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 Экспертной комиссии на 15 л.</a:t>
            </a:r>
          </a:p>
          <a:p>
            <a:pPr algn="just"/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2. Номенклатура 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дел на 14 л</a:t>
            </a: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Если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документу прилагается другой документ, также имеющий приложение, то отметка о наличии приложения оформляется следующим образом: </a:t>
            </a:r>
          </a:p>
          <a:p>
            <a:pPr algn="just"/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Приложение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	</a:t>
            </a: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письмо участковой комиссии 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избирательного участка №___ от 15.01.2014 № 01–09/4 и приложение к нему, всего на 12 л</a:t>
            </a: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b="1" i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724517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764704"/>
            <a:ext cx="792088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Подпись 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должностного лица</a:t>
            </a: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sz="2000" b="1" i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В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 подписи входят: наименование должности лица, подписавшего документ, его личная подпись, расшифровка подписи (инициалы, фамилия).</a:t>
            </a:r>
          </a:p>
          <a:p>
            <a:pPr algn="just"/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При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подписании документа указываются исключительно фактическая должность лица, подписавшего документ, и его фамилия.</a:t>
            </a:r>
          </a:p>
          <a:p>
            <a:pPr algn="just"/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Не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допускается подписывать документы с предлогом «за» или проставлением косой черты перед наименованием должности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sz="2000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Оттиск 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печати</a:t>
            </a: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sz="2000" b="1" i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Печать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ставится на свободном от текста месте, не захватывая личной подписи должностного лица. Печать может захватывать часть наименования должности лица, подписавшего документ.</a:t>
            </a:r>
          </a:p>
          <a:p>
            <a:pPr algn="just"/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В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документах, подготовленных на основе унифицированных форм, печать ставится в месте, обозначенном отметкой «МП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sz="20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863280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11560" y="548680"/>
            <a:ext cx="7920880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</a:t>
            </a: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Отметка 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заверении копии.</a:t>
            </a:r>
          </a:p>
          <a:p>
            <a:pPr algn="just"/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Для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заверения соответствия копии документа подлиннику ниже реквизита «Подпись» проставляется отметка о заверении копии – </a:t>
            </a:r>
            <a:r>
              <a:rPr lang="ru-RU" sz="20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заверительная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надпись «Копия верна» или «Верно», должность лица, заверившего копию (председатель, заместитель председателя, секретарь участковой комиссии), его личная подпись, расшифровка подписи, дата и время заверения, например:</a:t>
            </a:r>
          </a:p>
          <a:p>
            <a:pPr algn="just"/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Верно</a:t>
            </a:r>
            <a:endParaRPr lang="ru-RU" sz="20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Председатель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участковой избирательной  </a:t>
            </a:r>
          </a:p>
          <a:p>
            <a:pPr algn="just"/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комиссии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избирательного участка №____</a:t>
            </a:r>
          </a:p>
          <a:p>
            <a:pPr algn="just"/>
            <a:endParaRPr lang="ru-RU" sz="8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личная подпись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инициалы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фамилия</a:t>
            </a:r>
          </a:p>
          <a:p>
            <a:pPr algn="just"/>
            <a:endParaRPr lang="ru-RU" sz="8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Дата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время</a:t>
            </a:r>
          </a:p>
          <a:p>
            <a:pPr algn="just"/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Допускается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заверять отметкой о заверении копии каждый лист копии документа.</a:t>
            </a:r>
          </a:p>
          <a:p>
            <a:pPr algn="just"/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При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пересылке копии документа в другие организации или выдаче ее на руки </a:t>
            </a:r>
            <a:r>
              <a:rPr lang="ru-RU" sz="20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заверительная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надпись удостоверяется печатью УИК.</a:t>
            </a:r>
          </a:p>
          <a:p>
            <a:pPr algn="just"/>
            <a:endParaRPr lang="ru-RU" sz="20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784381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836712"/>
            <a:ext cx="7992888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Отметка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 исполнителе включает в себя инициалы и фамилию исполнителя документа и номер его телефона с кодом Свердловской области. Отметку об исполнителе располагают 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лицевой или, при отсутствии места, на оборотной стороне последнего листа документа в левом нижнем углу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размером шрифта 10 пунктов, </a:t>
            </a:r>
            <a:r>
              <a:rPr lang="ru-RU" sz="2000" u="sng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например</a:t>
            </a:r>
            <a:r>
              <a:rPr lang="ru-RU" sz="2000" u="sng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endParaRPr lang="ru-RU" sz="12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В.Л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Зубарев</a:t>
            </a:r>
          </a:p>
          <a:p>
            <a:pPr algn="just"/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(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34355)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3-78-53</a:t>
            </a:r>
          </a:p>
          <a:p>
            <a:pPr algn="just"/>
            <a:endParaRPr lang="ru-RU" sz="20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Отметка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 исполнении документа и направлении его в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дело включает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следующие данные: 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краткие сведения об исполнении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документа (при отсутствии документа, свидетельствующего об исполнении), </a:t>
            </a: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дату и 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номер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имеющегося документа об исполнении, 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слова «В дело», номер </a:t>
            </a: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дела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котором будет храниться документ, 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дата, подпись председателя УИК.</a:t>
            </a:r>
          </a:p>
          <a:p>
            <a:pPr algn="just"/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332114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78276" y="332656"/>
            <a:ext cx="7776864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работы с исходящими (отправляемыми) документами</a:t>
            </a:r>
          </a:p>
          <a:p>
            <a:pPr algn="just"/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При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оформлении писем и телеграмм исполнитель указывает полный почтовый (включая индекс) адрес организации или гражданина.</a:t>
            </a:r>
          </a:p>
          <a:p>
            <a:pPr algn="just"/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Исходящему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документу присваивается номер, который состоит из индекса дела по номенклатуре дел и порядкового номера документа, разделенных косой чертой. Исходящий номер указывается также на копии документа, остающейся в деле. Нумерация исходящих документов осуществляется в пределах календарного года. </a:t>
            </a:r>
          </a:p>
          <a:p>
            <a:pPr algn="just"/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Форма журнала регистрации исходящих </a:t>
            </a: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документов</a:t>
            </a:r>
          </a:p>
          <a:p>
            <a:pPr algn="just"/>
            <a:endParaRPr lang="ru-RU" sz="2000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b="1" i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b="1" i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547327654"/>
              </p:ext>
            </p:extLst>
          </p:nvPr>
        </p:nvGraphicFramePr>
        <p:xfrm>
          <a:off x="683568" y="4301605"/>
          <a:ext cx="7771573" cy="2007714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1010423"/>
                <a:gridCol w="926957"/>
                <a:gridCol w="984844"/>
                <a:gridCol w="1676394"/>
                <a:gridCol w="959373"/>
                <a:gridCol w="1119140"/>
                <a:gridCol w="1094442"/>
              </a:tblGrid>
              <a:tr h="10038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Дата отправле­ния документа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Регистра­ционный номер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Адресат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Краткое содержание документа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Кто подписал документ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Исполнитель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Номер дела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346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2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2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2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</a:tr>
              <a:tr h="3346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</a:tr>
              <a:tr h="3346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7511632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332656"/>
            <a:ext cx="8064896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Подготовка, оформление, выпуск, учет документов, рассматриваемых на заседаниях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УИК</a:t>
            </a:r>
          </a:p>
          <a:p>
            <a:pPr algn="ctr"/>
            <a:endParaRPr lang="ru-RU" sz="12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Представляемые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рассмотрению документы должны включать озаглавленный проект решения с приобщенными к нему подлинниками документов, послуживших основанием для рассмотрения вопроса на заседании УИК, либо проект письма, подлежащего согласованию на заседании комиссии, при необходимости –  пояснительную записку по рассматриваемому вопросу.</a:t>
            </a:r>
          </a:p>
          <a:p>
            <a:pPr algn="just"/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Лицо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ответственное за подготовку проекта решения, обеспечивает комплектность всех документов, обозначенных как в проекте решения, так и в приложениях к нему.</a:t>
            </a:r>
          </a:p>
          <a:p>
            <a:pPr algn="just"/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Текст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решения оформляется на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бланке.</a:t>
            </a:r>
            <a:endParaRPr lang="ru-RU" sz="20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Решения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УИК нумеруются в хронологической последовательности в пределах календарного года.</a:t>
            </a:r>
          </a:p>
          <a:p>
            <a:pPr algn="just"/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Номер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решения состоит из номера протокола заседания и порядкового номера решения, разделенных косой чертой, например: 1/8.</a:t>
            </a:r>
          </a:p>
          <a:p>
            <a:pPr algn="just"/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каждой копии документа проставляется печать, удостоверяющая подписи председателя и секретаря комиссии (без воспроизведения подписей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20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192022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55576" y="836712"/>
            <a:ext cx="792088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Заседание 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УИК оформляется </a:t>
            </a: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протоколом.</a:t>
            </a:r>
          </a:p>
          <a:p>
            <a:pPr algn="just"/>
            <a:endParaRPr lang="ru-RU" sz="2000" b="1" i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Протокол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состоит  из  двух частей – вводной и основной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endParaRPr lang="ru-RU" sz="20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вводной части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указываются фамилия и инициалы председателя УИК (председательствующего), а также присутствующих заместителя председателя, секретаря комиссии и членов УИК, в том числе с правом совещательного голоса, лиц, приглашенных либо присутствующих на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заседании. </a:t>
            </a:r>
            <a:endParaRPr lang="ru-RU" sz="20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Повестка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дня включается в вводную часть протокола. Она состоит из перечисления вопросов, которые обсуждаются на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заседании, и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закрепляет последовательность их обсуждения и фамилии докладчиков (выступающих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algn="just"/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Каждый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 повестки дня заседания нумеруется арабской цифрой, его наименование формулируют, начиная с предлогов «О» или «Об». По каждому пункту указывается докладчик.</a:t>
            </a:r>
          </a:p>
          <a:p>
            <a:pPr algn="just"/>
            <a:endParaRPr lang="ru-RU" sz="20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634330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404664"/>
            <a:ext cx="7776864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 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часть протокола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содержит столько разделов, сколько пунктов включено в повестку дня. В соответствии с ней разделы нумеруются. </a:t>
            </a:r>
          </a:p>
          <a:p>
            <a:pPr algn="just"/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Каждый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состоит из трех частей: «СЛУШАЛИ», «ВЫСТУПИЛИ», «РЕШИЛИ», которые печатаются от границы левого поля прописными буквами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В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части «СЛУШАЛИ» кратко излагается текст выступления докладчика. Запись доклада излагается от третьего лица единственного числа и отделяется от фамилии тире. </a:t>
            </a:r>
            <a:endParaRPr lang="ru-RU" sz="2000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В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части «ВЫСТУПИЛИ» перечисляются выступающие и авторы вопросов. Краткая запись выступления по существу рассматриваемого вопроса излагается от третьего лица единственного числа. </a:t>
            </a:r>
            <a:endParaRPr lang="ru-RU" sz="2000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Текст доклада или выступления может прилагаться, в этом случае делается соответствующая запись.</a:t>
            </a:r>
          </a:p>
          <a:p>
            <a:pPr algn="just"/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Протокол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заседания подписывается председательствовавшим на заседании и секретарем комиссии.</a:t>
            </a:r>
          </a:p>
          <a:p>
            <a:pPr algn="just"/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Протоколы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заседаний нумеруются в хронологической последовательности в пределах срока полномочий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127421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28801" y="476672"/>
            <a:ext cx="7848872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 исполнения документов и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поручений</a:t>
            </a:r>
          </a:p>
          <a:p>
            <a:pPr algn="ctr"/>
            <a:endParaRPr lang="ru-RU" sz="10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ru-RU" sz="2000" u="sng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Контролю </a:t>
            </a:r>
            <a:r>
              <a:rPr lang="ru-RU" sz="2000" u="sng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исполнения подлежат:</a:t>
            </a:r>
          </a:p>
          <a:p>
            <a:pPr algn="just"/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поручения, содержащиеся в постановлениях и других документах ЦИК РФ, ИКСО, ТИК, ОИК;</a:t>
            </a:r>
          </a:p>
          <a:p>
            <a:pPr algn="just"/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поручения, содержащиеся в решениях УИК;</a:t>
            </a:r>
          </a:p>
          <a:p>
            <a:pPr algn="just"/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письменные поручения председателя УИК;</a:t>
            </a:r>
          </a:p>
          <a:p>
            <a:pPr algn="just"/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входящие документы; </a:t>
            </a:r>
          </a:p>
          <a:p>
            <a:pPr algn="just"/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письма граждан;</a:t>
            </a:r>
          </a:p>
          <a:p>
            <a:pPr algn="just"/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исходящие документы, требующие ответа;</a:t>
            </a:r>
          </a:p>
          <a:p>
            <a:pPr algn="just"/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поручения, содержащиеся в протоколах заседаний комиссии.</a:t>
            </a:r>
          </a:p>
          <a:p>
            <a:pPr algn="just"/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Контроль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всеми этими документами осуществляет председатель УИК. </a:t>
            </a:r>
            <a:endParaRPr lang="ru-RU" sz="2000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ru-RU" sz="2000" u="sng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Основаниями </a:t>
            </a:r>
            <a:r>
              <a:rPr lang="ru-RU" sz="2000" u="sng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снятия документа с контроля являются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УИК;   ответ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входящий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документ;   ответы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организаций, в которые документ был направлен для рассмотрения по существу поставленных в нем вопросов и ответа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заявителю; направление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обращения в другие организации для рассмотрения по существу поставленных в нем вопросов и последующего информирования автора о результатах рассмотрения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029996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4878" y="311514"/>
            <a:ext cx="79928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Прием, регистрация и прохождение поступающих 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документов</a:t>
            </a:r>
          </a:p>
          <a:p>
            <a:pPr algn="just"/>
            <a:endParaRPr lang="ru-RU" sz="24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23525" y="1268760"/>
            <a:ext cx="8136904" cy="5016758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                                                     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Прием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регистрация  поступающих</a:t>
            </a:r>
          </a:p>
          <a:p>
            <a:pPr algn="ctr"/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документов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производится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использованием</a:t>
            </a:r>
          </a:p>
          <a:p>
            <a:pPr algn="ctr"/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журнала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регистрации входящих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документов.</a:t>
            </a:r>
            <a:endParaRPr lang="ru-RU" sz="2000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При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вскрытии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конвертов проверяется</a:t>
            </a:r>
          </a:p>
          <a:p>
            <a:pPr algn="ctr"/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правильность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адресования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комплектность          </a:t>
            </a:r>
          </a:p>
          <a:p>
            <a:pPr algn="ctr"/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и   целостность     документов,        наличие</a:t>
            </a:r>
          </a:p>
          <a:p>
            <a:pPr algn="just"/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приложений.</a:t>
            </a:r>
          </a:p>
          <a:p>
            <a:pPr algn="just"/>
            <a:endParaRPr lang="ru-RU" sz="2000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Если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вскрытии конверта обнаружено отсутствие документов или их отдельных листов, приложений, повреждение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документов,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УИК составляется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двух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экземплярах.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Один экземпляр акта посылается отправителю, другой приобщается к принятым документам.</a:t>
            </a:r>
          </a:p>
          <a:p>
            <a:pPr algn="just"/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</a:p>
          <a:p>
            <a:pPr algn="just"/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На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оборотной стороне последнего листа поврежденного документа в правом нижнем углу делается отметка «Документ получен в поврежденном виде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   </a:t>
            </a:r>
            <a:endParaRPr lang="ru-RU" sz="20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1560" y="1412776"/>
            <a:ext cx="6167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8045" y="1268760"/>
            <a:ext cx="2974394" cy="1982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4208951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476672"/>
            <a:ext cx="7776864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Ведение номенклатуры дел и формирование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дел</a:t>
            </a:r>
          </a:p>
          <a:p>
            <a:pPr algn="ctr"/>
            <a:endParaRPr lang="ru-RU" sz="1000" b="1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Номенклатура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дел предназначена для формирования исполненных документов в дела, систематизации и учета дел, определения сроков их хранения. </a:t>
            </a:r>
          </a:p>
          <a:p>
            <a:pPr algn="just"/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В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номенклатуру дел включаются заголовки дел, отражающие все документируемые участки работы УИК.</a:t>
            </a:r>
          </a:p>
          <a:p>
            <a:pPr algn="just"/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Заголовок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дела должен четко отражать основное содержание и состав документов.</a:t>
            </a:r>
          </a:p>
          <a:p>
            <a:pPr algn="just"/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Номенклатуру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дел УИК составляет УИК и направляет для утверждения в ТИК. </a:t>
            </a:r>
          </a:p>
          <a:p>
            <a:pPr algn="just"/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По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окончании каждого календарного года в конце номенклатуры дел секретарем или председателем УИК составляется итоговая запись о количестве заведенных дел (томов, частей) отдельно постоянного и временного хранения. </a:t>
            </a:r>
          </a:p>
          <a:p>
            <a:pPr algn="just"/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Исполненные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документы формируются в дела в соответствии с утвержденной номенклатурой дел.</a:t>
            </a:r>
          </a:p>
          <a:p>
            <a:pPr algn="just"/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Не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допускается помещение в дело документов, содержание которых не соответствует заголовку дела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7471235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51703" y="764704"/>
            <a:ext cx="7488832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В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дело включаются все документы по конкретному вопросу вместе с приложениями, указанными в тексте документа.</a:t>
            </a:r>
          </a:p>
          <a:p>
            <a:pPr algn="just"/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Протоколы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заседаний УИК располагаются в деле </a:t>
            </a:r>
            <a:r>
              <a:rPr lang="ru-RU" sz="2000" u="sng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хронологии в порядке возрастания номеров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Документы к заседанию УИК помещаются после соответствующего протокола.</a:t>
            </a:r>
          </a:p>
          <a:p>
            <a:pPr algn="just"/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В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деле «Переписка» исходящий (ответный) документ помещается после входящего. </a:t>
            </a:r>
          </a:p>
          <a:p>
            <a:pPr algn="just"/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Обращения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 и документы по их рассмотрению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формируются в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отдельные дела. </a:t>
            </a:r>
            <a:endParaRPr lang="ru-RU" sz="2000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Каждое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обращение и все документы по его рассмотрению составляют в деле самостоятельную группу и располагаются в алфавитном порядке по первым буквам фамилий авторов обращений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sz="20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сохранность документов и дел до передачи их в ТИК ответственность несет председатель УИК</a:t>
            </a: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sz="20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3287878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3348" y="476672"/>
            <a:ext cx="741682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Практические задания</a:t>
            </a:r>
          </a:p>
          <a:p>
            <a:pPr algn="ctr"/>
            <a:endParaRPr lang="ru-RU" sz="20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1. В УИК  поступило решение </a:t>
            </a:r>
            <a:r>
              <a:rPr lang="ru-RU" sz="20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Ирбитской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городской ТИК  от 17 января 2014года № 1/1 «Об утверждении Порядка ведения делопроизводства в участковой избирательной комиссии и номенклатуры дел участковой избирательной комиссии», которое было рассмотрено на заседании УИК.</a:t>
            </a:r>
          </a:p>
          <a:p>
            <a:pPr algn="just"/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Выполнить необходимые действия. </a:t>
            </a:r>
          </a:p>
          <a:p>
            <a:pPr algn="just"/>
            <a:endParaRPr lang="ru-RU" sz="20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2. В УИК поступило письменное обращение Иванова П.С. при вскрытии конверта в комиссии обнаружено повреждение письма и отсутствие одного листа в письме.</a:t>
            </a:r>
          </a:p>
          <a:p>
            <a:pPr algn="just"/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Выполнить необходимые действия. </a:t>
            </a:r>
          </a:p>
          <a:p>
            <a:pPr algn="just"/>
            <a:endParaRPr lang="ru-RU" sz="20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3.  В УИК избирательного участка № 1838 поступило письменное обращение Петрова А.В., проживающего по адресу: г. Ирбит, ул. Революции,16.</a:t>
            </a:r>
          </a:p>
          <a:p>
            <a:pPr algn="just"/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Действия комиссии. Подготовить ответ. </a:t>
            </a:r>
          </a:p>
        </p:txBody>
      </p:sp>
    </p:spTree>
    <p:extLst>
      <p:ext uri="{BB962C8B-B14F-4D97-AF65-F5344CB8AC3E}">
        <p14:creationId xmlns:p14="http://schemas.microsoft.com/office/powerpoint/2010/main" xmlns="" val="62306842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620688"/>
            <a:ext cx="7920880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Практические задания</a:t>
            </a:r>
          </a:p>
          <a:p>
            <a:pPr algn="just"/>
            <a:endParaRPr lang="ru-RU" sz="1000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В УИК поступило письменное обращение гражданина Ивана Петровича, в котором он забыл указать свою фамилию и адрес.</a:t>
            </a:r>
          </a:p>
          <a:p>
            <a:pPr algn="just"/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Выполнить необходимые действия. </a:t>
            </a:r>
            <a:endParaRPr lang="ru-RU" sz="2000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5. В УИК поступило письменное обращение Маркова С.И., которое было рассмотрено на заседании УИК.</a:t>
            </a:r>
          </a:p>
          <a:p>
            <a:pPr algn="just"/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Действия комиссии. Подготовить ответ. </a:t>
            </a:r>
          </a:p>
          <a:p>
            <a:pPr algn="just"/>
            <a:endParaRPr lang="ru-RU" sz="20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6. В УИК  поступило решение </a:t>
            </a:r>
            <a:r>
              <a:rPr lang="ru-RU" sz="20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Ирбитской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городской ТИК  от 17 января 2014года № 1/1 «Об утверждении Порядка ведения делопроизводства в участковой избирательной комиссии и номенклатуры дел участковой избирательной комиссии», в котором рекомендуется УИК подготовить номенклатуру дел УИК и направить ее для утверждения в ТИК.</a:t>
            </a:r>
          </a:p>
          <a:p>
            <a:pPr algn="just"/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Выполнить необходимые действия. </a:t>
            </a:r>
          </a:p>
        </p:txBody>
      </p:sp>
    </p:spTree>
    <p:extLst>
      <p:ext uri="{BB962C8B-B14F-4D97-AF65-F5344CB8AC3E}">
        <p14:creationId xmlns:p14="http://schemas.microsoft.com/office/powerpoint/2010/main" xmlns="" val="5747956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27584" y="889959"/>
            <a:ext cx="7632848" cy="33393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Конверты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поступивших документов не уничтожаются в случае, если только по ним можно установить адрес отправителя, дату отправки и получения документов, или если они содержат документы, которые поступили из-за пределов территории РФ, из судов, следственных органов, либо договоры, претензии, исковые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заявления.</a:t>
            </a:r>
          </a:p>
          <a:p>
            <a:pPr algn="just"/>
            <a:endParaRPr lang="ru-RU" sz="2000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Форма журнала регистрации входящих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документов</a:t>
            </a:r>
            <a:endParaRPr lang="ru-RU" sz="20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b="1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1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256197687"/>
              </p:ext>
            </p:extLst>
          </p:nvPr>
        </p:nvGraphicFramePr>
        <p:xfrm>
          <a:off x="611560" y="3501008"/>
          <a:ext cx="7848872" cy="2808311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795868"/>
                <a:gridCol w="795066"/>
                <a:gridCol w="913685"/>
                <a:gridCol w="795066"/>
                <a:gridCol w="1477123"/>
                <a:gridCol w="795066"/>
                <a:gridCol w="682058"/>
                <a:gridCol w="913685"/>
                <a:gridCol w="681255"/>
              </a:tblGrid>
              <a:tr h="179947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Дата получе­ния</a:t>
                      </a:r>
                      <a:endParaRPr lang="ru-RU" sz="1200" spc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Регистрационный номер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Корре­спондент</a:t>
                      </a:r>
                      <a:endParaRPr lang="ru-RU" sz="1200" spc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Номер и дата докумен­та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Краткое содержание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Резо­люция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Срок </a:t>
                      </a:r>
                      <a:r>
                        <a:rPr lang="ru-RU" sz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-нения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Отмет­ка об испол­нении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Номер дела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362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4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5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6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7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8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9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362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362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4454692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83568" y="751344"/>
            <a:ext cx="7848872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Входящий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номер и дата проставляются, как правило, в правом нижнем углу лицевой стороны первого листа зарегистрированного документа. На приложении проставляется входящий номер документа, к которому оно относится.</a:t>
            </a:r>
          </a:p>
          <a:p>
            <a:pPr algn="just"/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Нумерация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входящих документов осуществляется в пределах календарного года.</a:t>
            </a:r>
          </a:p>
          <a:p>
            <a:pPr algn="just"/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Зарегистрированные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документы рассматриваются председателем комиссии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 в   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ходе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исполнения    документа  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производится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запись</a:t>
            </a:r>
          </a:p>
          <a:p>
            <a:pPr algn="just"/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его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исполнению    в    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журнале </a:t>
            </a:r>
            <a:endParaRPr lang="ru-RU" sz="2000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регистрации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Исполненные    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документы </a:t>
            </a:r>
            <a:endParaRPr lang="ru-RU" sz="2000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списываются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дело председателем</a:t>
            </a:r>
            <a:endParaRPr lang="ru-RU" sz="2000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Комиссии  и  помещаются  в  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дело </a:t>
            </a:r>
            <a:endParaRPr lang="ru-RU" sz="2000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 соответствии   с   номенклатурой </a:t>
            </a:r>
          </a:p>
          <a:p>
            <a:pPr algn="just"/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дел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УИК.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08004" y="3501008"/>
            <a:ext cx="3977734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9188404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83568" y="548680"/>
            <a:ext cx="777686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Обращения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 регистрируются в отдельном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журнале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в период подготовки и проведения выборов – в отдельном реестре учета поступивших в УИК жалоб (заявлений), который размещен в Журнале работы № 1. </a:t>
            </a:r>
            <a:endParaRPr lang="ru-RU" sz="2000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Форма журнала регистрации обращений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</a:t>
            </a:r>
          </a:p>
          <a:p>
            <a:pPr algn="ctr"/>
            <a:endParaRPr lang="ru-RU" sz="20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endParaRPr lang="ru-RU" sz="2000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 на обращение гражданина, в котором не указаны его фамилия и адрес, по которому должен быть направлен ответ, не дается. Такое обращение списывается в дело председателем комиссии.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endParaRPr lang="ru-RU" sz="20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75959640"/>
              </p:ext>
            </p:extLst>
          </p:nvPr>
        </p:nvGraphicFramePr>
        <p:xfrm>
          <a:off x="847554" y="2420888"/>
          <a:ext cx="7632848" cy="2520279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782856"/>
                <a:gridCol w="978571"/>
                <a:gridCol w="880713"/>
                <a:gridCol w="978571"/>
                <a:gridCol w="880713"/>
                <a:gridCol w="782856"/>
                <a:gridCol w="782856"/>
                <a:gridCol w="782856"/>
                <a:gridCol w="782856"/>
              </a:tblGrid>
              <a:tr h="16947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Дата полу­чения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Реги­стра­ционный номер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Кор­респон­дент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Адрес места житель­ства </a:t>
                      </a:r>
                      <a:r>
                        <a:rPr lang="ru-RU" sz="1100" spc="-50" dirty="0">
                          <a:solidFill>
                            <a:schemeClr val="tx1"/>
                          </a:solidFill>
                          <a:effectLst/>
                        </a:rPr>
                        <a:t>заявителя,</a:t>
                      </a: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 номер телефона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Содер­жание обра­щения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Резо­люция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Срок </a:t>
                      </a:r>
                      <a:r>
                        <a:rPr lang="ru-RU" sz="1100" dirty="0" err="1">
                          <a:solidFill>
                            <a:schemeClr val="tx1"/>
                          </a:solidFill>
                          <a:effectLst/>
                        </a:rPr>
                        <a:t>испол</a:t>
                      </a: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-нения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Отметка об испол­нении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Номер дела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751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751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751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5624220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27584" y="620688"/>
            <a:ext cx="7776864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Если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текст обращения не поддается прочтению, ответ на обращение не дается, и оно не подлежит направлению на рассмотрение в государственный орган, орган местного самоуправления или должностному лицу в соответствии с их компетенцией, о чем в течение семи календарных дней со дня регистрации обращения сообщается гражданину, направившему обращение (если его фамилия и почтовый адрес поддаются прочтению).</a:t>
            </a:r>
          </a:p>
          <a:p>
            <a:pPr algn="just"/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Обращения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 которых содержатся нецензурные либо оскорбительные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выражения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sz="2000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угрозы      жизни,     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здоровья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и </a:t>
            </a:r>
          </a:p>
          <a:p>
            <a:pPr algn="just"/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имуществу  должностного   лица,</a:t>
            </a:r>
          </a:p>
          <a:p>
            <a:pPr algn="just"/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   также    членов    его     семьи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sz="2000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остаются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 ответа по существу поставленных в нем вопросов, а заявителям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сообщается       о </a:t>
            </a:r>
          </a:p>
          <a:p>
            <a:pPr algn="just"/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недопустимости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злоупотребления </a:t>
            </a:r>
            <a:endParaRPr lang="ru-RU" sz="2000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правом.</a:t>
            </a:r>
          </a:p>
          <a:p>
            <a:pPr algn="just"/>
            <a:endParaRPr lang="ru-RU" sz="20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</a:t>
            </a:r>
            <a:endParaRPr lang="ru-RU" sz="20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23692" y="3573016"/>
            <a:ext cx="3960440" cy="2782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2816219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83568" y="620688"/>
            <a:ext cx="79208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Основные требования к подготовке и оформлению документов.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1124744"/>
            <a:ext cx="7992888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Документы оформляются на бланках установленной формы. </a:t>
            </a:r>
            <a:endParaRPr lang="ru-RU" sz="2000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Формы бланков, используемых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УИК:</a:t>
            </a:r>
          </a:p>
          <a:p>
            <a:pPr algn="ctr"/>
            <a:endParaRPr lang="ru-RU" sz="2000" b="1" dirty="0">
              <a:ln>
                <a:solidFill>
                  <a:sysClr val="windowText" lastClr="000000"/>
                </a:solidFill>
              </a:ln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b="1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b="1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b="1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b="1" dirty="0">
              <a:ln>
                <a:solidFill>
                  <a:sysClr val="windowText" lastClr="000000"/>
                </a:solidFill>
              </a:ln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80857" y="1916832"/>
            <a:ext cx="2522991" cy="410445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СВЕРДЛОВСКАЯ ОБЛАСТЬ</a:t>
            </a:r>
          </a:p>
          <a:p>
            <a:pPr algn="ctr"/>
            <a:endParaRPr lang="ru-RU" sz="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ОБРАЗОВАНИЕ ГОРОД ИРБИТ </a:t>
            </a:r>
          </a:p>
          <a:p>
            <a:pPr algn="ctr"/>
            <a:endParaRPr lang="ru-RU" sz="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УЧАСТКОВАЯ ИЗБИРАТЕЛЬНАЯ КОМИССИЯ</a:t>
            </a:r>
          </a:p>
          <a:p>
            <a:pPr algn="ctr"/>
            <a:r>
              <a:rPr lang="ru-RU" sz="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ИЗБИРАТЕЛЬНОГО УЧАСТКА № ______</a:t>
            </a:r>
          </a:p>
          <a:p>
            <a:pPr algn="ctr"/>
            <a:endParaRPr lang="ru-RU" sz="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ПРОТОКОЛ ЗАСЕДАНИЯ</a:t>
            </a:r>
          </a:p>
          <a:p>
            <a:pPr algn="ctr"/>
            <a:endParaRPr lang="ru-RU" sz="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_________________</a:t>
            </a:r>
            <a:r>
              <a:rPr lang="ru-RU" sz="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№ ______</a:t>
            </a:r>
          </a:p>
          <a:p>
            <a:pPr algn="just"/>
            <a:r>
              <a:rPr lang="ru-RU" sz="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(</a:t>
            </a:r>
            <a:r>
              <a:rPr lang="ru-RU" sz="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дата)	</a:t>
            </a:r>
          </a:p>
          <a:p>
            <a:pPr algn="ctr"/>
            <a:r>
              <a:rPr lang="ru-RU" sz="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г</a:t>
            </a:r>
            <a:r>
              <a:rPr lang="ru-RU" sz="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Ирбит 	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458712" y="1916832"/>
            <a:ext cx="2442599" cy="410445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СВЕРДЛОВСКАЯ ОБЛАСТЬ</a:t>
            </a:r>
          </a:p>
          <a:p>
            <a:pPr algn="ctr"/>
            <a:endParaRPr lang="ru-RU" sz="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ОБРАЗОВАНИЕ ГОРОД ИРБИТ </a:t>
            </a:r>
          </a:p>
          <a:p>
            <a:pPr algn="ctr"/>
            <a:endParaRPr lang="ru-RU" sz="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УЧАСТКОВАЯ ИЗБИРАТЕЛЬНАЯ КОМИССИЯ</a:t>
            </a:r>
          </a:p>
          <a:p>
            <a:pPr algn="ctr"/>
            <a:r>
              <a:rPr lang="ru-RU" sz="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ИЗБИРАТЕЛЬНОГО УЧАСТКА № ______</a:t>
            </a:r>
          </a:p>
          <a:p>
            <a:pPr algn="ctr"/>
            <a:endParaRPr lang="ru-RU" sz="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</a:t>
            </a:r>
          </a:p>
          <a:p>
            <a:pPr algn="ctr"/>
            <a:endParaRPr lang="ru-RU" sz="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____________</a:t>
            </a:r>
            <a:r>
              <a:rPr lang="ru-RU" sz="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№  ______</a:t>
            </a:r>
          </a:p>
          <a:p>
            <a:pPr algn="just"/>
            <a:r>
              <a:rPr lang="ru-RU" sz="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(дата)	</a:t>
            </a:r>
          </a:p>
          <a:p>
            <a:pPr algn="ctr"/>
            <a:r>
              <a:rPr lang="ru-RU" sz="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г</a:t>
            </a:r>
            <a:r>
              <a:rPr lang="ru-RU" sz="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Ирбит			</a:t>
            </a:r>
          </a:p>
          <a:p>
            <a:pPr algn="ctr"/>
            <a:r>
              <a:rPr lang="ru-RU" sz="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_______________________________</a:t>
            </a:r>
            <a:r>
              <a:rPr lang="ru-RU" sz="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algn="ctr"/>
            <a:r>
              <a:rPr lang="ru-RU" sz="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(наименование </a:t>
            </a:r>
            <a:r>
              <a:rPr lang="ru-RU" sz="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решения)	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156176" y="1916832"/>
            <a:ext cx="2520280" cy="410445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СВЕРДЛОВСКАЯ ОБЛАСТЬ</a:t>
            </a:r>
          </a:p>
          <a:p>
            <a:pPr algn="ctr"/>
            <a:endParaRPr lang="ru-RU" sz="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</a:t>
            </a:r>
            <a:r>
              <a:rPr lang="ru-RU" sz="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 ГОРОД ИРБИТ </a:t>
            </a:r>
          </a:p>
          <a:p>
            <a:pPr algn="ctr"/>
            <a:endParaRPr lang="ru-RU" sz="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УЧАСТКОВАЯ ИЗБИРАТЕЛЬНАЯ КОМИССИЯ</a:t>
            </a:r>
          </a:p>
          <a:p>
            <a:pPr algn="ctr"/>
            <a:r>
              <a:rPr lang="ru-RU" sz="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ИЗБИРАТЕЛЬНОГО УЧАСТКА № ______</a:t>
            </a:r>
          </a:p>
          <a:p>
            <a:pPr algn="ctr"/>
            <a:r>
              <a:rPr lang="ru-RU" sz="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_____________________________________________</a:t>
            </a:r>
            <a:endParaRPr lang="ru-RU" sz="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(улица, дом, населенный пункт,  область, индекс, телефон)</a:t>
            </a:r>
          </a:p>
          <a:p>
            <a:pPr algn="ctr"/>
            <a:endParaRPr lang="ru-RU" sz="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______________20__   г. № ______</a:t>
            </a:r>
          </a:p>
          <a:p>
            <a:pPr algn="just"/>
            <a:r>
              <a:rPr lang="ru-RU" sz="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№ _______ от _______________</a:t>
            </a:r>
            <a:endParaRPr lang="ru-RU" sz="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001787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30147" y="751344"/>
            <a:ext cx="7704856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Бланк протокола</a:t>
            </a:r>
          </a:p>
          <a:p>
            <a:pPr algn="ctr"/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СВЕРДЛОВСКАЯ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ОБЛАСТЬ</a:t>
            </a:r>
          </a:p>
          <a:p>
            <a:pPr algn="ctr"/>
            <a:endParaRPr lang="ru-RU" sz="20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ОБРАЗОВАНИЕ ГОРОД ИРБИТ </a:t>
            </a:r>
          </a:p>
          <a:p>
            <a:pPr algn="ctr"/>
            <a:endParaRPr lang="ru-RU" sz="20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УЧАСТКОВАЯ ИЗБИРАТЕЛЬНАЯ КОМИССИЯ</a:t>
            </a:r>
          </a:p>
          <a:p>
            <a:pPr algn="ctr"/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ИЗБИРАТЕЛЬНОГО УЧАСТКА № ______</a:t>
            </a:r>
          </a:p>
          <a:p>
            <a:pPr algn="ctr"/>
            <a:endParaRPr lang="ru-RU" sz="20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ПРОТОКОЛ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ЗАСЕДАНИЯ</a:t>
            </a:r>
          </a:p>
          <a:p>
            <a:pPr algn="just"/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_________________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№ ______</a:t>
            </a:r>
          </a:p>
          <a:p>
            <a:pPr algn="just"/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(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дата)	</a:t>
            </a:r>
          </a:p>
          <a:p>
            <a:pPr algn="ctr"/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Ирбит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9195111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995</TotalTime>
  <Words>3139</Words>
  <Application>Microsoft Office PowerPoint</Application>
  <PresentationFormat>Экран (4:3)</PresentationFormat>
  <Paragraphs>453</Paragraphs>
  <Slides>33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Воздушный поток</vt:lpstr>
      <vt:lpstr> Делопроизводство  в участковой избирательной комиссии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Организация работы участковой избирательной комиссии</dc:title>
  <dc:creator>User</dc:creator>
  <cp:lastModifiedBy>Вероника</cp:lastModifiedBy>
  <cp:revision>183</cp:revision>
  <dcterms:created xsi:type="dcterms:W3CDTF">2014-02-06T09:57:05Z</dcterms:created>
  <dcterms:modified xsi:type="dcterms:W3CDTF">2016-05-15T05:38:10Z</dcterms:modified>
</cp:coreProperties>
</file>