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2" r:id="rId6"/>
    <p:sldId id="261" r:id="rId7"/>
    <p:sldId id="264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0000"/>
    <a:srgbClr val="0000FF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4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79616B4-3273-4656-9A1C-D4874C1AD4AE}" type="datetimeFigureOut">
              <a:rPr lang="ru-RU"/>
              <a:pPr>
                <a:defRPr/>
              </a:pPr>
              <a:t>15.05.2016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24F244D-903D-46FE-B0E3-89BAE30506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>
              <a:solidFill>
                <a:srgbClr val="CC0000"/>
              </a:solidFill>
            </a:endParaRPr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0D302D2-4280-42CA-959F-1A0BB097C40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1D333B-71C1-4CB7-B59D-387137FA1F5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BB4C1-B61C-4E0A-A281-94745262DFB7}" type="datetimeFigureOut">
              <a:rPr lang="ru-RU"/>
              <a:pPr>
                <a:defRPr/>
              </a:pPr>
              <a:t>15.05.2016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4635C-827D-40F8-B09E-58C89CF8E6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A6EDA-DBFA-4322-9F29-631CCD9656CB}" type="datetimeFigureOut">
              <a:rPr lang="ru-RU"/>
              <a:pPr>
                <a:defRPr/>
              </a:pPr>
              <a:t>15.05.2016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CE161-A83F-442D-AB07-50181B307D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7DAC9-F68A-4C9E-B010-B7765C62CA00}" type="datetimeFigureOut">
              <a:rPr lang="ru-RU"/>
              <a:pPr>
                <a:defRPr/>
              </a:pPr>
              <a:t>15.05.2016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748D2-47B0-49C6-80CC-D236883D40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0A990-7873-4F13-8EAC-A4BB4C6C150E}" type="datetimeFigureOut">
              <a:rPr lang="ru-RU"/>
              <a:pPr>
                <a:defRPr/>
              </a:pPr>
              <a:t>15.05.2016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E4ADB-9C8A-4F4C-937A-375C179C1E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9673D-4735-418F-8FD5-F03B2AF0F74B}" type="datetimeFigureOut">
              <a:rPr lang="ru-RU"/>
              <a:pPr>
                <a:defRPr/>
              </a:pPr>
              <a:t>15.05.2016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BB57C-1B9C-4D4F-B1FA-9511D5BA19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78C40-CF71-48DD-97A2-15565715B99C}" type="datetimeFigureOut">
              <a:rPr lang="ru-RU"/>
              <a:pPr>
                <a:defRPr/>
              </a:pPr>
              <a:t>15.05.2016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8CB51-F1F4-4AFD-953D-032630B2AB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F826C-D659-4B4B-99FC-3075C8FB90E5}" type="datetimeFigureOut">
              <a:rPr lang="ru-RU"/>
              <a:pPr>
                <a:defRPr/>
              </a:pPr>
              <a:t>15.05.2016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C7C2A-8439-4716-B167-1A7721787B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8B042-F17A-4F82-8F8A-F6443EAC9700}" type="datetimeFigureOut">
              <a:rPr lang="ru-RU"/>
              <a:pPr>
                <a:defRPr/>
              </a:pPr>
              <a:t>15.05.2016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CBF04-5DC2-44EE-9DF7-61727E3293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C006C-43A3-4E17-951A-070294132AEE}" type="datetimeFigureOut">
              <a:rPr lang="ru-RU"/>
              <a:pPr>
                <a:defRPr/>
              </a:pPr>
              <a:t>15.05.2016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52594-38EC-4BC7-8815-5D0C67A96D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772E4-B3A4-496C-BC2A-4726EA7D8A3D}" type="datetimeFigureOut">
              <a:rPr lang="ru-RU"/>
              <a:pPr>
                <a:defRPr/>
              </a:pPr>
              <a:t>15.05.2016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B684C-2C81-4592-89A1-D5BECC1E59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D4FC5-F068-4458-9F8A-BCA44BDD528F}" type="datetimeFigureOut">
              <a:rPr lang="ru-RU"/>
              <a:pPr>
                <a:defRPr/>
              </a:pPr>
              <a:t>15.05.2016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FF59A-73F9-42CB-A0FC-8B00BE89E8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6A7622A-2848-4299-AF23-D49C8954DA10}" type="datetimeFigureOut">
              <a:rPr lang="ru-RU"/>
              <a:pPr>
                <a:defRPr/>
              </a:pPr>
              <a:t>15.05.2016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FC28D63-972C-47E9-A900-4BA225EFF6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124744"/>
            <a:ext cx="7772400" cy="4392488"/>
          </a:xfrm>
          <a:effectLst>
            <a:glow rad="228600">
              <a:schemeClr val="accent6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  <a:softEdge rad="31750"/>
          </a:effectLst>
          <a:scene3d>
            <a:camera prst="perspectiveBelow"/>
            <a:lightRig rig="threePt" dir="t"/>
          </a:scene3d>
          <a:sp3d>
            <a:bevelT/>
          </a:sp3d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rgbClr val="0000FF"/>
                </a:solidFill>
              </a:rPr>
              <a:t>Организация работы участковой избирательной комиссии </a:t>
            </a:r>
            <a:br>
              <a:rPr lang="ru-RU" sz="5400" b="1" dirty="0" smtClean="0">
                <a:solidFill>
                  <a:srgbClr val="0000FF"/>
                </a:solidFill>
              </a:rPr>
            </a:br>
            <a:r>
              <a:rPr lang="ru-RU" sz="5400" b="1" dirty="0" smtClean="0">
                <a:solidFill>
                  <a:srgbClr val="0000FF"/>
                </a:solidFill>
              </a:rPr>
              <a:t>по информированию избирателей</a:t>
            </a:r>
            <a:endParaRPr lang="ru-RU" sz="54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1"/>
          <p:cNvSpPr>
            <a:spLocks noChangeArrowheads="1"/>
          </p:cNvSpPr>
          <p:nvPr/>
        </p:nvSpPr>
        <p:spPr bwMode="auto">
          <a:xfrm>
            <a:off x="433388" y="404813"/>
            <a:ext cx="8281987" cy="609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u="sng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Информационные материалы, размещаемые в помещении для голосования</a:t>
            </a:r>
          </a:p>
          <a:p>
            <a:pPr algn="just"/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20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сведения обо всех кандидатах, списках кандидатов, избирательных объединениях, внесенных в избирательный бюллетень (биографические данные кандидатах в объеме не меньшем, чем сведения в избирательном бюллетене, в том числе и о судимости, если таковая имела место) </a:t>
            </a:r>
          </a:p>
          <a:p>
            <a:pPr algn="just"/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20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решение об образовании избирательного участка с описанием его границ;</a:t>
            </a:r>
          </a:p>
          <a:p>
            <a:pPr algn="just"/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20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решение ТИК о формировании состава УИК и назначении ее председателя;</a:t>
            </a:r>
          </a:p>
          <a:p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20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сведения о размере и об источниках доходов, имуществе кандидатов в объеме, установленном организующей выборы избирательной комиссией;</a:t>
            </a:r>
          </a:p>
          <a:p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20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информация о фактах представления кандидатами недостоверных сведений, если такие сведения имеются.</a:t>
            </a:r>
          </a:p>
          <a:p>
            <a:pPr algn="just"/>
            <a:endParaRPr lang="ru-RU" sz="1400" b="1" i="1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i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Размещаемые на информационном стенде материалы не должны содержать признаки предвыборной агитации.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1"/>
          <p:cNvSpPr>
            <a:spLocks noChangeArrowheads="1"/>
          </p:cNvSpPr>
          <p:nvPr/>
        </p:nvSpPr>
        <p:spPr bwMode="auto">
          <a:xfrm>
            <a:off x="611188" y="476250"/>
            <a:ext cx="7993062" cy="581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tabLst>
                <a:tab pos="990600" algn="l"/>
              </a:tabLst>
            </a:pPr>
            <a:r>
              <a:rPr lang="ru-RU"/>
              <a:t>   </a:t>
            </a:r>
            <a:r>
              <a:rPr lang="ru-RU" sz="24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Кроме этого так же размещаются в помещении для голосования иные </a:t>
            </a:r>
            <a:r>
              <a:rPr lang="ru-RU" sz="2800" b="1" i="1" u="sng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информационные материалы:</a:t>
            </a:r>
          </a:p>
          <a:p>
            <a:pPr algn="just">
              <a:tabLst>
                <a:tab pos="990600" algn="l"/>
              </a:tabLst>
            </a:pPr>
            <a:r>
              <a:rPr lang="ru-RU" sz="4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24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извлечения из Уголовного кодекса Российской Федерации, законодательства Российской Федерации об административных правонарушениях, касающиеся ответственности за нарушение законодательства Российской Федерации о выборах;</a:t>
            </a:r>
          </a:p>
          <a:p>
            <a:pPr algn="just">
              <a:tabLst>
                <a:tab pos="990600" algn="l"/>
              </a:tabLst>
            </a:pPr>
            <a:r>
              <a:rPr lang="ru-RU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24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брошюра с текстом Федерального закона об основных гарантиях и информационные плакаты;</a:t>
            </a:r>
          </a:p>
          <a:p>
            <a:pPr algn="just">
              <a:tabLst>
                <a:tab pos="990600" algn="l"/>
              </a:tabLst>
            </a:pPr>
            <a:r>
              <a:rPr lang="ru-RU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24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образец заполненного избирательного бюллетеня;</a:t>
            </a:r>
          </a:p>
          <a:p>
            <a:pPr algn="just">
              <a:tabLst>
                <a:tab pos="990600" algn="l"/>
              </a:tabLst>
            </a:pPr>
            <a:r>
              <a:rPr lang="ru-RU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24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увеличенная форма протокола об итогах голосования; </a:t>
            </a:r>
          </a:p>
          <a:p>
            <a:pPr algn="just">
              <a:tabLst>
                <a:tab pos="990600" algn="l"/>
              </a:tabLst>
            </a:pPr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1"/>
          <p:cNvSpPr>
            <a:spLocks noChangeArrowheads="1"/>
          </p:cNvSpPr>
          <p:nvPr/>
        </p:nvSpPr>
        <p:spPr bwMode="auto">
          <a:xfrm>
            <a:off x="611188" y="549275"/>
            <a:ext cx="7993062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8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Если голосование осуществляется с применением комплексов обработки избирательных бюллетеней (</a:t>
            </a:r>
            <a:r>
              <a:rPr lang="ru-RU" sz="28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КОИБ</a:t>
            </a:r>
            <a:r>
              <a:rPr lang="ru-RU" sz="28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) или комплексов электронного голосования (</a:t>
            </a:r>
            <a:r>
              <a:rPr lang="ru-RU" sz="28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КЭГ)</a:t>
            </a:r>
            <a:r>
              <a:rPr lang="ru-RU" sz="28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i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на избирательном участке </a:t>
            </a:r>
            <a:r>
              <a:rPr lang="ru-RU" sz="28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должны быть размещены </a:t>
            </a:r>
            <a:r>
              <a:rPr lang="ru-RU" sz="2800" b="1" i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плакаты с информацией </a:t>
            </a:r>
            <a:r>
              <a:rPr lang="ru-RU" sz="2800" b="1" i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 порядке голосования </a:t>
            </a:r>
            <a:r>
              <a:rPr lang="ru-RU" sz="2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использованием этих технических средств.</a:t>
            </a:r>
          </a:p>
          <a:p>
            <a:pPr algn="just"/>
            <a:r>
              <a:rPr lang="ru-RU" sz="28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  Если на избирательном участке ведется видеонаблюдение, при входе на избирательный участок, должна быть размещена информация в виде плаката или таблички с текстом: </a:t>
            </a:r>
            <a:r>
              <a:rPr lang="ru-RU" sz="2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i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Внимание! Ведется видеонаблюдение».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1"/>
          <p:cNvSpPr>
            <a:spLocks noChangeArrowheads="1"/>
          </p:cNvSpPr>
          <p:nvPr/>
        </p:nvSpPr>
        <p:spPr bwMode="auto">
          <a:xfrm>
            <a:off x="611188" y="260350"/>
            <a:ext cx="8208962" cy="606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Контроль за соблюдением правил размещения предвыборных агитационных материалов на территории избирательного участка</a:t>
            </a:r>
          </a:p>
          <a:p>
            <a:pPr algn="just"/>
            <a:r>
              <a:rPr lang="ru-RU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24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УИК контролирует соблюдение правил размещения агитационных материалов на территории избирательного участка;</a:t>
            </a:r>
          </a:p>
          <a:p>
            <a:pPr algn="just"/>
            <a:r>
              <a:rPr lang="ru-RU" sz="24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24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Агитационные плакаты, листовки, буклеты и т.п. могут быть размещены на стендах в специально отведенных для этой цели органами местного самоуправления местах (постановление главы МО г. Ирбит)</a:t>
            </a:r>
          </a:p>
          <a:p>
            <a:pPr algn="just"/>
            <a:r>
              <a:rPr lang="ru-RU" sz="24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Площадь выделенных мест должна быть достаточной для размещения на них информационных материалов комиссий и агитационных материалов зарегистрированных кандидатов, избирательных объединений  и быть равной для них. 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1"/>
          <p:cNvSpPr>
            <a:spLocks noChangeArrowheads="1"/>
          </p:cNvSpPr>
          <p:nvPr/>
        </p:nvSpPr>
        <p:spPr bwMode="auto">
          <a:xfrm>
            <a:off x="684213" y="549275"/>
            <a:ext cx="7991475" cy="575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Агитационные материалы </a:t>
            </a:r>
            <a:r>
              <a:rPr lang="ru-RU" sz="20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могут быть размещены в других местах при соблюдении следующих условий установленных Федеральным законом:</a:t>
            </a:r>
          </a:p>
          <a:p>
            <a:pPr algn="just"/>
            <a:r>
              <a:rPr lang="ru-RU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* </a:t>
            </a:r>
            <a:r>
              <a:rPr lang="ru-RU" sz="20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печатные предвыборные агитационные материалы могут вывешиваться (расклеиваться, размещаться) в помещениях, на зданиях, сооружениях и иных объектах </a:t>
            </a:r>
            <a:r>
              <a:rPr lang="ru-RU" sz="2000" b="1" i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только при наличии письменного согласия собственников, владельцев</a:t>
            </a:r>
            <a:r>
              <a:rPr lang="ru-RU" sz="20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(договора с собственниками, владельцами) указанных </a:t>
            </a:r>
            <a:r>
              <a:rPr lang="ru-RU" sz="2000" b="1" i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объектов</a:t>
            </a:r>
            <a:r>
              <a:rPr lang="ru-RU" sz="20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и на их условиях.</a:t>
            </a:r>
          </a:p>
          <a:p>
            <a:pPr algn="just"/>
            <a:r>
              <a:rPr lang="ru-RU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*</a:t>
            </a:r>
            <a:r>
              <a:rPr lang="ru-RU" sz="20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агитационные материалы на объекте, находящемся в </a:t>
            </a:r>
            <a:r>
              <a:rPr lang="ru-RU" sz="2000" b="1" i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государственной или муниципальной собственности</a:t>
            </a:r>
            <a:r>
              <a:rPr lang="ru-RU" sz="20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либо в собственности организации, имеющей на день официального опубликования (публикации) решения о назначении выборов в своем уставном (складочном) капитале долю (вклад) Российской Федерации, субъекта Российской Федерации и (или) муниципального образования, превышающую (превышающий) 30 процентов, осуществляется на равных условиях для всех кандидатов, </a:t>
            </a:r>
            <a:r>
              <a:rPr lang="ru-RU" sz="2000" b="1" i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без взимания платы</a:t>
            </a:r>
            <a:r>
              <a:rPr lang="ru-RU" sz="20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1"/>
          <p:cNvSpPr>
            <a:spLocks noChangeArrowheads="1"/>
          </p:cNvSpPr>
          <p:nvPr/>
        </p:nvSpPr>
        <p:spPr bwMode="auto">
          <a:xfrm>
            <a:off x="611188" y="549275"/>
            <a:ext cx="8064500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i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Административная ответственность за нарушение Федерального закона</a:t>
            </a:r>
          </a:p>
          <a:p>
            <a:pPr algn="just"/>
            <a:r>
              <a:rPr lang="ru-RU" sz="6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36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Кодексом Российской Федерации об административных правонарушениях предусмотрена ответственность за ряд нарушений непосредственно в сфере информирования избирателей и ведения агитационной деятельности.</a:t>
            </a:r>
          </a:p>
          <a:p>
            <a:pPr algn="just"/>
            <a:endParaRPr lang="ru-RU" sz="2800" b="1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1"/>
          <p:cNvSpPr>
            <a:spLocks noChangeArrowheads="1"/>
          </p:cNvSpPr>
          <p:nvPr/>
        </p:nvSpPr>
        <p:spPr bwMode="auto">
          <a:xfrm>
            <a:off x="2700338" y="2492375"/>
            <a:ext cx="405765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650" y="333375"/>
            <a:ext cx="7632700" cy="62166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u="sng" dirty="0">
                <a:solidFill>
                  <a:srgbClr val="0000FF"/>
                </a:solidFill>
                <a:latin typeface="+mn-lt"/>
                <a:cs typeface="+mn-cs"/>
              </a:rPr>
              <a:t>Информирование избирателей: правовая основа, цели, принципы, сроки </a:t>
            </a:r>
            <a:r>
              <a:rPr lang="ru-RU" sz="2400" b="1" u="sng" dirty="0">
                <a:solidFill>
                  <a:srgbClr val="0000FF"/>
                </a:solidFill>
                <a:latin typeface="+mn-lt"/>
                <a:cs typeface="+mn-cs"/>
              </a:rPr>
              <a:t>информирования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u="sng" dirty="0">
              <a:solidFill>
                <a:srgbClr val="0000FF"/>
              </a:solidFill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0000FF"/>
                </a:solidFill>
                <a:latin typeface="+mn-lt"/>
                <a:cs typeface="+mn-cs"/>
              </a:rPr>
              <a:t>        </a:t>
            </a:r>
            <a:r>
              <a:rPr lang="ru-RU" sz="2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УИК проводят </a:t>
            </a:r>
            <a:r>
              <a:rPr lang="ru-RU" sz="2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работу по информированию избирателей и осуществляют контроль за соблюдением правил предвыборной агитации </a:t>
            </a:r>
            <a:r>
              <a:rPr lang="ru-RU" sz="2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основании: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sz="2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гл. </a:t>
            </a:r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u-RU" sz="2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V, подпунктов а, г, д пункта 6 ст. 27, гл. </a:t>
            </a:r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VII</a:t>
            </a:r>
            <a:r>
              <a:rPr lang="ru-RU" sz="2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ст. 44, пункт 1-3 ст. 45   </a:t>
            </a:r>
            <a:r>
              <a:rPr lang="ru-RU" sz="2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ФЗ </a:t>
            </a:r>
            <a:r>
              <a:rPr lang="ru-RU" sz="2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12.06.2002 № 67-ФЗ «Об основных гарантиях избирательных прав и права на участие в референдуме граждан Российской Федерации</a:t>
            </a:r>
            <a:r>
              <a:rPr lang="ru-RU" sz="2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»;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sz="2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ФЗ </a:t>
            </a:r>
            <a:r>
              <a:rPr lang="ru-RU" sz="2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 выборах Президента </a:t>
            </a:r>
            <a:r>
              <a:rPr lang="ru-RU" sz="2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РФ»; 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sz="2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 </a:t>
            </a:r>
            <a:r>
              <a:rPr lang="ru-RU" sz="2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выборах депутатов Государственной Думы </a:t>
            </a:r>
            <a:r>
              <a:rPr lang="ru-RU" sz="2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ФС РФ»,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sz="2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Избирательным кодексом Свердловской области.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0563" y="981075"/>
            <a:ext cx="7993062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063" y="476250"/>
            <a:ext cx="7848600" cy="568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1"/>
          <p:cNvSpPr>
            <a:spLocks noChangeArrowheads="1"/>
          </p:cNvSpPr>
          <p:nvPr/>
        </p:nvSpPr>
        <p:spPr bwMode="auto">
          <a:xfrm>
            <a:off x="712788" y="188913"/>
            <a:ext cx="7777162" cy="615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Формы</a:t>
            </a:r>
            <a:r>
              <a:rPr lang="ru-RU" b="1" u="sng">
                <a:solidFill>
                  <a:srgbClr val="FF0000"/>
                </a:solidFill>
              </a:rPr>
              <a:t>  </a:t>
            </a:r>
            <a:r>
              <a:rPr lang="ru-RU" sz="32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информирования</a:t>
            </a:r>
          </a:p>
          <a:p>
            <a:pPr algn="just"/>
            <a:r>
              <a:rPr lang="ru-RU" sz="2800" b="1"/>
              <a:t>    </a:t>
            </a:r>
            <a:r>
              <a:rPr lang="ru-RU" sz="2800" b="1" u="sng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визуальные формы</a:t>
            </a:r>
            <a:r>
              <a:rPr lang="ru-RU" sz="2800" u="sng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endParaRPr lang="ru-RU" sz="2800">
              <a:solidFill>
                <a:srgbClr val="000099"/>
              </a:solidFill>
            </a:endParaRPr>
          </a:p>
          <a:p>
            <a:pPr algn="just"/>
            <a:endParaRPr lang="ru-RU" sz="2800"/>
          </a:p>
          <a:p>
            <a:pPr algn="just"/>
            <a:endParaRPr lang="ru-RU" sz="2800"/>
          </a:p>
          <a:p>
            <a:pPr algn="just"/>
            <a:endParaRPr lang="ru-RU" sz="2800"/>
          </a:p>
          <a:p>
            <a:pPr algn="just"/>
            <a:endParaRPr lang="ru-RU" sz="2800"/>
          </a:p>
          <a:p>
            <a:pPr algn="ctr"/>
            <a:r>
              <a:rPr lang="ru-RU" sz="2800" b="1">
                <a:solidFill>
                  <a:srgbClr val="000099"/>
                </a:solidFill>
              </a:rPr>
              <a:t>                                    </a:t>
            </a:r>
            <a:r>
              <a:rPr lang="ru-RU" sz="2800" b="1" u="sng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аудиовизуальные формы</a:t>
            </a:r>
            <a:r>
              <a:rPr lang="ru-RU" sz="2800" u="sng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sz="2800">
              <a:solidFill>
                <a:srgbClr val="000099"/>
              </a:solidFill>
            </a:endParaRPr>
          </a:p>
          <a:p>
            <a:pPr algn="ctr"/>
            <a:endParaRPr lang="ru-RU" sz="2800" b="1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u="sng">
              <a:solidFill>
                <a:srgbClr val="FF0000"/>
              </a:solidFill>
            </a:endParaRPr>
          </a:p>
          <a:p>
            <a:pPr algn="ctr"/>
            <a:endParaRPr lang="ru-RU" b="1" u="sng">
              <a:solidFill>
                <a:srgbClr val="FF0000"/>
              </a:solidFill>
            </a:endParaRPr>
          </a:p>
          <a:p>
            <a:pPr algn="ctr"/>
            <a:endParaRPr lang="ru-RU" b="1" u="sng">
              <a:solidFill>
                <a:srgbClr val="FF0000"/>
              </a:solidFill>
            </a:endParaRP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888" y="3860800"/>
            <a:ext cx="2867025" cy="1905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7900" y="976313"/>
            <a:ext cx="3455988" cy="229076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6149" name="Рисунок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7050" y="3636963"/>
            <a:ext cx="2676525" cy="15906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615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43050" y="1543050"/>
            <a:ext cx="184785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1" name="il_fi" descr="gy_1036c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31888" y="1282700"/>
            <a:ext cx="2516187" cy="21494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6152" name="TextBox 4"/>
          <p:cNvSpPr txBox="1">
            <a:spLocks noChangeArrowheads="1"/>
          </p:cNvSpPr>
          <p:nvPr/>
        </p:nvSpPr>
        <p:spPr bwMode="auto">
          <a:xfrm>
            <a:off x="8101013" y="-531813"/>
            <a:ext cx="444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6153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43213" y="4532313"/>
            <a:ext cx="3109912" cy="181133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6154" name="TextBox 6"/>
          <p:cNvSpPr txBox="1">
            <a:spLocks noChangeArrowheads="1"/>
          </p:cNvSpPr>
          <p:nvPr/>
        </p:nvSpPr>
        <p:spPr bwMode="auto">
          <a:xfrm>
            <a:off x="1144588" y="2962275"/>
            <a:ext cx="20589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рисунки</a:t>
            </a:r>
          </a:p>
        </p:txBody>
      </p:sp>
      <p:sp>
        <p:nvSpPr>
          <p:cNvPr id="6155" name="TextBox 7"/>
          <p:cNvSpPr txBox="1">
            <a:spLocks noChangeArrowheads="1"/>
          </p:cNvSpPr>
          <p:nvPr/>
        </p:nvSpPr>
        <p:spPr bwMode="auto">
          <a:xfrm>
            <a:off x="6521450" y="2514600"/>
            <a:ext cx="2159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графические изображения</a:t>
            </a:r>
          </a:p>
        </p:txBody>
      </p:sp>
      <p:sp>
        <p:nvSpPr>
          <p:cNvPr id="6156" name="TextBox 8"/>
          <p:cNvSpPr txBox="1">
            <a:spLocks noChangeArrowheads="1"/>
          </p:cNvSpPr>
          <p:nvPr/>
        </p:nvSpPr>
        <p:spPr bwMode="auto">
          <a:xfrm>
            <a:off x="3059113" y="4162425"/>
            <a:ext cx="20891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телевидение</a:t>
            </a:r>
          </a:p>
        </p:txBody>
      </p:sp>
      <p:sp>
        <p:nvSpPr>
          <p:cNvPr id="6157" name="TextBox 9"/>
          <p:cNvSpPr txBox="1">
            <a:spLocks noChangeArrowheads="1"/>
          </p:cNvSpPr>
          <p:nvPr/>
        </p:nvSpPr>
        <p:spPr bwMode="auto">
          <a:xfrm>
            <a:off x="6062663" y="5776913"/>
            <a:ext cx="29527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звуковые видеоролики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2"/>
          <p:cNvSpPr txBox="1">
            <a:spLocks noChangeArrowheads="1"/>
          </p:cNvSpPr>
          <p:nvPr/>
        </p:nvSpPr>
        <p:spPr bwMode="auto">
          <a:xfrm>
            <a:off x="468313" y="404813"/>
            <a:ext cx="8064500" cy="584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u="sng">
                <a:solidFill>
                  <a:srgbClr val="FF0000"/>
                </a:solidFill>
              </a:rPr>
              <a:t>Формы информирования</a:t>
            </a:r>
          </a:p>
          <a:p>
            <a:pPr algn="ctr"/>
            <a:endParaRPr lang="ru-RU" b="1"/>
          </a:p>
          <a:p>
            <a:pPr algn="just"/>
            <a:r>
              <a:rPr lang="ru-RU" sz="3200" b="1" u="sng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текстовая форма</a:t>
            </a:r>
          </a:p>
          <a:p>
            <a:pPr algn="just"/>
            <a:endParaRPr lang="ru-RU" sz="3200" b="1"/>
          </a:p>
          <a:p>
            <a:pPr algn="just"/>
            <a:endParaRPr lang="ru-RU" sz="3200" b="1"/>
          </a:p>
          <a:p>
            <a:pPr algn="just"/>
            <a:endParaRPr lang="ru-RU" sz="3200" b="1"/>
          </a:p>
          <a:p>
            <a:pPr algn="just"/>
            <a:r>
              <a:rPr lang="ru-RU" sz="3200" b="1"/>
              <a:t>                 </a:t>
            </a:r>
            <a:r>
              <a:rPr lang="ru-RU" sz="3200" b="1" u="sng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аудио-сообщения</a:t>
            </a:r>
            <a:r>
              <a:rPr lang="ru-RU" sz="3200" u="sng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endParaRPr lang="ru-RU" sz="3200"/>
          </a:p>
          <a:p>
            <a:pPr algn="just"/>
            <a:endParaRPr lang="ru-RU" sz="3200"/>
          </a:p>
          <a:p>
            <a:pPr algn="just"/>
            <a:endParaRPr lang="ru-RU" sz="3200" b="1">
              <a:solidFill>
                <a:srgbClr val="FF0000"/>
              </a:solidFill>
            </a:endParaRPr>
          </a:p>
          <a:p>
            <a:pPr algn="just"/>
            <a:endParaRPr lang="ru-RU" sz="3200" b="1">
              <a:solidFill>
                <a:srgbClr val="FF0000"/>
              </a:solidFill>
            </a:endParaRPr>
          </a:p>
          <a:p>
            <a:pPr algn="just"/>
            <a:endParaRPr lang="ru-RU" sz="3200" b="1">
              <a:solidFill>
                <a:srgbClr val="FF0000"/>
              </a:solidFill>
            </a:endParaRPr>
          </a:p>
        </p:txBody>
      </p:sp>
      <p:pic>
        <p:nvPicPr>
          <p:cNvPr id="717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3876675"/>
            <a:ext cx="3168650" cy="23764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7172" name="TextBox 3"/>
          <p:cNvSpPr txBox="1">
            <a:spLocks noChangeArrowheads="1"/>
          </p:cNvSpPr>
          <p:nvPr/>
        </p:nvSpPr>
        <p:spPr bwMode="auto">
          <a:xfrm>
            <a:off x="4859338" y="2060575"/>
            <a:ext cx="36734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7173" name="Рисунок 9" descr="C:\Users\User\Desktop\old\2013\выборы главы\ТИК Банеры 06.08.2013\IMG_24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375" y="1071563"/>
            <a:ext cx="2884488" cy="1979612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7174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95988" y="1611313"/>
            <a:ext cx="2790825" cy="19288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7175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0113" y="1866900"/>
            <a:ext cx="2519362" cy="1417638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7176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22850" y="3811588"/>
            <a:ext cx="3243263" cy="2590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7177" name="TextBox 4"/>
          <p:cNvSpPr txBox="1">
            <a:spLocks noChangeArrowheads="1"/>
          </p:cNvSpPr>
          <p:nvPr/>
        </p:nvSpPr>
        <p:spPr bwMode="auto">
          <a:xfrm>
            <a:off x="5367338" y="4233863"/>
            <a:ext cx="2303462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0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РАДИО</a:t>
            </a:r>
          </a:p>
        </p:txBody>
      </p:sp>
      <p:sp>
        <p:nvSpPr>
          <p:cNvPr id="7178" name="TextBox 5"/>
          <p:cNvSpPr txBox="1">
            <a:spLocks noChangeArrowheads="1"/>
          </p:cNvSpPr>
          <p:nvPr/>
        </p:nvSpPr>
        <p:spPr bwMode="auto">
          <a:xfrm>
            <a:off x="1042988" y="2852738"/>
            <a:ext cx="14414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письма</a:t>
            </a:r>
          </a:p>
        </p:txBody>
      </p:sp>
      <p:sp>
        <p:nvSpPr>
          <p:cNvPr id="7179" name="TextBox 7"/>
          <p:cNvSpPr txBox="1">
            <a:spLocks noChangeArrowheads="1"/>
          </p:cNvSpPr>
          <p:nvPr/>
        </p:nvSpPr>
        <p:spPr bwMode="auto">
          <a:xfrm>
            <a:off x="1042988" y="5824538"/>
            <a:ext cx="31670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Устные сообщения</a:t>
            </a:r>
          </a:p>
        </p:txBody>
      </p:sp>
      <p:sp>
        <p:nvSpPr>
          <p:cNvPr id="7180" name="TextBox 8"/>
          <p:cNvSpPr txBox="1">
            <a:spLocks noChangeArrowheads="1"/>
          </p:cNvSpPr>
          <p:nvPr/>
        </p:nvSpPr>
        <p:spPr bwMode="auto">
          <a:xfrm>
            <a:off x="5983288" y="1611313"/>
            <a:ext cx="2790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печатные материалы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1"/>
          <p:cNvSpPr>
            <a:spLocks noChangeArrowheads="1"/>
          </p:cNvSpPr>
          <p:nvPr/>
        </p:nvSpPr>
        <p:spPr bwMode="auto">
          <a:xfrm>
            <a:off x="358775" y="404813"/>
            <a:ext cx="8389938" cy="55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8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                         Наиболее эффективные методы</a:t>
            </a:r>
          </a:p>
          <a:p>
            <a:pPr algn="just"/>
            <a:r>
              <a:rPr lang="ru-RU" sz="28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                           информирования избирателей </a:t>
            </a:r>
          </a:p>
          <a:p>
            <a:pPr algn="just"/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для обеспечения явки избирателей </a:t>
            </a:r>
          </a:p>
          <a:p>
            <a:pPr algn="just"/>
            <a:r>
              <a:rPr lang="ru-RU" sz="28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                       на выборах:</a:t>
            </a:r>
          </a:p>
          <a:p>
            <a:pPr algn="just"/>
            <a:r>
              <a:rPr lang="ru-RU" sz="28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28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трансляция роликов по телевидению, радио о     дне, времени и месте голосования, </a:t>
            </a:r>
          </a:p>
          <a:p>
            <a:pPr algn="just"/>
            <a:r>
              <a:rPr lang="ru-RU" sz="28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44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разноска  избирателям   писем - приглашений,</a:t>
            </a:r>
          </a:p>
          <a:p>
            <a:pPr algn="just"/>
            <a:r>
              <a:rPr lang="ru-RU" sz="28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извещений с указанием точного адреса избирательного участка, </a:t>
            </a:r>
          </a:p>
          <a:p>
            <a:pPr algn="just"/>
            <a:r>
              <a:rPr lang="ru-RU" sz="28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28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открытие на сайтах ЦИК России, ИКСО, ТИК</a:t>
            </a:r>
          </a:p>
          <a:p>
            <a:pPr algn="just"/>
            <a:r>
              <a:rPr lang="ru-RU" sz="28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интернет-сервисов «Найди избирательный участок».</a:t>
            </a: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392113"/>
            <a:ext cx="1800225" cy="13684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1"/>
          <p:cNvSpPr>
            <a:spLocks noChangeArrowheads="1"/>
          </p:cNvSpPr>
          <p:nvPr/>
        </p:nvSpPr>
        <p:spPr bwMode="auto">
          <a:xfrm>
            <a:off x="611188" y="476250"/>
            <a:ext cx="8064500" cy="581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/>
              <a:t> </a:t>
            </a:r>
            <a:r>
              <a:rPr lang="ru-RU" sz="2800" b="1" i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Помимо общих приглашений, могут изготавливаться индивидуальные, которые направляются:</a:t>
            </a:r>
          </a:p>
          <a:p>
            <a:pPr algn="just"/>
            <a:r>
              <a:rPr lang="ru-RU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28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руководителям организаций с предложением прийти на выборы вместе со своим коллективом;</a:t>
            </a:r>
          </a:p>
          <a:p>
            <a:pPr algn="just"/>
            <a:r>
              <a:rPr lang="ru-RU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28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голосующим впервые и молодым избирателям, избирателям преклонного возраста;</a:t>
            </a:r>
          </a:p>
          <a:p>
            <a:pPr algn="just"/>
            <a:r>
              <a:rPr lang="ru-RU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28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избирателям, находящимся в местах временного пребывания;</a:t>
            </a:r>
          </a:p>
          <a:p>
            <a:pPr algn="just"/>
            <a:r>
              <a:rPr lang="ru-RU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28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избирателям, не имеющим регистрации в домах-новостройках.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1"/>
          <p:cNvSpPr>
            <a:spLocks noChangeArrowheads="1"/>
          </p:cNvSpPr>
          <p:nvPr/>
        </p:nvSpPr>
        <p:spPr bwMode="auto">
          <a:xfrm>
            <a:off x="539750" y="549275"/>
            <a:ext cx="8208963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                   Если на территории </a:t>
            </a:r>
          </a:p>
          <a:p>
            <a:pPr algn="ctr"/>
            <a:r>
              <a:rPr lang="ru-RU" sz="32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                  избирательного участка </a:t>
            </a:r>
          </a:p>
          <a:p>
            <a:pPr algn="ctr"/>
            <a:r>
              <a:rPr lang="ru-RU" sz="32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               в период подготовки к выборам </a:t>
            </a:r>
          </a:p>
          <a:p>
            <a:pPr algn="ctr"/>
            <a:r>
              <a:rPr lang="ru-RU" sz="32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                   происходят какие-либо</a:t>
            </a:r>
          </a:p>
          <a:p>
            <a:pPr algn="ctr"/>
            <a:r>
              <a:rPr lang="ru-RU" sz="32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                  массовые мероприятия</a:t>
            </a:r>
            <a:r>
              <a:rPr lang="ru-RU" sz="32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32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члены УИК выступают на них и информируют избирателей о кандидатах, месте и времени голосования. </a:t>
            </a:r>
          </a:p>
          <a:p>
            <a:pPr algn="just"/>
            <a:r>
              <a:rPr lang="ru-RU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28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С такой же целью члены УИК посещают предприятия, организации и учреждения, расположенные на территории участка.</a:t>
            </a:r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6413" y="836613"/>
            <a:ext cx="2087562" cy="155416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1070</TotalTime>
  <Words>822</Words>
  <Application>Microsoft Office PowerPoint</Application>
  <PresentationFormat>Экран (4:3)</PresentationFormat>
  <Paragraphs>87</Paragraphs>
  <Slides>16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Calibri</vt:lpstr>
      <vt:lpstr>Arial</vt:lpstr>
      <vt:lpstr>Times New Roman</vt:lpstr>
      <vt:lpstr>Тема Office</vt:lpstr>
      <vt:lpstr>Организация работы участковой избирательной комиссии  по информированию избирателей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работы участковой избирательной комиссии  по информированию избирателей</dc:title>
  <dc:creator>User</dc:creator>
  <cp:lastModifiedBy>Вероника</cp:lastModifiedBy>
  <cp:revision>84</cp:revision>
  <dcterms:created xsi:type="dcterms:W3CDTF">2014-11-06T10:59:12Z</dcterms:created>
  <dcterms:modified xsi:type="dcterms:W3CDTF">2016-05-15T05:41:32Z</dcterms:modified>
</cp:coreProperties>
</file>