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2" autoAdjust="0"/>
  </p:normalViewPr>
  <p:slideViewPr>
    <p:cSldViewPr>
      <p:cViewPr varScale="1">
        <p:scale>
          <a:sx n="54" d="100"/>
          <a:sy n="54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C4B-36E7-48C3-AC59-6714CB6628C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20D4-327F-48A2-830F-6E5EEC75A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6ECD-330C-41ED-9429-88BB781D52C9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4F4A-2ABE-41F1-95A0-DC8ED716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CC93-64B1-4E8B-9866-FB172CBD53D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63EC-616B-4685-BD18-371D02A35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AC20-9C3D-47B2-A4CB-AC4C3695C812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12A8-D848-4AFB-9CDA-DD7F46299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474E-CE77-41BD-A2E0-ECD9A5191AA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C168-BCF5-48B0-873E-EB9172BE8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7A2C-5AF5-4D88-B382-3EF9675EA86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7BEE-8CE2-4A25-B1A3-B05FDB38C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DC27-587C-473C-AC42-139B97CB67CA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510C-1901-4E4C-A52D-163B2782A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A607-C34B-4B5B-9199-5815076779FD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9D17-E381-4A22-98AF-2C4297822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5CC1-9800-4EAC-AF68-5F243141F47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E49D-9593-4A00-A1D6-2CD33D80E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C255-3049-4636-921A-AD201992872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0E95-AC55-4733-8470-E7D7FACB3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DC25-04B8-4678-A611-B2CD73C9D75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F2AE-4FEA-4210-BEB0-6CFE5E4AB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1BB38-560D-4B37-AA89-B0DC84439AAC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DD5FB-ED42-4B95-B1DE-032A2058B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138677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138677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138677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138677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138677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138677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138677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138677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138677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138677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imgres?q=%D0%BA%D0%B0%D1%80%D1%82%D0%B8%D0%BD%D0%BA%D0%B8+%D0%B2%D1%8B%D0%B1%D0%BE%D1%80%D1%8B+%D0%BF%D1%80%D0%B5%D0%B7%D0%B8%D0%B4%D0%B5%D0%BD%D1%82%D0%B0&amp;hl=ru&amp;newwindow=1&amp;sa=X&amp;rlz=1R2ADSA_ruRU461&amp;biw=1269&amp;bih=741&amp;tbm=isch&amp;prmd=imvns&amp;tbnid=3xrATjZkMOAY0M:&amp;imgrefurl=http://susanin.udm.ru/news/2012/03/04/378698&amp;docid=HGE89xxzUFVtsM&amp;imgurl=http://susanin.udm.ru/upload/resize_cache/iblock/626/469_1000_1/626984c03e2773bedf7518587fc5bdfd.jpg&amp;w=469&amp;h=311&amp;ei=0YiXT9OxM-On4gSctI3FBg&amp;zoom=1&amp;iact=hc&amp;vpx=163&amp;vpy=285&amp;dur=2156&amp;hovh=183&amp;hovw=276&amp;tx=207&amp;ty=79&amp;sig=107243086415445081477&amp;page=1&amp;tbnh=125&amp;tbnw=166&amp;start=0&amp;ndsp=24&amp;ved=1t:429,r:6,s:0,i:7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679407" cy="316835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0099"/>
                </a:solidFill>
              </a:rPr>
              <a:t>Изменения в избирательном кодексе</a:t>
            </a:r>
            <a:br>
              <a:rPr lang="ru-RU" dirty="0" smtClean="0">
                <a:solidFill>
                  <a:srgbClr val="000099"/>
                </a:solidFill>
              </a:rPr>
            </a:b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</a:t>
            </a:r>
            <a:r>
              <a:rPr lang="ru-RU" dirty="0" smtClean="0">
                <a:solidFill>
                  <a:srgbClr val="000099"/>
                </a:solidFill>
              </a:rPr>
              <a:t> области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188" y="620713"/>
            <a:ext cx="81375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                             </a:t>
            </a:r>
          </a:p>
          <a:p>
            <a:r>
              <a:rPr lang="ru-RU" sz="2400"/>
              <a:t>                        </a:t>
            </a:r>
            <a:r>
              <a:rPr lang="ru-RU" sz="2400">
                <a:solidFill>
                  <a:srgbClr val="000066"/>
                </a:solidFill>
              </a:rPr>
              <a:t>Уточнены    требования   к    документам,   </a:t>
            </a:r>
          </a:p>
          <a:p>
            <a:r>
              <a:rPr lang="ru-RU" sz="2400">
                <a:solidFill>
                  <a:srgbClr val="000066"/>
                </a:solidFill>
              </a:rPr>
              <a:t>                 представляемым  в избирательные комиссии </a:t>
            </a:r>
          </a:p>
          <a:p>
            <a:r>
              <a:rPr lang="ru-RU" sz="2400">
                <a:solidFill>
                  <a:srgbClr val="000066"/>
                </a:solidFill>
              </a:rPr>
              <a:t>для    уведомления   о   выдвижении    и     регистрации кандидатов, списков кандидатов. </a:t>
            </a:r>
          </a:p>
          <a:p>
            <a:r>
              <a:rPr lang="ru-RU" sz="2400">
                <a:solidFill>
                  <a:srgbClr val="000066"/>
                </a:solidFill>
              </a:rPr>
              <a:t> 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</a:rPr>
              <a:t>В заявлении </a:t>
            </a:r>
            <a:r>
              <a:rPr lang="ru-RU" sz="2400">
                <a:solidFill>
                  <a:srgbClr val="000066"/>
                </a:solidFill>
              </a:rPr>
              <a:t>о согласии баллотироваться кандидату необходимо указывать свой </a:t>
            </a:r>
            <a:r>
              <a:rPr lang="ru-RU" sz="2400" b="1">
                <a:solidFill>
                  <a:srgbClr val="000066"/>
                </a:solidFill>
              </a:rPr>
              <a:t>ИНН</a:t>
            </a:r>
            <a:r>
              <a:rPr lang="ru-RU" sz="2400">
                <a:solidFill>
                  <a:srgbClr val="000066"/>
                </a:solidFill>
              </a:rPr>
              <a:t>; </a:t>
            </a:r>
          </a:p>
          <a:p>
            <a:pPr algn="just"/>
            <a:r>
              <a:rPr lang="ru-RU" sz="4000" b="1">
                <a:solidFill>
                  <a:srgbClr val="000066"/>
                </a:solidFill>
              </a:rPr>
              <a:t> 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 </a:t>
            </a:r>
            <a:r>
              <a:rPr lang="ru-RU" sz="2400" b="1">
                <a:solidFill>
                  <a:srgbClr val="000066"/>
                </a:solidFill>
              </a:rPr>
              <a:t>в сведениях</a:t>
            </a:r>
            <a:r>
              <a:rPr lang="ru-RU" sz="2400">
                <a:solidFill>
                  <a:srgbClr val="000066"/>
                </a:solidFill>
              </a:rPr>
              <a:t> о профессиональном образовании  указывать </a:t>
            </a:r>
            <a:r>
              <a:rPr lang="ru-RU" sz="2400" b="1">
                <a:solidFill>
                  <a:srgbClr val="000066"/>
                </a:solidFill>
              </a:rPr>
              <a:t>организацию</a:t>
            </a:r>
            <a:r>
              <a:rPr lang="ru-RU" sz="2400">
                <a:solidFill>
                  <a:srgbClr val="000066"/>
                </a:solidFill>
              </a:rPr>
              <a:t>, осуществляющую образовательную деятельность, </a:t>
            </a:r>
            <a:r>
              <a:rPr lang="ru-RU" sz="2400" b="1">
                <a:solidFill>
                  <a:srgbClr val="000066"/>
                </a:solidFill>
              </a:rPr>
              <a:t>год её окончания </a:t>
            </a:r>
            <a:r>
              <a:rPr lang="ru-RU" sz="2400">
                <a:solidFill>
                  <a:srgbClr val="000066"/>
                </a:solidFill>
              </a:rPr>
              <a:t>и </a:t>
            </a:r>
            <a:r>
              <a:rPr lang="ru-RU" sz="2400" b="1">
                <a:solidFill>
                  <a:srgbClr val="000066"/>
                </a:solidFill>
              </a:rPr>
              <a:t>реквизиты</a:t>
            </a:r>
            <a:r>
              <a:rPr lang="ru-RU" sz="2400">
                <a:solidFill>
                  <a:srgbClr val="000066"/>
                </a:solidFill>
              </a:rPr>
              <a:t> документа об образовании и о </a:t>
            </a:r>
            <a:r>
              <a:rPr lang="ru-RU" sz="2400" b="1">
                <a:solidFill>
                  <a:srgbClr val="000066"/>
                </a:solidFill>
              </a:rPr>
              <a:t>квалификации</a:t>
            </a:r>
            <a:r>
              <a:rPr lang="ru-RU" sz="2400">
                <a:solidFill>
                  <a:srgbClr val="000066"/>
                </a:solidFill>
              </a:rPr>
              <a:t>.</a:t>
            </a:r>
          </a:p>
          <a:p>
            <a:endParaRPr lang="ru-RU" sz="2400"/>
          </a:p>
        </p:txBody>
      </p:sp>
      <p:pic>
        <p:nvPicPr>
          <p:cNvPr id="14339" name="Picture 2" descr="http://www.psychologos.ru/images/6/63/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31825"/>
            <a:ext cx="10969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82613" y="908050"/>
            <a:ext cx="8135937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          </a:t>
            </a:r>
            <a:r>
              <a:rPr lang="ru-RU" sz="2400">
                <a:solidFill>
                  <a:srgbClr val="000066"/>
                </a:solidFill>
              </a:rPr>
              <a:t>Законом предусмотрена возможность</a:t>
            </a:r>
          </a:p>
          <a:p>
            <a:r>
              <a:rPr lang="ru-RU" sz="2400">
                <a:solidFill>
                  <a:srgbClr val="000066"/>
                </a:solidFill>
              </a:rPr>
              <a:t>                            избирательной  комиссии   </a:t>
            </a:r>
            <a:r>
              <a:rPr lang="ru-RU" sz="2400" b="1">
                <a:solidFill>
                  <a:srgbClr val="000066"/>
                </a:solidFill>
              </a:rPr>
              <a:t>исключить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                   </a:t>
            </a:r>
            <a:r>
              <a:rPr lang="ru-RU" sz="2400" b="1">
                <a:solidFill>
                  <a:srgbClr val="000066"/>
                </a:solidFill>
              </a:rPr>
              <a:t>кандидата</a:t>
            </a:r>
            <a:r>
              <a:rPr lang="ru-RU" sz="2400">
                <a:solidFill>
                  <a:srgbClr val="000066"/>
                </a:solidFill>
              </a:rPr>
              <a:t>      из       состава     </a:t>
            </a:r>
            <a:r>
              <a:rPr lang="ru-RU" sz="2400" b="1">
                <a:solidFill>
                  <a:srgbClr val="000066"/>
                </a:solidFill>
              </a:rPr>
              <a:t>списка</a:t>
            </a:r>
            <a:r>
              <a:rPr lang="ru-RU" sz="2400">
                <a:solidFill>
                  <a:srgbClr val="000066"/>
                </a:solidFill>
              </a:rPr>
              <a:t>        </a:t>
            </a:r>
            <a:r>
              <a:rPr lang="ru-RU" sz="2400" b="1">
                <a:solidFill>
                  <a:srgbClr val="000066"/>
                </a:solidFill>
              </a:rPr>
              <a:t>кандидатов</a:t>
            </a:r>
            <a:r>
              <a:rPr lang="ru-RU" sz="2400">
                <a:solidFill>
                  <a:srgbClr val="000066"/>
                </a:solidFill>
              </a:rPr>
              <a:t>    по     единому    избирательному   округу   до   заверения     списка      кандидатов,    </a:t>
            </a:r>
            <a:r>
              <a:rPr lang="ru-RU" sz="2400" b="1">
                <a:solidFill>
                  <a:srgbClr val="000066"/>
                </a:solidFill>
              </a:rPr>
              <a:t>если</a:t>
            </a:r>
            <a:r>
              <a:rPr lang="ru-RU" sz="2400">
                <a:solidFill>
                  <a:srgbClr val="000066"/>
                </a:solidFill>
              </a:rPr>
              <a:t>     будет установлено, что  </a:t>
            </a:r>
            <a:r>
              <a:rPr lang="ru-RU" sz="2400" b="1">
                <a:solidFill>
                  <a:srgbClr val="000066"/>
                </a:solidFill>
              </a:rPr>
              <a:t>отсутствует  какой-либо  документ</a:t>
            </a:r>
            <a:r>
              <a:rPr lang="ru-RU" sz="2400">
                <a:solidFill>
                  <a:srgbClr val="000066"/>
                </a:solidFill>
              </a:rPr>
              <a:t>,  необходимый </a:t>
            </a:r>
            <a:r>
              <a:rPr lang="ru-RU" sz="2400" b="1">
                <a:solidFill>
                  <a:srgbClr val="000066"/>
                </a:solidFill>
              </a:rPr>
              <a:t>для    выдвижения</a:t>
            </a:r>
            <a:r>
              <a:rPr lang="ru-RU" sz="2400">
                <a:solidFill>
                  <a:srgbClr val="000066"/>
                </a:solidFill>
              </a:rPr>
              <a:t>   списка   кандидатов   в    отношении указанного       кандидата       (</a:t>
            </a:r>
            <a:r>
              <a:rPr lang="ru-RU" sz="2400" b="1" i="1">
                <a:solidFill>
                  <a:srgbClr val="000066"/>
                </a:solidFill>
              </a:rPr>
              <a:t>заявление        о      согласии    баллотироваться,   копии    документов, подтверждающих сведения,  указанные  в     </a:t>
            </a:r>
            <a:r>
              <a:rPr lang="ru-RU" sz="2400" i="1">
                <a:solidFill>
                  <a:srgbClr val="000066"/>
                </a:solidFill>
              </a:rPr>
              <a:t>заявлении      о     согласии баллотироваться</a:t>
            </a:r>
            <a:r>
              <a:rPr lang="ru-RU" sz="2400" b="1" i="1">
                <a:solidFill>
                  <a:srgbClr val="000066"/>
                </a:solidFill>
              </a:rPr>
              <a:t>,     </a:t>
            </a:r>
            <a:r>
              <a:rPr lang="ru-RU" sz="2400" i="1">
                <a:solidFill>
                  <a:srgbClr val="000066"/>
                </a:solidFill>
              </a:rPr>
              <a:t>а    также   </a:t>
            </a:r>
            <a:r>
              <a:rPr lang="ru-RU" sz="2400" b="1" i="1">
                <a:solidFill>
                  <a:srgbClr val="000066"/>
                </a:solidFill>
              </a:rPr>
              <a:t>сведения   о размере и об источниках    доходов,   об   имуществе, принадлежащем кандидату). </a:t>
            </a:r>
          </a:p>
        </p:txBody>
      </p:sp>
      <p:pic>
        <p:nvPicPr>
          <p:cNvPr id="15363" name="Picture 2" descr="http://www.to39.rosreestr.ru/upload/to39/files/zakon.jpg%D1%80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423863"/>
            <a:ext cx="2376487" cy="1614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79200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       </a:t>
            </a:r>
            <a:r>
              <a:rPr lang="ru-RU" sz="2800" b="1" u="sng">
                <a:solidFill>
                  <a:srgbClr val="000066"/>
                </a:solidFill>
              </a:rPr>
              <a:t>Поддержка выдвижения кандидата, списка кандидатов на выборах депутатов Законодательного Собрания Свердловской области, представительных органов муниципальных образований</a:t>
            </a:r>
            <a:r>
              <a:rPr lang="ru-RU" sz="2800" b="1">
                <a:solidFill>
                  <a:srgbClr val="000066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3600" b="1">
                <a:solidFill>
                  <a:srgbClr val="FF0000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</a:rPr>
              <a:t> *</a:t>
            </a:r>
            <a:r>
              <a:rPr lang="ru-RU" sz="4000"/>
              <a:t> </a:t>
            </a:r>
            <a:r>
              <a:rPr lang="ru-RU" sz="2400" i="1" u="sng">
                <a:solidFill>
                  <a:srgbClr val="000066"/>
                </a:solidFill>
              </a:rPr>
              <a:t>необходимым условием регистрации кандидата</a:t>
            </a:r>
            <a:r>
              <a:rPr lang="ru-RU" sz="2400" i="1">
                <a:solidFill>
                  <a:srgbClr val="000066"/>
                </a:solidFill>
              </a:rPr>
              <a:t>,</a:t>
            </a:r>
            <a:r>
              <a:rPr lang="ru-RU" sz="2400">
                <a:solidFill>
                  <a:srgbClr val="000066"/>
                </a:solidFill>
              </a:rPr>
              <a:t> списка кандидатов, выдвинутого политической партией является </a:t>
            </a:r>
            <a:r>
              <a:rPr lang="ru-RU" sz="2400" i="1" u="sng">
                <a:solidFill>
                  <a:srgbClr val="000066"/>
                </a:solidFill>
              </a:rPr>
              <a:t>поддержка</a:t>
            </a:r>
            <a:r>
              <a:rPr lang="ru-RU" sz="2400">
                <a:solidFill>
                  <a:srgbClr val="000066"/>
                </a:solidFill>
              </a:rPr>
              <a:t> выдвижения кандидата, списка кандидатов </a:t>
            </a:r>
            <a:r>
              <a:rPr lang="ru-RU" sz="2400" i="1" u="sng">
                <a:solidFill>
                  <a:srgbClr val="000066"/>
                </a:solidFill>
              </a:rPr>
              <a:t>избирателями, которая устанавливается по результатам последних выборов</a:t>
            </a:r>
            <a:r>
              <a:rPr lang="ru-RU" sz="2400" i="1">
                <a:solidFill>
                  <a:srgbClr val="000066"/>
                </a:solidFill>
              </a:rPr>
              <a:t>, </a:t>
            </a:r>
            <a:r>
              <a:rPr lang="ru-RU" sz="2400" i="1" u="sng">
                <a:solidFill>
                  <a:srgbClr val="000066"/>
                </a:solidFill>
              </a:rPr>
              <a:t>либо подтверждается сбором подписей избирателей.</a:t>
            </a:r>
            <a:endParaRPr lang="ru-RU" sz="24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79463" y="98425"/>
            <a:ext cx="785018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66"/>
                </a:solidFill>
              </a:rPr>
              <a:t>                             От сбора подписей избирателей</a:t>
            </a:r>
            <a:r>
              <a:rPr lang="ru-RU" sz="2400" i="1">
                <a:solidFill>
                  <a:srgbClr val="000066"/>
                </a:solidFill>
              </a:rPr>
              <a:t> </a:t>
            </a:r>
            <a:endParaRPr lang="ru-RU" sz="2400" b="1" i="1">
              <a:solidFill>
                <a:srgbClr val="000066"/>
              </a:solidFill>
            </a:endParaRPr>
          </a:p>
          <a:p>
            <a:pPr algn="ctr"/>
            <a:r>
              <a:rPr lang="ru-RU" sz="2400" b="1" i="1">
                <a:solidFill>
                  <a:srgbClr val="000066"/>
                </a:solidFill>
              </a:rPr>
              <a:t>освобождаются политические партии в случаях, если:</a:t>
            </a:r>
            <a:endParaRPr lang="ru-RU" sz="2400">
              <a:solidFill>
                <a:srgbClr val="000066"/>
              </a:solidFill>
            </a:endParaRP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федеральный список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кандидатов, выдвинутый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политической партией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по результатам последних выборов депутатов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Государственной Думы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был допущен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распределению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депутатских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мандатов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или получил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менее 3 % голосов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избирателей, принявших участие в голосовании по федеральному избирательному округу;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список кандидатов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выдвинутый </a:t>
            </a:r>
            <a:r>
              <a:rPr 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политической партией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результатам последних выборов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депутатов Законодательного Собрания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области был допущен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распределению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депутатских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мандатов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или получил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менее 3 %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голосов избирателей, принявших участие в голосовании по единому избирательному округу;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79463" y="98425"/>
            <a:ext cx="2376487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Обратите внимание!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755650" y="404813"/>
            <a:ext cx="260985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Обратите внимание!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55650" y="407988"/>
            <a:ext cx="777716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/>
              <a:t>                                     </a:t>
            </a:r>
            <a:r>
              <a:rPr lang="ru-RU" sz="2400" i="1" u="sng">
                <a:solidFill>
                  <a:srgbClr val="000066"/>
                </a:solidFill>
              </a:rPr>
              <a:t>На выборах депутатов Законодательного Собрания Свердловской области</a:t>
            </a:r>
            <a:r>
              <a:rPr lang="ru-RU" sz="2400" u="sng">
                <a:solidFill>
                  <a:srgbClr val="000066"/>
                </a:solidFill>
              </a:rPr>
              <a:t> также не требуется сбор подписей в поддержку выдвижения кандидатов:</a:t>
            </a:r>
          </a:p>
          <a:p>
            <a:pPr algn="just"/>
            <a:r>
              <a:rPr lang="ru-RU" sz="4000" b="1"/>
              <a:t>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/>
              <a:t>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список кандидатов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выдвинутый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политической партией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по результатам последних выборов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представительные органы муниципальных образований 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был допущен к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распределению депутатских мандатов,  хотя бы в одном из них;</a:t>
            </a:r>
          </a:p>
          <a:p>
            <a:pPr algn="just"/>
            <a:r>
              <a:rPr lang="ru-RU" sz="4000" b="1"/>
              <a:t>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/>
              <a:t>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последних выборах в представительные органы муниципальных образований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 списки кандидатов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выдвинутые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политической партией</a:t>
            </a:r>
            <a:r>
              <a:rPr lang="ru-RU" sz="24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сумме проголосовало 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менее 0,5 % </a:t>
            </a:r>
            <a:r>
              <a:rPr lang="ru-RU" sz="2400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 числа избирателей, зарегистрированных на территории Свердловской области.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55650" y="541338"/>
            <a:ext cx="77771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u="sng"/>
          </a:p>
          <a:p>
            <a:pPr algn="just"/>
            <a:r>
              <a:rPr lang="ru-RU" sz="2800" i="1"/>
              <a:t>                               </a:t>
            </a:r>
            <a:r>
              <a:rPr lang="ru-RU" sz="2800" i="1" u="sng">
                <a:solidFill>
                  <a:srgbClr val="000066"/>
                </a:solidFill>
              </a:rPr>
              <a:t>На выборах депутатов представительного органа муниципального образования </a:t>
            </a:r>
            <a:r>
              <a:rPr lang="ru-RU" sz="2800" u="sng">
                <a:solidFill>
                  <a:srgbClr val="000066"/>
                </a:solidFill>
              </a:rPr>
              <a:t>не требуется сбор подписей</a:t>
            </a:r>
            <a:r>
              <a:rPr lang="ru-RU" sz="2800">
                <a:solidFill>
                  <a:srgbClr val="000066"/>
                </a:solidFill>
              </a:rPr>
              <a:t> в поддержку выдвижения кандидатов также в случае, если:</a:t>
            </a:r>
          </a:p>
          <a:p>
            <a:pPr algn="just"/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800">
                <a:solidFill>
                  <a:srgbClr val="000066"/>
                </a:solidFill>
              </a:rPr>
              <a:t>в этот </a:t>
            </a:r>
            <a:r>
              <a:rPr lang="ru-RU" sz="2800" b="1" i="1">
                <a:solidFill>
                  <a:srgbClr val="000066"/>
                </a:solidFill>
              </a:rPr>
              <a:t>представительный орган </a:t>
            </a:r>
            <a:r>
              <a:rPr lang="ru-RU" sz="2800">
                <a:solidFill>
                  <a:srgbClr val="000066"/>
                </a:solidFill>
              </a:rPr>
              <a:t>муниципального образования </a:t>
            </a:r>
            <a:r>
              <a:rPr lang="ru-RU" sz="2800" u="sng">
                <a:solidFill>
                  <a:srgbClr val="000066"/>
                </a:solidFill>
              </a:rPr>
              <a:t>по результатам последних выборов</a:t>
            </a:r>
            <a:r>
              <a:rPr lang="ru-RU" sz="2800">
                <a:solidFill>
                  <a:srgbClr val="000066"/>
                </a:solidFill>
              </a:rPr>
              <a:t> был </a:t>
            </a:r>
            <a:r>
              <a:rPr lang="ru-RU" sz="2800" b="1" i="1">
                <a:solidFill>
                  <a:srgbClr val="000066"/>
                </a:solidFill>
              </a:rPr>
              <a:t>избран хотя бы один депутат</a:t>
            </a:r>
            <a:r>
              <a:rPr lang="ru-RU" sz="2800">
                <a:solidFill>
                  <a:srgbClr val="000066"/>
                </a:solidFill>
              </a:rPr>
              <a:t>, выдвинутый данной политической партией (в том </a:t>
            </a:r>
          </a:p>
          <a:p>
            <a:pPr algn="just"/>
            <a:r>
              <a:rPr lang="ru-RU" sz="2800">
                <a:solidFill>
                  <a:srgbClr val="000066"/>
                </a:solidFill>
              </a:rPr>
              <a:t>числе,    в    составе    списка</a:t>
            </a:r>
          </a:p>
          <a:p>
            <a:pPr algn="just"/>
            <a:r>
              <a:rPr lang="ru-RU" sz="2800">
                <a:solidFill>
                  <a:srgbClr val="000066"/>
                </a:solidFill>
              </a:rPr>
              <a:t>кандидатов).</a:t>
            </a:r>
          </a:p>
          <a:p>
            <a:endParaRPr lang="ru-RU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900113" y="709613"/>
            <a:ext cx="23749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Обратите внимание!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954588"/>
            <a:ext cx="2665413" cy="1666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95325" y="476250"/>
            <a:ext cx="8066088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66"/>
                </a:solidFill>
              </a:rPr>
              <a:t>   </a:t>
            </a:r>
            <a:r>
              <a:rPr lang="ru-RU" sz="2800" b="1" u="sng">
                <a:solidFill>
                  <a:srgbClr val="000066"/>
                </a:solidFill>
              </a:rPr>
              <a:t>Списки политических партий</a:t>
            </a:r>
            <a:r>
              <a:rPr lang="ru-RU" sz="2800" u="sng">
                <a:solidFill>
                  <a:srgbClr val="000066"/>
                </a:solidFill>
              </a:rPr>
              <a:t>, которые считаются поддержанными и </a:t>
            </a:r>
            <a:r>
              <a:rPr lang="ru-RU" sz="2800" b="1" u="sng">
                <a:solidFill>
                  <a:srgbClr val="000066"/>
                </a:solidFill>
              </a:rPr>
              <a:t>не требуют сбора</a:t>
            </a:r>
            <a:r>
              <a:rPr lang="ru-RU" sz="2800" u="sng">
                <a:solidFill>
                  <a:srgbClr val="000066"/>
                </a:solidFill>
              </a:rPr>
              <a:t> </a:t>
            </a:r>
            <a:r>
              <a:rPr lang="ru-RU" sz="2800" b="1" u="sng">
                <a:solidFill>
                  <a:srgbClr val="000066"/>
                </a:solidFill>
              </a:rPr>
              <a:t>подписей</a:t>
            </a:r>
            <a:r>
              <a:rPr lang="ru-RU" sz="2800" u="sng">
                <a:solidFill>
                  <a:srgbClr val="000066"/>
                </a:solidFill>
              </a:rPr>
              <a:t> по результатам последних выборов депутатов</a:t>
            </a:r>
            <a:r>
              <a:rPr lang="ru-RU" sz="2800">
                <a:solidFill>
                  <a:srgbClr val="000066"/>
                </a:solidFill>
              </a:rPr>
              <a:t>: 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u="sng">
                <a:solidFill>
                  <a:srgbClr val="000066"/>
                </a:solidFill>
              </a:rPr>
              <a:t>Государственной Думы</a:t>
            </a:r>
            <a:r>
              <a:rPr lang="ru-RU" sz="2400">
                <a:solidFill>
                  <a:srgbClr val="000066"/>
                </a:solidFill>
              </a:rPr>
              <a:t>, составляются </a:t>
            </a:r>
            <a:r>
              <a:rPr lang="ru-RU" sz="2400" u="sng">
                <a:solidFill>
                  <a:srgbClr val="000066"/>
                </a:solidFill>
              </a:rPr>
              <a:t>Центральной избирательной комиссией Российской Федерации</a:t>
            </a:r>
            <a:r>
              <a:rPr lang="ru-RU" sz="2400">
                <a:solidFill>
                  <a:srgbClr val="000066"/>
                </a:solidFill>
              </a:rPr>
              <a:t>, размещаются на ее сайте в информационно-телекоммуникационной сети «Интернет»;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u="sng">
                <a:solidFill>
                  <a:srgbClr val="000066"/>
                </a:solidFill>
              </a:rPr>
              <a:t>Законодательного Собрания </a:t>
            </a:r>
            <a:r>
              <a:rPr lang="ru-RU" sz="2400">
                <a:solidFill>
                  <a:srgbClr val="000066"/>
                </a:solidFill>
              </a:rPr>
              <a:t>Свердловской области, депутатов представительных органов муниципальных образований составляются </a:t>
            </a:r>
            <a:r>
              <a:rPr lang="ru-RU" sz="2400" u="sng">
                <a:solidFill>
                  <a:srgbClr val="000066"/>
                </a:solidFill>
              </a:rPr>
              <a:t>Избирательной комиссией Свердловской области</a:t>
            </a:r>
            <a:r>
              <a:rPr lang="ru-RU" sz="2400">
                <a:solidFill>
                  <a:srgbClr val="000066"/>
                </a:solidFill>
              </a:rPr>
              <a:t>, размещаются на ее сайте в информационно-телекоммуникационной сети «Интернет».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84213" y="620713"/>
            <a:ext cx="78486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solidFill>
                  <a:srgbClr val="000066"/>
                </a:solidFill>
              </a:rPr>
              <a:t>          </a:t>
            </a:r>
            <a:r>
              <a:rPr lang="ru-RU" sz="3200" b="1" u="sng">
                <a:solidFill>
                  <a:srgbClr val="000066"/>
                </a:solidFill>
              </a:rPr>
              <a:t>Кандидаты, списки кандидатов</a:t>
            </a:r>
            <a:r>
              <a:rPr lang="ru-RU" sz="3200">
                <a:solidFill>
                  <a:srgbClr val="000066"/>
                </a:solidFill>
              </a:rPr>
              <a:t>,</a:t>
            </a:r>
          </a:p>
          <a:p>
            <a:pPr algn="just"/>
            <a:r>
              <a:rPr lang="ru-RU" sz="3200">
                <a:solidFill>
                  <a:srgbClr val="000066"/>
                </a:solidFill>
              </a:rPr>
              <a:t>          выдвинутые на выборах депутатов Законодательного Собрания Свердловской области, депутатов представительного органа муниципального образования политическими партиями, </a:t>
            </a:r>
            <a:r>
              <a:rPr lang="ru-RU" sz="3200" b="1" u="sng">
                <a:solidFill>
                  <a:srgbClr val="000066"/>
                </a:solidFill>
              </a:rPr>
              <a:t>которые не войдут</a:t>
            </a:r>
            <a:r>
              <a:rPr lang="ru-RU" sz="3200">
                <a:solidFill>
                  <a:srgbClr val="000066"/>
                </a:solidFill>
              </a:rPr>
              <a:t> </a:t>
            </a:r>
            <a:r>
              <a:rPr lang="ru-RU" sz="3200" b="1" u="sng">
                <a:solidFill>
                  <a:srgbClr val="000066"/>
                </a:solidFill>
              </a:rPr>
              <a:t>в</a:t>
            </a:r>
            <a:r>
              <a:rPr lang="ru-RU" sz="3200">
                <a:solidFill>
                  <a:srgbClr val="000066"/>
                </a:solidFill>
              </a:rPr>
              <a:t> вышеуказанные </a:t>
            </a:r>
            <a:r>
              <a:rPr lang="ru-RU" sz="3200" b="1" u="sng">
                <a:solidFill>
                  <a:srgbClr val="000066"/>
                </a:solidFill>
              </a:rPr>
              <a:t>списки</a:t>
            </a:r>
            <a:r>
              <a:rPr lang="ru-RU" sz="3200">
                <a:solidFill>
                  <a:srgbClr val="000066"/>
                </a:solidFill>
              </a:rPr>
              <a:t>, в свою поддержку </a:t>
            </a:r>
            <a:r>
              <a:rPr lang="ru-RU" sz="3200" b="1" u="sng">
                <a:solidFill>
                  <a:srgbClr val="000066"/>
                </a:solidFill>
              </a:rPr>
              <a:t>будут</a:t>
            </a:r>
            <a:r>
              <a:rPr lang="ru-RU" sz="3200">
                <a:solidFill>
                  <a:srgbClr val="000066"/>
                </a:solidFill>
              </a:rPr>
              <a:t> вынуждены </a:t>
            </a:r>
            <a:r>
              <a:rPr lang="ru-RU" sz="3200" b="1" u="sng">
                <a:solidFill>
                  <a:srgbClr val="000066"/>
                </a:solidFill>
              </a:rPr>
              <a:t>собирать</a:t>
            </a:r>
            <a:r>
              <a:rPr lang="ru-RU" sz="3200" u="sng">
                <a:solidFill>
                  <a:srgbClr val="000066"/>
                </a:solidFill>
              </a:rPr>
              <a:t> </a:t>
            </a:r>
            <a:r>
              <a:rPr lang="ru-RU" sz="3200" b="1" u="sng">
                <a:solidFill>
                  <a:srgbClr val="000066"/>
                </a:solidFill>
              </a:rPr>
              <a:t>подписи избирателей</a:t>
            </a:r>
            <a:r>
              <a:rPr lang="ru-RU" sz="3200">
                <a:solidFill>
                  <a:srgbClr val="000066"/>
                </a:solidFill>
              </a:rPr>
              <a:t>.</a:t>
            </a:r>
          </a:p>
          <a:p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333375"/>
            <a:ext cx="10969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730250" y="476250"/>
            <a:ext cx="79200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Выборы депутатов Законодательного Собрания Свердловской</a:t>
            </a:r>
            <a:r>
              <a:rPr lang="ru-RU" sz="2400">
                <a:solidFill>
                  <a:srgbClr val="000066"/>
                </a:solidFill>
              </a:rPr>
              <a:t> области </a:t>
            </a:r>
            <a:r>
              <a:rPr lang="ru-RU" sz="2400" b="1" i="1">
                <a:solidFill>
                  <a:srgbClr val="000066"/>
                </a:solidFill>
              </a:rPr>
              <a:t>количество подписей</a:t>
            </a:r>
            <a:r>
              <a:rPr lang="ru-RU" sz="2400">
                <a:solidFill>
                  <a:srgbClr val="000066"/>
                </a:solidFill>
              </a:rPr>
              <a:t>, которое необходимо будет </a:t>
            </a:r>
            <a:r>
              <a:rPr lang="ru-RU" sz="2400" b="1" i="1">
                <a:solidFill>
                  <a:srgbClr val="000066"/>
                </a:solidFill>
              </a:rPr>
              <a:t>собрать</a:t>
            </a:r>
            <a:r>
              <a:rPr lang="ru-RU" sz="2400">
                <a:solidFill>
                  <a:srgbClr val="000066"/>
                </a:solidFill>
              </a:rPr>
              <a:t>: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для </a:t>
            </a:r>
            <a:r>
              <a:rPr lang="ru-RU" sz="2400" b="1">
                <a:solidFill>
                  <a:srgbClr val="000066"/>
                </a:solidFill>
              </a:rPr>
              <a:t>регистрации</a:t>
            </a:r>
            <a:r>
              <a:rPr lang="ru-RU" sz="2400">
                <a:solidFill>
                  <a:srgbClr val="000066"/>
                </a:solidFill>
              </a:rPr>
              <a:t> кандидата, выдвинутого </a:t>
            </a:r>
            <a:r>
              <a:rPr lang="ru-RU" sz="2400" b="1" u="sng">
                <a:solidFill>
                  <a:srgbClr val="000066"/>
                </a:solidFill>
              </a:rPr>
              <a:t>по одномандатному избирательному округу</a:t>
            </a:r>
            <a:r>
              <a:rPr lang="ru-RU" sz="2400">
                <a:solidFill>
                  <a:srgbClr val="000066"/>
                </a:solidFill>
              </a:rPr>
              <a:t>, составит </a:t>
            </a:r>
            <a:r>
              <a:rPr lang="ru-RU" sz="2400" b="1">
                <a:solidFill>
                  <a:srgbClr val="000066"/>
                </a:solidFill>
              </a:rPr>
              <a:t>3 % </a:t>
            </a:r>
            <a:r>
              <a:rPr lang="ru-RU" sz="2400" u="sng">
                <a:solidFill>
                  <a:srgbClr val="000066"/>
                </a:solidFill>
              </a:rPr>
              <a:t>от числа избирателей</a:t>
            </a:r>
            <a:r>
              <a:rPr lang="ru-RU" sz="2400">
                <a:solidFill>
                  <a:srgbClr val="000066"/>
                </a:solidFill>
              </a:rPr>
              <a:t>, зарегистрированных </a:t>
            </a:r>
            <a:r>
              <a:rPr lang="ru-RU" sz="2400" u="sng">
                <a:solidFill>
                  <a:srgbClr val="000066"/>
                </a:solidFill>
              </a:rPr>
              <a:t>на территории округа;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  <a:p>
            <a:pPr algn="just"/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srgbClr val="000066"/>
                </a:solidFill>
              </a:rPr>
              <a:t>для </a:t>
            </a:r>
            <a:r>
              <a:rPr lang="ru-RU" sz="2400" b="1">
                <a:solidFill>
                  <a:srgbClr val="000066"/>
                </a:solidFill>
              </a:rPr>
              <a:t>регистрации</a:t>
            </a:r>
            <a:r>
              <a:rPr lang="ru-RU" sz="2400">
                <a:solidFill>
                  <a:srgbClr val="000066"/>
                </a:solidFill>
              </a:rPr>
              <a:t> списка кандидатов </a:t>
            </a:r>
            <a:r>
              <a:rPr lang="ru-RU" sz="2400" b="1" u="sng">
                <a:solidFill>
                  <a:srgbClr val="000066"/>
                </a:solidFill>
              </a:rPr>
              <a:t>по единому избирательному округу</a:t>
            </a:r>
            <a:r>
              <a:rPr lang="ru-RU" sz="2400">
                <a:solidFill>
                  <a:srgbClr val="000066"/>
                </a:solidFill>
              </a:rPr>
              <a:t>  – </a:t>
            </a:r>
            <a:r>
              <a:rPr lang="ru-RU" sz="2400" b="1">
                <a:solidFill>
                  <a:srgbClr val="000066"/>
                </a:solidFill>
              </a:rPr>
              <a:t>0,5%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u="sng">
                <a:solidFill>
                  <a:srgbClr val="000066"/>
                </a:solidFill>
              </a:rPr>
              <a:t>от числа избирателей</a:t>
            </a:r>
            <a:r>
              <a:rPr lang="ru-RU" sz="2400">
                <a:solidFill>
                  <a:srgbClr val="000066"/>
                </a:solidFill>
              </a:rPr>
              <a:t>, зарегистрированных на территории единого избирательного </a:t>
            </a:r>
            <a:r>
              <a:rPr lang="ru-RU" sz="2400" u="sng">
                <a:solidFill>
                  <a:srgbClr val="000066"/>
                </a:solidFill>
              </a:rPr>
              <a:t>округа</a:t>
            </a:r>
            <a:r>
              <a:rPr lang="ru-RU" sz="2400">
                <a:solidFill>
                  <a:srgbClr val="000066"/>
                </a:solidFill>
              </a:rPr>
              <a:t>. </a:t>
            </a:r>
          </a:p>
          <a:p>
            <a:pPr algn="just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733425" y="333375"/>
            <a:ext cx="7777163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solidFill>
                  <a:srgbClr val="000066"/>
                </a:solidFill>
              </a:rPr>
              <a:t>Выборы депутатов представительного органа муниципального образования</a:t>
            </a:r>
            <a:r>
              <a:rPr lang="ru-RU" sz="2400" i="1">
                <a:solidFill>
                  <a:srgbClr val="000066"/>
                </a:solidFill>
              </a:rPr>
              <a:t>, </a:t>
            </a:r>
            <a:r>
              <a:rPr lang="ru-RU" sz="2400">
                <a:solidFill>
                  <a:srgbClr val="000066"/>
                </a:solidFill>
              </a:rPr>
              <a:t>количество подписей: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для </a:t>
            </a:r>
            <a:r>
              <a:rPr lang="ru-RU" sz="2400" b="1">
                <a:solidFill>
                  <a:srgbClr val="000066"/>
                </a:solidFill>
              </a:rPr>
              <a:t>регистрации</a:t>
            </a:r>
            <a:r>
              <a:rPr lang="ru-RU" sz="2400">
                <a:solidFill>
                  <a:srgbClr val="000066"/>
                </a:solidFill>
              </a:rPr>
              <a:t> кандидата, выдвинутого</a:t>
            </a:r>
            <a:r>
              <a:rPr lang="ru-RU" sz="2400" i="1">
                <a:solidFill>
                  <a:srgbClr val="000066"/>
                </a:solidFill>
              </a:rPr>
              <a:t> </a:t>
            </a:r>
            <a:r>
              <a:rPr lang="ru-RU" sz="2400" b="1" u="sng">
                <a:solidFill>
                  <a:srgbClr val="000066"/>
                </a:solidFill>
              </a:rPr>
              <a:t>по одномандатному избирательному округу</a:t>
            </a:r>
            <a:r>
              <a:rPr lang="ru-RU" sz="2400" b="1">
                <a:solidFill>
                  <a:srgbClr val="000066"/>
                </a:solidFill>
              </a:rPr>
              <a:t>, </a:t>
            </a:r>
            <a:r>
              <a:rPr lang="ru-RU" sz="2400">
                <a:solidFill>
                  <a:srgbClr val="000066"/>
                </a:solidFill>
              </a:rPr>
              <a:t>составит </a:t>
            </a:r>
            <a:r>
              <a:rPr lang="ru-RU" sz="2400" b="1">
                <a:solidFill>
                  <a:srgbClr val="000066"/>
                </a:solidFill>
              </a:rPr>
              <a:t>0,5 %</a:t>
            </a:r>
            <a:r>
              <a:rPr lang="ru-RU" sz="2400">
                <a:solidFill>
                  <a:srgbClr val="000066"/>
                </a:solidFill>
              </a:rPr>
              <a:t> от числа избирателей, зарегистрированных на территории избирательного округа; 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для </a:t>
            </a:r>
            <a:r>
              <a:rPr lang="ru-RU" sz="2400" b="1">
                <a:solidFill>
                  <a:srgbClr val="000066"/>
                </a:solidFill>
              </a:rPr>
              <a:t>регистрации</a:t>
            </a:r>
            <a:r>
              <a:rPr lang="ru-RU" sz="2400">
                <a:solidFill>
                  <a:srgbClr val="000066"/>
                </a:solidFill>
              </a:rPr>
              <a:t> списка кандидатов, выдвинутого </a:t>
            </a:r>
            <a:r>
              <a:rPr lang="ru-RU" sz="2400" b="1" u="sng">
                <a:solidFill>
                  <a:srgbClr val="000066"/>
                </a:solidFill>
              </a:rPr>
              <a:t>по единому избирательному округу</a:t>
            </a:r>
            <a:r>
              <a:rPr lang="ru-RU" sz="2400">
                <a:solidFill>
                  <a:srgbClr val="000066"/>
                </a:solidFill>
              </a:rPr>
              <a:t> необходимо будет собрать </a:t>
            </a:r>
            <a:r>
              <a:rPr lang="ru-RU" sz="2400" b="1">
                <a:solidFill>
                  <a:srgbClr val="000066"/>
                </a:solidFill>
              </a:rPr>
              <a:t>0,5 %</a:t>
            </a:r>
            <a:r>
              <a:rPr lang="ru-RU" sz="2400">
                <a:solidFill>
                  <a:srgbClr val="000066"/>
                </a:solidFill>
              </a:rPr>
              <a:t> от числа избирателей, зарегистрированных на территории единого избирательного округа.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55650" y="692150"/>
            <a:ext cx="7848600" cy="4832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>
                <a:solidFill>
                  <a:srgbClr val="000066"/>
                </a:solidFill>
              </a:rPr>
              <a:t>Изменения внесены с целью приведения Избирательного кодекса  в соответствие с действующим федеральным законодательством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55650" y="333375"/>
            <a:ext cx="7848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0066"/>
                </a:solidFill>
              </a:rPr>
              <a:t> На выборах </a:t>
            </a:r>
            <a:r>
              <a:rPr lang="ru-RU" sz="2800" u="sng">
                <a:solidFill>
                  <a:srgbClr val="000066"/>
                </a:solidFill>
              </a:rPr>
              <a:t>глав муниципальных образований:</a:t>
            </a:r>
          </a:p>
          <a:p>
            <a:pPr algn="just"/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ru-RU" sz="2800" b="1">
                <a:solidFill>
                  <a:srgbClr val="000066"/>
                </a:solidFill>
              </a:rPr>
              <a:t>регистрация</a:t>
            </a:r>
            <a:r>
              <a:rPr lang="ru-RU" sz="2800">
                <a:solidFill>
                  <a:srgbClr val="000066"/>
                </a:solidFill>
              </a:rPr>
              <a:t> кандидата, выдвинутого политической </a:t>
            </a:r>
            <a:r>
              <a:rPr lang="ru-RU" sz="2800" b="1">
                <a:solidFill>
                  <a:srgbClr val="000066"/>
                </a:solidFill>
              </a:rPr>
              <a:t>партией</a:t>
            </a:r>
            <a:r>
              <a:rPr lang="ru-RU" sz="2800">
                <a:solidFill>
                  <a:srgbClr val="000066"/>
                </a:solidFill>
              </a:rPr>
              <a:t>, осуществляется </a:t>
            </a:r>
            <a:r>
              <a:rPr lang="ru-RU" sz="2800" b="1" i="1">
                <a:solidFill>
                  <a:srgbClr val="000066"/>
                </a:solidFill>
              </a:rPr>
              <a:t>без сбора подписей</a:t>
            </a:r>
            <a:r>
              <a:rPr lang="ru-RU" sz="2800">
                <a:solidFill>
                  <a:srgbClr val="000066"/>
                </a:solidFill>
              </a:rPr>
              <a:t> избирателей </a:t>
            </a:r>
            <a:r>
              <a:rPr lang="ru-RU" sz="2800" u="sng">
                <a:solidFill>
                  <a:srgbClr val="000066"/>
                </a:solidFill>
              </a:rPr>
              <a:t>на основании решения о выдвижении кандидата, принятого политической партией</a:t>
            </a:r>
            <a:r>
              <a:rPr lang="ru-RU" sz="2800">
                <a:solidFill>
                  <a:srgbClr val="000066"/>
                </a:solidFill>
              </a:rPr>
              <a:t>;</a:t>
            </a:r>
          </a:p>
          <a:p>
            <a:pPr algn="just"/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ru-RU" sz="2800" b="1" i="1">
                <a:solidFill>
                  <a:srgbClr val="000066"/>
                </a:solidFill>
              </a:rPr>
              <a:t>кандидат</a:t>
            </a:r>
            <a:r>
              <a:rPr lang="ru-RU" sz="2800">
                <a:solidFill>
                  <a:srgbClr val="000066"/>
                </a:solidFill>
              </a:rPr>
              <a:t>, </a:t>
            </a:r>
            <a:r>
              <a:rPr lang="ru-RU" sz="2800" u="sng">
                <a:solidFill>
                  <a:srgbClr val="000066"/>
                </a:solidFill>
              </a:rPr>
              <a:t>выдвинутый в порядке </a:t>
            </a:r>
            <a:r>
              <a:rPr lang="ru-RU" sz="2800" b="1" i="1">
                <a:solidFill>
                  <a:srgbClr val="000066"/>
                </a:solidFill>
              </a:rPr>
              <a:t>самовыдвижения</a:t>
            </a:r>
            <a:r>
              <a:rPr lang="ru-RU" sz="2800">
                <a:solidFill>
                  <a:srgbClr val="000066"/>
                </a:solidFill>
              </a:rPr>
              <a:t> собирает подписи избирателей в количестве </a:t>
            </a:r>
            <a:r>
              <a:rPr lang="ru-RU" sz="2800" b="1">
                <a:solidFill>
                  <a:srgbClr val="000066"/>
                </a:solidFill>
              </a:rPr>
              <a:t>0,5 %</a:t>
            </a:r>
            <a:r>
              <a:rPr lang="ru-RU" sz="2800">
                <a:solidFill>
                  <a:srgbClr val="000066"/>
                </a:solidFill>
              </a:rPr>
              <a:t> </a:t>
            </a:r>
            <a:r>
              <a:rPr lang="ru-RU" sz="2800" u="sng">
                <a:solidFill>
                  <a:srgbClr val="000066"/>
                </a:solidFill>
              </a:rPr>
              <a:t>от числа избирателей</a:t>
            </a:r>
            <a:r>
              <a:rPr lang="ru-RU" sz="2800">
                <a:solidFill>
                  <a:srgbClr val="000066"/>
                </a:solidFill>
              </a:rPr>
              <a:t>, зарегистрированных на территории </a:t>
            </a:r>
            <a:r>
              <a:rPr lang="ru-RU" sz="2800" u="sng">
                <a:solidFill>
                  <a:srgbClr val="000066"/>
                </a:solidFill>
              </a:rPr>
              <a:t>единого избирательного округа.</a:t>
            </a:r>
            <a:endParaRPr lang="ru-RU" sz="28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984250" y="1025525"/>
            <a:ext cx="756126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66"/>
                </a:solidFill>
              </a:rPr>
              <a:t>                   Положения Кодекса  допускают, что в случае </a:t>
            </a:r>
            <a:r>
              <a:rPr lang="ru-RU" sz="2400" u="sng">
                <a:solidFill>
                  <a:srgbClr val="000066"/>
                </a:solidFill>
              </a:rPr>
              <a:t>отсутствия копии какого-либо документа</a:t>
            </a:r>
            <a:r>
              <a:rPr lang="ru-RU" sz="2400">
                <a:solidFill>
                  <a:srgbClr val="000066"/>
                </a:solidFill>
              </a:rPr>
              <a:t>, подтверждающего сведения, указанные в заявлении о согласии баллотироваться кандидат, избирательное объединение вправе представить копию этого документа (</a:t>
            </a:r>
            <a:r>
              <a:rPr lang="ru-RU" sz="2400" u="sng">
                <a:solidFill>
                  <a:srgbClr val="000066"/>
                </a:solidFill>
              </a:rPr>
              <a:t>кроме документов</a:t>
            </a:r>
            <a:r>
              <a:rPr lang="ru-RU" sz="2400">
                <a:solidFill>
                  <a:srgbClr val="000066"/>
                </a:solidFill>
              </a:rPr>
              <a:t>, которые </a:t>
            </a:r>
            <a:r>
              <a:rPr lang="ru-RU" sz="2400" u="sng">
                <a:solidFill>
                  <a:srgbClr val="000066"/>
                </a:solidFill>
              </a:rPr>
              <a:t>представляются в оригиналах – заявление о согласии баллотироваться, подписные листы, первый финансовый отчет</a:t>
            </a:r>
            <a:r>
              <a:rPr lang="ru-RU" sz="2400">
                <a:solidFill>
                  <a:srgbClr val="000066"/>
                </a:solidFill>
              </a:rPr>
              <a:t>) </a:t>
            </a:r>
            <a:r>
              <a:rPr lang="ru-RU" sz="2400" b="1" u="sng">
                <a:solidFill>
                  <a:srgbClr val="000066"/>
                </a:solidFill>
              </a:rPr>
              <a:t>не позднее чем за один день до дня заседания комиссии</a:t>
            </a:r>
            <a:r>
              <a:rPr lang="ru-RU" sz="2400">
                <a:solidFill>
                  <a:srgbClr val="000066"/>
                </a:solidFill>
              </a:rPr>
              <a:t>, на котором должен рассматриваться вопрос о регистрации (отказе в регистрации) кандидата, списка кандидатов.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25" y="26035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825500" y="549275"/>
            <a:ext cx="7559675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/>
              <a:t>         </a:t>
            </a:r>
            <a:r>
              <a:rPr lang="ru-RU" sz="2800" b="1" u="sng">
                <a:solidFill>
                  <a:srgbClr val="000066"/>
                </a:solidFill>
              </a:rPr>
              <a:t>Изменения порядка заполнения подписных листов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изменилась форма подписного листа, в подписном листе дополнительно указываются сведения: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4000" b="1">
                <a:solidFill>
                  <a:srgbClr val="FF0000"/>
                </a:solidFill>
              </a:rPr>
              <a:t> </a:t>
            </a:r>
            <a:r>
              <a:rPr lang="ru-RU" sz="2400" b="1" i="1">
                <a:solidFill>
                  <a:srgbClr val="000066"/>
                </a:solidFill>
              </a:rPr>
              <a:t>о судимости кандидата</a:t>
            </a:r>
            <a:r>
              <a:rPr lang="ru-RU" sz="2400">
                <a:solidFill>
                  <a:srgbClr val="000066"/>
                </a:solidFill>
              </a:rPr>
              <a:t> (в случае, если у кандидата, данные которого указываются в подписном листе, имелась или имеется судимость); </a:t>
            </a:r>
          </a:p>
          <a:p>
            <a:pPr algn="just"/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</a:t>
            </a:r>
            <a:r>
              <a:rPr lang="ru-RU" sz="2400" b="1" i="1">
                <a:solidFill>
                  <a:srgbClr val="000066"/>
                </a:solidFill>
              </a:rPr>
              <a:t>о принадлежности кандидата</a:t>
            </a:r>
            <a:r>
              <a:rPr lang="ru-RU" sz="2400">
                <a:solidFill>
                  <a:srgbClr val="000066"/>
                </a:solidFill>
              </a:rPr>
              <a:t> к политической </a:t>
            </a:r>
            <a:r>
              <a:rPr lang="ru-RU" sz="2400" b="1" i="1">
                <a:solidFill>
                  <a:srgbClr val="000066"/>
                </a:solidFill>
              </a:rPr>
              <a:t>партии</a:t>
            </a:r>
            <a:r>
              <a:rPr lang="ru-RU" sz="2400">
                <a:solidFill>
                  <a:srgbClr val="000066"/>
                </a:solidFill>
              </a:rPr>
              <a:t> либо иному общественному объединению.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</a:t>
            </a:r>
            <a:r>
              <a:rPr lang="ru-RU" sz="2400" b="1" u="sng">
                <a:solidFill>
                  <a:srgbClr val="000066"/>
                </a:solidFill>
              </a:rPr>
              <a:t>Протокол об итогах сбора подписей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ru-RU" sz="2400">
                <a:solidFill>
                  <a:srgbClr val="000066"/>
                </a:solidFill>
              </a:rPr>
              <a:t>будет представляться в </a:t>
            </a:r>
            <a:r>
              <a:rPr lang="ru-RU" sz="2400" b="1" u="sng">
                <a:solidFill>
                  <a:srgbClr val="000066"/>
                </a:solidFill>
              </a:rPr>
              <a:t>1 экземпляре</a:t>
            </a:r>
            <a:r>
              <a:rPr lang="ru-RU" sz="240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2400" b="1" i="1">
                <a:solidFill>
                  <a:srgbClr val="000066"/>
                </a:solidFill>
              </a:rPr>
              <a:t>       В местах учебы избирателей сбор подписей разрешен</a:t>
            </a:r>
            <a:r>
              <a:rPr lang="ru-RU" sz="2400">
                <a:solidFill>
                  <a:srgbClr val="000066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81025" y="201613"/>
            <a:ext cx="7993063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u="sng">
                <a:solidFill>
                  <a:srgbClr val="000066"/>
                </a:solidFill>
              </a:rPr>
              <a:t>Новое в порядке проведения предвыборной агитации на телевидении и радио </a:t>
            </a:r>
            <a:endParaRPr lang="ru-RU" sz="2400" u="sng">
              <a:solidFill>
                <a:srgbClr val="000066"/>
              </a:solidFill>
            </a:endParaRPr>
          </a:p>
          <a:p>
            <a:pPr algn="just"/>
            <a:r>
              <a:rPr lang="ru-RU" sz="2000">
                <a:solidFill>
                  <a:srgbClr val="000066"/>
                </a:solidFill>
              </a:rPr>
              <a:t>Кодексом предусмотрено, </a:t>
            </a:r>
            <a:r>
              <a:rPr lang="ru-RU" sz="2000" b="1">
                <a:solidFill>
                  <a:srgbClr val="000066"/>
                </a:solidFill>
              </a:rPr>
              <a:t>что </a:t>
            </a:r>
            <a:r>
              <a:rPr lang="ru-RU" sz="2000" b="1" i="1" u="sng">
                <a:solidFill>
                  <a:srgbClr val="000066"/>
                </a:solidFill>
              </a:rPr>
              <a:t>если</a:t>
            </a:r>
            <a:r>
              <a:rPr lang="ru-RU" sz="2000" b="1">
                <a:solidFill>
                  <a:srgbClr val="000066"/>
                </a:solidFill>
              </a:rPr>
              <a:t> в результате предоставления эфирного времени на каждого зарегистрированного кандидата придется </a:t>
            </a:r>
            <a:r>
              <a:rPr lang="ru-RU" sz="2000" b="1" i="1" u="sng">
                <a:solidFill>
                  <a:srgbClr val="000066"/>
                </a:solidFill>
              </a:rPr>
              <a:t>более 30 минут</a:t>
            </a:r>
            <a:r>
              <a:rPr lang="ru-RU" sz="2000">
                <a:solidFill>
                  <a:srgbClr val="000066"/>
                </a:solidFill>
              </a:rPr>
              <a:t>, </a:t>
            </a:r>
            <a:r>
              <a:rPr lang="ru-RU" sz="2000" b="1">
                <a:solidFill>
                  <a:srgbClr val="000066"/>
                </a:solidFill>
              </a:rPr>
              <a:t>общий объем эфирного времени</a:t>
            </a:r>
            <a:r>
              <a:rPr lang="ru-RU" sz="2000">
                <a:solidFill>
                  <a:srgbClr val="000066"/>
                </a:solidFill>
              </a:rPr>
              <a:t>,  которое   каждая  организация 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Телерадиовещания     предоставляет  для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проведения    предвыборной      агитации</a:t>
            </a:r>
          </a:p>
          <a:p>
            <a:pPr algn="just"/>
            <a:r>
              <a:rPr lang="ru-RU" sz="2000" b="1" u="sng">
                <a:solidFill>
                  <a:srgbClr val="000066"/>
                </a:solidFill>
              </a:rPr>
              <a:t>на    дополнительных     и      повторных</a:t>
            </a:r>
          </a:p>
          <a:p>
            <a:pPr algn="just"/>
            <a:r>
              <a:rPr lang="ru-RU" sz="2000" b="1" u="sng">
                <a:solidFill>
                  <a:srgbClr val="000066"/>
                </a:solidFill>
              </a:rPr>
              <a:t>выборах</a:t>
            </a:r>
            <a:r>
              <a:rPr lang="ru-RU" sz="2000" b="1">
                <a:solidFill>
                  <a:srgbClr val="000066"/>
                </a:solidFill>
              </a:rPr>
              <a:t>           </a:t>
            </a:r>
            <a:r>
              <a:rPr lang="ru-RU" sz="2000">
                <a:solidFill>
                  <a:srgbClr val="000066"/>
                </a:solidFill>
              </a:rPr>
              <a:t>депутата            (депутатов) </a:t>
            </a:r>
          </a:p>
          <a:p>
            <a:pPr algn="just"/>
            <a:r>
              <a:rPr lang="ru-RU" sz="2000" b="1" i="1" u="sng">
                <a:solidFill>
                  <a:srgbClr val="000066"/>
                </a:solidFill>
              </a:rPr>
              <a:t>Законодательного Собрания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                                                 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                                     </a:t>
            </a:r>
            <a:r>
              <a:rPr lang="ru-RU" sz="2000" u="sng">
                <a:solidFill>
                  <a:srgbClr val="000066"/>
                </a:solidFill>
              </a:rPr>
              <a:t>по одномандатному избирательному округу</a:t>
            </a:r>
            <a:r>
              <a:rPr lang="ru-RU" sz="2000">
                <a:solidFill>
                  <a:srgbClr val="000066"/>
                </a:solidFill>
              </a:rPr>
              <a:t>,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                                     депутата   (депутатов)    </a:t>
            </a:r>
            <a:r>
              <a:rPr lang="ru-RU" sz="2000" u="sng">
                <a:solidFill>
                  <a:srgbClr val="000066"/>
                </a:solidFill>
              </a:rPr>
              <a:t>представительного</a:t>
            </a:r>
          </a:p>
          <a:p>
            <a:pPr algn="just"/>
            <a:r>
              <a:rPr lang="ru-RU" sz="2000" u="sng">
                <a:solidFill>
                  <a:srgbClr val="000066"/>
                </a:solidFill>
              </a:rPr>
              <a:t>                                     органа   муниципального   образования</a:t>
            </a:r>
            <a:r>
              <a:rPr lang="ru-RU" sz="2000">
                <a:solidFill>
                  <a:srgbClr val="000066"/>
                </a:solidFill>
              </a:rPr>
              <a:t>   по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                                     одномандатному             (многомандатному)</a:t>
            </a:r>
          </a:p>
          <a:p>
            <a:pPr algn="just"/>
            <a:r>
              <a:rPr lang="ru-RU" sz="2000">
                <a:solidFill>
                  <a:srgbClr val="000066"/>
                </a:solidFill>
              </a:rPr>
              <a:t>                                     избирательному округу, </a:t>
            </a:r>
            <a:r>
              <a:rPr lang="ru-RU" sz="2000" b="1" i="1" u="sng">
                <a:solidFill>
                  <a:srgbClr val="000066"/>
                </a:solidFill>
              </a:rPr>
              <a:t>сокращается</a:t>
            </a:r>
            <a:r>
              <a:rPr lang="ru-RU" sz="2000" b="1">
                <a:solidFill>
                  <a:srgbClr val="000066"/>
                </a:solidFill>
              </a:rPr>
              <a:t> и должен </a:t>
            </a:r>
            <a:r>
              <a:rPr lang="ru-RU" sz="2000" b="1" i="1" u="sng">
                <a:solidFill>
                  <a:srgbClr val="000066"/>
                </a:solidFill>
              </a:rPr>
              <a:t>составлять 30 минут умноженных на количество зарегистрированных кандидатов</a:t>
            </a:r>
            <a:r>
              <a:rPr lang="ru-RU" sz="2000" i="1" u="sng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257425"/>
            <a:ext cx="2743200" cy="1987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7652" name="Picture 7" descr="glavn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4081463"/>
            <a:ext cx="2447925" cy="165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888" y="2349500"/>
            <a:ext cx="16462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622300" y="408146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радио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869950" y="620713"/>
            <a:ext cx="7777163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                              </a:t>
            </a:r>
            <a:r>
              <a:rPr lang="ru-RU" sz="2800" b="1" u="sng">
                <a:solidFill>
                  <a:srgbClr val="000066"/>
                </a:solidFill>
              </a:rPr>
              <a:t>Снижен процент голосов</a:t>
            </a:r>
            <a:r>
              <a:rPr lang="ru-RU" sz="2800" b="1">
                <a:solidFill>
                  <a:srgbClr val="000066"/>
                </a:solidFill>
              </a:rPr>
              <a:t>,</a:t>
            </a:r>
          </a:p>
          <a:p>
            <a:pPr algn="just"/>
            <a:r>
              <a:rPr lang="ru-RU" sz="2800" b="1">
                <a:solidFill>
                  <a:srgbClr val="000066"/>
                </a:solidFill>
              </a:rPr>
              <a:t>                 необходимый </a:t>
            </a:r>
            <a:r>
              <a:rPr lang="ru-RU" sz="2800" b="1" u="sng">
                <a:solidFill>
                  <a:srgbClr val="000066"/>
                </a:solidFill>
              </a:rPr>
              <a:t>для допуска </a:t>
            </a:r>
            <a:r>
              <a:rPr lang="ru-RU" sz="2800" b="1">
                <a:solidFill>
                  <a:srgbClr val="000066"/>
                </a:solidFill>
              </a:rPr>
              <a:t>списков кандидатов </a:t>
            </a:r>
            <a:r>
              <a:rPr lang="ru-RU" sz="2800" b="1" u="sng">
                <a:solidFill>
                  <a:srgbClr val="000066"/>
                </a:solidFill>
              </a:rPr>
              <a:t>к распределению </a:t>
            </a:r>
            <a:r>
              <a:rPr lang="ru-RU" sz="2800" b="1">
                <a:solidFill>
                  <a:srgbClr val="000066"/>
                </a:solidFill>
              </a:rPr>
              <a:t>депутатских </a:t>
            </a:r>
            <a:r>
              <a:rPr lang="ru-RU" sz="2800" b="1" u="sng">
                <a:solidFill>
                  <a:srgbClr val="000066"/>
                </a:solidFill>
              </a:rPr>
              <a:t>мандатов</a:t>
            </a:r>
            <a:r>
              <a:rPr lang="ru-RU" sz="2800" b="1">
                <a:solidFill>
                  <a:srgbClr val="000066"/>
                </a:solidFill>
              </a:rPr>
              <a:t> на выборах депутатов Законодательного Собрания Свердловской области  и </a:t>
            </a:r>
            <a:r>
              <a:rPr lang="ru-RU" sz="2800" b="1" u="sng">
                <a:solidFill>
                  <a:srgbClr val="000066"/>
                </a:solidFill>
              </a:rPr>
              <a:t>составляет 5%</a:t>
            </a:r>
            <a:r>
              <a:rPr lang="ru-RU" b="1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 Таким образом, </a:t>
            </a:r>
            <a:r>
              <a:rPr lang="ru-RU" sz="2400" u="sng">
                <a:solidFill>
                  <a:srgbClr val="000066"/>
                </a:solidFill>
              </a:rPr>
              <a:t>% голосов избирателей</a:t>
            </a:r>
            <a:r>
              <a:rPr lang="ru-RU" sz="2400">
                <a:solidFill>
                  <a:srgbClr val="000066"/>
                </a:solidFill>
              </a:rPr>
              <a:t>, который необходимо набрать спискам кандидатов на выборах депутатов Законодательного Собрания и на выборах депутатов представительного органа муниципального образования для получения допуска к распределению депутатских мандатов, </a:t>
            </a:r>
            <a:r>
              <a:rPr lang="ru-RU" sz="2400" u="sng">
                <a:solidFill>
                  <a:srgbClr val="000066"/>
                </a:solidFill>
              </a:rPr>
              <a:t>стал одинаковым и составляет  5%.</a:t>
            </a:r>
          </a:p>
          <a:p>
            <a:endParaRPr lang="ru-RU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10969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027238" y="3244850"/>
            <a:ext cx="508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000" i="1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78486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/>
              <a:t>    </a:t>
            </a:r>
            <a:r>
              <a:rPr lang="ru-RU" sz="6000" b="1">
                <a:solidFill>
                  <a:srgbClr val="FF0000"/>
                </a:solidFill>
              </a:rPr>
              <a:t>*  </a:t>
            </a:r>
            <a:r>
              <a:rPr lang="ru-RU" sz="4000" b="1">
                <a:solidFill>
                  <a:srgbClr val="000066"/>
                </a:solidFill>
              </a:rPr>
              <a:t>Возвращение процедуры досрочного    голосования на выборах всех уровней</a:t>
            </a:r>
          </a:p>
          <a:p>
            <a:pPr algn="just">
              <a:lnSpc>
                <a:spcPct val="150000"/>
              </a:lnSpc>
            </a:pPr>
            <a:r>
              <a:rPr lang="ru-RU" sz="2800" b="1" i="1">
                <a:solidFill>
                  <a:srgbClr val="000066"/>
                </a:solidFill>
              </a:rPr>
              <a:t>позволяет обеспечить дополнительные </a:t>
            </a:r>
          </a:p>
          <a:p>
            <a:pPr algn="just">
              <a:lnSpc>
                <a:spcPct val="150000"/>
              </a:lnSpc>
            </a:pPr>
            <a:r>
              <a:rPr lang="ru-RU" sz="2800" b="1" i="1" u="sng">
                <a:solidFill>
                  <a:srgbClr val="000066"/>
                </a:solidFill>
              </a:rPr>
              <a:t>гарантии реализации конституционного</a:t>
            </a:r>
          </a:p>
          <a:p>
            <a:pPr algn="just">
              <a:lnSpc>
                <a:spcPct val="150000"/>
              </a:lnSpc>
            </a:pPr>
            <a:r>
              <a:rPr lang="ru-RU" sz="2800" b="1" i="1">
                <a:solidFill>
                  <a:srgbClr val="000066"/>
                </a:solidFill>
              </a:rPr>
              <a:t>       </a:t>
            </a:r>
            <a:r>
              <a:rPr lang="ru-RU" sz="2800" b="1" i="1" u="sng">
                <a:solidFill>
                  <a:srgbClr val="000066"/>
                </a:solidFill>
              </a:rPr>
              <a:t>права        граждан </a:t>
            </a:r>
          </a:p>
          <a:p>
            <a:pPr algn="just">
              <a:lnSpc>
                <a:spcPct val="150000"/>
              </a:lnSpc>
            </a:pPr>
            <a:r>
              <a:rPr lang="ru-RU" sz="2800" b="1" i="1">
                <a:solidFill>
                  <a:srgbClr val="000066"/>
                </a:solidFill>
              </a:rPr>
              <a:t>           участвовать</a:t>
            </a:r>
          </a:p>
          <a:p>
            <a:pPr algn="just">
              <a:lnSpc>
                <a:spcPct val="150000"/>
              </a:lnSpc>
            </a:pPr>
            <a:r>
              <a:rPr lang="ru-RU" sz="2800" b="1" i="1">
                <a:solidFill>
                  <a:srgbClr val="000066"/>
                </a:solidFill>
              </a:rPr>
              <a:t>в выборах - </a:t>
            </a:r>
            <a:r>
              <a:rPr lang="ru-RU" sz="2800" b="1" i="1" u="sng">
                <a:solidFill>
                  <a:srgbClr val="000066"/>
                </a:solidFill>
              </a:rPr>
              <a:t>избирать</a:t>
            </a:r>
          </a:p>
        </p:txBody>
      </p:sp>
      <p:pic>
        <p:nvPicPr>
          <p:cNvPr id="7171" name="rg_hi" descr="ANd9GcSiVeo4eydZuF99NR3O5b5plvz7BDNSDTYDlJALlIw6L3y1I97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916363"/>
            <a:ext cx="2952750" cy="17430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9"/>
          <p:cNvSpPr>
            <a:spLocks noChangeArrowheads="1"/>
          </p:cNvSpPr>
          <p:nvPr/>
        </p:nvSpPr>
        <p:spPr bwMode="auto">
          <a:xfrm>
            <a:off x="1030288" y="476250"/>
            <a:ext cx="74168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/>
              <a:t> 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800"/>
              <a:t> </a:t>
            </a:r>
            <a:r>
              <a:rPr lang="ru-RU" sz="2800">
                <a:solidFill>
                  <a:srgbClr val="000066"/>
                </a:solidFill>
              </a:rPr>
              <a:t>В случае, если в день голосования избиратель будет отсутствовать по месту жительства и не сможет прийти для голосования на свой избирательный участок</a:t>
            </a:r>
          </a:p>
          <a:p>
            <a:pPr algn="just"/>
            <a:r>
              <a:rPr lang="ru-RU" sz="2800">
                <a:solidFill>
                  <a:srgbClr val="000066"/>
                </a:solidFill>
              </a:rPr>
              <a:t>         </a:t>
            </a:r>
            <a:r>
              <a:rPr lang="ru-RU" sz="2800" b="1" i="1">
                <a:solidFill>
                  <a:srgbClr val="000066"/>
                </a:solidFill>
              </a:rPr>
              <a:t>по уважительной причине (отпуск, командировка, режим трудовой и учебной деятельности, выполнение государственных и общественных </a:t>
            </a:r>
            <a:r>
              <a:rPr lang="ru-RU" sz="2800">
                <a:solidFill>
                  <a:srgbClr val="000066"/>
                </a:solidFill>
              </a:rPr>
              <a:t>он может</a:t>
            </a:r>
            <a:r>
              <a:rPr lang="ru-RU" sz="2800" b="1">
                <a:solidFill>
                  <a:srgbClr val="000066"/>
                </a:solidFill>
              </a:rPr>
              <a:t> проголосовать досрочно.</a:t>
            </a:r>
          </a:p>
          <a:p>
            <a:pPr algn="just"/>
            <a:r>
              <a:rPr lang="ru-RU" sz="4000" b="1">
                <a:solidFill>
                  <a:srgbClr val="FF0000"/>
                </a:solidFill>
              </a:rPr>
              <a:t>   *</a:t>
            </a:r>
            <a:r>
              <a:rPr lang="ru-RU" sz="2800">
                <a:solidFill>
                  <a:srgbClr val="000066"/>
                </a:solidFill>
              </a:rPr>
              <a:t> Голосование по </a:t>
            </a:r>
            <a:r>
              <a:rPr lang="ru-RU" sz="2800" u="sng">
                <a:solidFill>
                  <a:srgbClr val="000066"/>
                </a:solidFill>
              </a:rPr>
              <a:t>открепительному удостоверению</a:t>
            </a:r>
            <a:r>
              <a:rPr lang="ru-RU" sz="2800">
                <a:solidFill>
                  <a:srgbClr val="000066"/>
                </a:solidFill>
              </a:rPr>
              <a:t> исключено.</a:t>
            </a:r>
            <a:endParaRPr lang="ru-RU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435600" y="32131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85825" y="333375"/>
            <a:ext cx="770572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/>
              <a:t>               </a:t>
            </a:r>
            <a:r>
              <a:rPr lang="ru-RU" sz="2400">
                <a:solidFill>
                  <a:srgbClr val="000066"/>
                </a:solidFill>
              </a:rPr>
              <a:t>Досрочное голосование проводится в помещении УИК  </a:t>
            </a:r>
            <a:r>
              <a:rPr lang="ru-RU" sz="2400" b="1">
                <a:solidFill>
                  <a:srgbClr val="000066"/>
                </a:solidFill>
              </a:rPr>
              <a:t>не ранее чем за 10 дней до дня голосования </a:t>
            </a:r>
            <a:r>
              <a:rPr lang="ru-RU" sz="2400">
                <a:solidFill>
                  <a:srgbClr val="000066"/>
                </a:solidFill>
              </a:rPr>
              <a:t>путем заполнения избирателем бюллетеня.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Помещение должно быть оборудовано, чтобы обеспечить тайну волеизъявления избирателя, а также возможность присутствия членов УИК, наблюдателей и иных лиц, имеющих право присутствовать в помещении для голосования.</a:t>
            </a:r>
          </a:p>
          <a:p>
            <a:pPr algn="just">
              <a:lnSpc>
                <a:spcPct val="150000"/>
              </a:lnSpc>
            </a:pPr>
            <a:r>
              <a:rPr lang="ru-RU" sz="2400" b="1">
                <a:solidFill>
                  <a:srgbClr val="000066"/>
                </a:solidFill>
              </a:rPr>
              <a:t>                      </a:t>
            </a:r>
            <a:r>
              <a:rPr lang="ru-RU" sz="2400">
                <a:solidFill>
                  <a:srgbClr val="000066"/>
                </a:solidFill>
              </a:rPr>
              <a:t>Досрочное голосование проводится </a:t>
            </a:r>
            <a:r>
              <a:rPr lang="ru-RU" sz="2400" b="1">
                <a:solidFill>
                  <a:srgbClr val="000066"/>
                </a:solidFill>
              </a:rPr>
              <a:t>не менее 4 часов в день в рабочие дни в вечернее время (после 16 часов по местному времени, т.е. с 16 до 20 часов) и в выходные дни.</a:t>
            </a:r>
            <a:endParaRPr lang="ru-RU" sz="2400">
              <a:solidFill>
                <a:srgbClr val="000066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7988"/>
            <a:ext cx="1066800" cy="381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1" name="Picture 2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4391025"/>
            <a:ext cx="85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23913"/>
            <a:ext cx="2670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28663" y="701675"/>
            <a:ext cx="758031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66"/>
                </a:solidFill>
              </a:rPr>
              <a:t>                                                 </a:t>
            </a:r>
            <a:r>
              <a:rPr lang="ru-RU" sz="2400">
                <a:solidFill>
                  <a:srgbClr val="000066"/>
                </a:solidFill>
              </a:rPr>
              <a:t>Для   участия   в   досрочном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                        голосовании избиратель подает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                        в УИК заявление  с   указанием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                        причины.</a:t>
            </a:r>
          </a:p>
          <a:p>
            <a:pPr algn="just"/>
            <a:endParaRPr lang="ru-RU" sz="2400">
              <a:solidFill>
                <a:srgbClr val="000066"/>
              </a:solidFill>
            </a:endParaRP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На   заявлении  член УИК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проставляет      дату,       время 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голосования   и  приобщает его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к списку избирателей</a:t>
            </a:r>
            <a:r>
              <a:rPr lang="ru-RU" sz="2400" b="1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    Избирательный бюллетень вкладывается избирателем </a:t>
            </a:r>
            <a:r>
              <a:rPr lang="ru-RU" sz="2400" u="sng">
                <a:solidFill>
                  <a:srgbClr val="000066"/>
                </a:solidFill>
              </a:rPr>
              <a:t>вне места для тайного голосования</a:t>
            </a:r>
            <a:r>
              <a:rPr lang="ru-RU" sz="2400">
                <a:solidFill>
                  <a:srgbClr val="000066"/>
                </a:solidFill>
              </a:rPr>
              <a:t> в непрозрачный конверт  и заклеивается. </a:t>
            </a:r>
            <a:r>
              <a:rPr lang="ru-RU" sz="2400" b="1">
                <a:solidFill>
                  <a:srgbClr val="000066"/>
                </a:solidFill>
              </a:rPr>
              <a:t>На месте склейки</a:t>
            </a:r>
            <a:r>
              <a:rPr lang="ru-RU" sz="2400">
                <a:solidFill>
                  <a:srgbClr val="000066"/>
                </a:solidFill>
              </a:rPr>
              <a:t> ставятся </a:t>
            </a:r>
            <a:r>
              <a:rPr lang="ru-RU" sz="2400" b="1">
                <a:solidFill>
                  <a:srgbClr val="000066"/>
                </a:solidFill>
              </a:rPr>
              <a:t>подписи двух членов УИК, а также подписи присутствующих</a:t>
            </a:r>
            <a:r>
              <a:rPr lang="ru-RU" sz="2400">
                <a:solidFill>
                  <a:srgbClr val="000066"/>
                </a:solidFill>
              </a:rPr>
              <a:t> членов УИК с правом совещательного голоса и наблюдателей (</a:t>
            </a:r>
            <a:r>
              <a:rPr lang="ru-RU" sz="2400" b="1">
                <a:solidFill>
                  <a:srgbClr val="000066"/>
                </a:solidFill>
              </a:rPr>
              <a:t>по их желанию</a:t>
            </a:r>
            <a:r>
              <a:rPr lang="ru-RU" sz="2400">
                <a:solidFill>
                  <a:srgbClr val="000066"/>
                </a:solidFill>
              </a:rPr>
              <a:t>), заверяются печатью УИК.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916113"/>
            <a:ext cx="25050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55663" y="333375"/>
            <a:ext cx="7748587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        </a:t>
            </a:r>
            <a:r>
              <a:rPr lang="ru-RU" sz="2400">
                <a:solidFill>
                  <a:srgbClr val="000066"/>
                </a:solidFill>
              </a:rPr>
              <a:t>В день голосования председатель УИК перед началом голосования сообщает о числе избирателей проголосовавших досрочно и предъявляет для визуального ознакомления запечатанные конверты с избирательными бюллетенями. 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  </a:t>
            </a:r>
            <a:r>
              <a:rPr lang="ru-RU" sz="3600" b="1">
                <a:solidFill>
                  <a:srgbClr val="FF0000"/>
                </a:solidFill>
              </a:rPr>
              <a:t>*</a:t>
            </a:r>
            <a:r>
              <a:rPr lang="ru-RU" sz="2400">
                <a:solidFill>
                  <a:srgbClr val="000066"/>
                </a:solidFill>
              </a:rPr>
              <a:t> Если число </a:t>
            </a:r>
            <a:r>
              <a:rPr lang="ru-RU" sz="2400" b="1">
                <a:solidFill>
                  <a:srgbClr val="000066"/>
                </a:solidFill>
              </a:rPr>
              <a:t>досрочно</a:t>
            </a:r>
            <a:r>
              <a:rPr lang="ru-RU" sz="2400">
                <a:solidFill>
                  <a:srgbClr val="000066"/>
                </a:solidFill>
              </a:rPr>
              <a:t> проголосовавших избирателей составляет </a:t>
            </a:r>
            <a:r>
              <a:rPr lang="ru-RU" sz="2400" b="1">
                <a:solidFill>
                  <a:srgbClr val="000066"/>
                </a:solidFill>
              </a:rPr>
              <a:t>более 1%</a:t>
            </a:r>
            <a:r>
              <a:rPr lang="ru-RU" sz="2400">
                <a:solidFill>
                  <a:srgbClr val="000066"/>
                </a:solidFill>
              </a:rPr>
              <a:t> от числа избирателей, внесенных в список избирателей (но не менее 10 избирателей), на оборотной стороне избирательных бюллетеней проставляется печать УИК.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    Далее   председатель   УИК  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опускает           избирательные 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бюллетени   в    стационарный </a:t>
            </a:r>
          </a:p>
          <a:p>
            <a:pPr algn="just"/>
            <a:r>
              <a:rPr lang="ru-RU" sz="2400">
                <a:solidFill>
                  <a:srgbClr val="000066"/>
                </a:solidFill>
              </a:rPr>
              <a:t>ящик для голосования.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652963"/>
            <a:ext cx="2908300" cy="2009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8" y="1685925"/>
            <a:ext cx="38195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900113" y="809625"/>
            <a:ext cx="75596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/>
              <a:t>               </a:t>
            </a:r>
            <a:r>
              <a:rPr lang="ru-RU" sz="3200">
                <a:solidFill>
                  <a:srgbClr val="000066"/>
                </a:solidFill>
              </a:rPr>
              <a:t>В случае, если на конверте </a:t>
            </a:r>
            <a:r>
              <a:rPr lang="ru-RU" sz="3200" b="1">
                <a:solidFill>
                  <a:srgbClr val="000066"/>
                </a:solidFill>
              </a:rPr>
              <a:t>отсутствуют</a:t>
            </a:r>
            <a:r>
              <a:rPr lang="ru-RU" sz="3200">
                <a:solidFill>
                  <a:srgbClr val="000066"/>
                </a:solidFill>
              </a:rPr>
              <a:t> соответствующие </a:t>
            </a:r>
            <a:r>
              <a:rPr lang="ru-RU" sz="3200" b="1">
                <a:solidFill>
                  <a:srgbClr val="000066"/>
                </a:solidFill>
              </a:rPr>
              <a:t>подписи</a:t>
            </a:r>
            <a:r>
              <a:rPr lang="ru-RU" sz="3200">
                <a:solidFill>
                  <a:srgbClr val="000066"/>
                </a:solidFill>
              </a:rPr>
              <a:t> и печать УИК </a:t>
            </a:r>
            <a:r>
              <a:rPr lang="ru-RU" sz="3200" b="1">
                <a:solidFill>
                  <a:srgbClr val="000066"/>
                </a:solidFill>
              </a:rPr>
              <a:t>либо</a:t>
            </a:r>
            <a:r>
              <a:rPr lang="ru-RU" sz="3200">
                <a:solidFill>
                  <a:srgbClr val="000066"/>
                </a:solidFill>
              </a:rPr>
              <a:t> из конверта </a:t>
            </a:r>
            <a:r>
              <a:rPr lang="ru-RU" sz="3200" b="1">
                <a:solidFill>
                  <a:srgbClr val="000066"/>
                </a:solidFill>
              </a:rPr>
              <a:t>извлечено более одного </a:t>
            </a:r>
            <a:r>
              <a:rPr lang="ru-RU" sz="3200">
                <a:solidFill>
                  <a:srgbClr val="000066"/>
                </a:solidFill>
              </a:rPr>
              <a:t>избирательного </a:t>
            </a:r>
            <a:r>
              <a:rPr lang="ru-RU" sz="3200" b="1">
                <a:solidFill>
                  <a:srgbClr val="000066"/>
                </a:solidFill>
              </a:rPr>
              <a:t>бюллетеня</a:t>
            </a:r>
            <a:r>
              <a:rPr lang="ru-RU" sz="3200">
                <a:solidFill>
                  <a:srgbClr val="000066"/>
                </a:solidFill>
              </a:rPr>
              <a:t> установленной формы, </a:t>
            </a:r>
            <a:r>
              <a:rPr lang="ru-RU" sz="3200" b="1">
                <a:solidFill>
                  <a:srgbClr val="000066"/>
                </a:solidFill>
              </a:rPr>
              <a:t>все</a:t>
            </a:r>
            <a:r>
              <a:rPr lang="ru-RU" sz="3200">
                <a:solidFill>
                  <a:srgbClr val="000066"/>
                </a:solidFill>
              </a:rPr>
              <a:t> извлеченные из данного конверта </a:t>
            </a:r>
            <a:r>
              <a:rPr lang="ru-RU" sz="3200" b="1">
                <a:solidFill>
                  <a:srgbClr val="000066"/>
                </a:solidFill>
              </a:rPr>
              <a:t>избирательные бюллетени, </a:t>
            </a:r>
            <a:r>
              <a:rPr lang="ru-RU" sz="3200" b="1" i="1">
                <a:solidFill>
                  <a:srgbClr val="000066"/>
                </a:solidFill>
              </a:rPr>
              <a:t>признаются недействительными</a:t>
            </a:r>
            <a:r>
              <a:rPr lang="ru-RU" sz="3200">
                <a:solidFill>
                  <a:srgbClr val="000066"/>
                </a:solidFill>
              </a:rPr>
              <a:t>, о чем составляется соответствующий акт. </a:t>
            </a:r>
          </a:p>
        </p:txBody>
      </p:sp>
      <p:pic>
        <p:nvPicPr>
          <p:cNvPr id="12292" name="Picture 2" descr="http://www.psychologos.ru/images/6/63/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260350"/>
            <a:ext cx="10969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92500" y="2781300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116013" y="801688"/>
            <a:ext cx="73437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0066"/>
                </a:solidFill>
              </a:rPr>
              <a:t>       </a:t>
            </a:r>
            <a:r>
              <a:rPr lang="ru-RU" sz="2800" b="1" u="sng">
                <a:solidFill>
                  <a:srgbClr val="000066"/>
                </a:solidFill>
              </a:rPr>
              <a:t>Изменения в порядке выдвижения и регистрации кандидатов, списков кандидатов</a:t>
            </a:r>
          </a:p>
          <a:p>
            <a:pPr algn="just"/>
            <a:r>
              <a:rPr lang="ru-RU" sz="4000" b="1">
                <a:solidFill>
                  <a:srgbClr val="000066"/>
                </a:solidFill>
              </a:rPr>
              <a:t> 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400" b="1">
                <a:solidFill>
                  <a:srgbClr val="000066"/>
                </a:solidFill>
              </a:rPr>
              <a:t>выдвижение кандидатов</a:t>
            </a:r>
            <a:r>
              <a:rPr lang="ru-RU" sz="2400">
                <a:solidFill>
                  <a:srgbClr val="000066"/>
                </a:solidFill>
              </a:rPr>
              <a:t>, списков кандидатов начинается со дня, следующего за днем опубликования решения о назначении выборов, и </a:t>
            </a:r>
            <a:r>
              <a:rPr lang="ru-RU" sz="2400" b="1">
                <a:solidFill>
                  <a:srgbClr val="000066"/>
                </a:solidFill>
              </a:rPr>
              <a:t>заканчивается за 50 дней </a:t>
            </a:r>
            <a:r>
              <a:rPr lang="ru-RU" sz="2400">
                <a:solidFill>
                  <a:srgbClr val="000066"/>
                </a:solidFill>
              </a:rPr>
              <a:t>до дня голосования </a:t>
            </a:r>
            <a:r>
              <a:rPr lang="ru-RU" sz="2400" b="1">
                <a:solidFill>
                  <a:srgbClr val="000066"/>
                </a:solidFill>
              </a:rPr>
              <a:t>в 18 часов </a:t>
            </a:r>
            <a:r>
              <a:rPr lang="ru-RU" sz="2400">
                <a:solidFill>
                  <a:srgbClr val="000066"/>
                </a:solidFill>
              </a:rPr>
              <a:t>по местному времени</a:t>
            </a:r>
          </a:p>
          <a:p>
            <a:pPr algn="just"/>
            <a:r>
              <a:rPr lang="ru-RU" sz="2800" b="1">
                <a:solidFill>
                  <a:srgbClr val="000066"/>
                </a:solidFill>
              </a:rPr>
              <a:t>  </a:t>
            </a:r>
            <a:r>
              <a:rPr lang="ru-RU" sz="4000" b="1">
                <a:solidFill>
                  <a:srgbClr val="FF0000"/>
                </a:solidFill>
              </a:rPr>
              <a:t>*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srgbClr val="000066"/>
                </a:solidFill>
              </a:rPr>
              <a:t>документы, необходимые </a:t>
            </a:r>
            <a:r>
              <a:rPr lang="ru-RU" sz="2400" b="1">
                <a:solidFill>
                  <a:srgbClr val="000066"/>
                </a:solidFill>
              </a:rPr>
              <a:t>для регистрации </a:t>
            </a:r>
            <a:r>
              <a:rPr lang="ru-RU" sz="2400">
                <a:solidFill>
                  <a:srgbClr val="000066"/>
                </a:solidFill>
              </a:rPr>
              <a:t>кандидата, списка кандидатов должны быть представлены </a:t>
            </a:r>
            <a:r>
              <a:rPr lang="ru-RU" sz="2400" b="1">
                <a:solidFill>
                  <a:srgbClr val="000066"/>
                </a:solidFill>
              </a:rPr>
              <a:t>не позднее чем за 45 дней </a:t>
            </a:r>
            <a:r>
              <a:rPr lang="ru-RU" sz="2400">
                <a:solidFill>
                  <a:srgbClr val="000066"/>
                </a:solidFill>
              </a:rPr>
              <a:t>до дня голосования </a:t>
            </a:r>
            <a:r>
              <a:rPr lang="ru-RU" sz="2400" b="1">
                <a:solidFill>
                  <a:srgbClr val="000066"/>
                </a:solidFill>
              </a:rPr>
              <a:t>до 18 часов </a:t>
            </a:r>
            <a:r>
              <a:rPr lang="ru-RU" sz="2400">
                <a:solidFill>
                  <a:srgbClr val="000066"/>
                </a:solidFill>
              </a:rPr>
              <a:t>по местному времени.</a:t>
            </a:r>
          </a:p>
          <a:p>
            <a:pPr algn="just"/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1778</TotalTime>
  <Words>1499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Georgia</vt:lpstr>
      <vt:lpstr>Calibri</vt:lpstr>
      <vt:lpstr>Times New Roman</vt:lpstr>
      <vt:lpstr>Arial Narrow</vt:lpstr>
      <vt:lpstr>Aharoni</vt:lpstr>
      <vt:lpstr>Воздушный поток</vt:lpstr>
      <vt:lpstr>  Изменения в избирательном кодексе Свердловской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избирательном кодексе Свердловской области</dc:title>
  <dc:creator>User</dc:creator>
  <cp:lastModifiedBy>Вероника</cp:lastModifiedBy>
  <cp:revision>137</cp:revision>
  <dcterms:created xsi:type="dcterms:W3CDTF">2014-09-10T05:38:22Z</dcterms:created>
  <dcterms:modified xsi:type="dcterms:W3CDTF">2016-05-15T05:40:32Z</dcterms:modified>
</cp:coreProperties>
</file>