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22"/>
  </p:notesMasterIdLst>
  <p:sldIdLst>
    <p:sldId id="270" r:id="rId2"/>
    <p:sldId id="269" r:id="rId3"/>
    <p:sldId id="258" r:id="rId4"/>
    <p:sldId id="259" r:id="rId5"/>
    <p:sldId id="260" r:id="rId6"/>
    <p:sldId id="261" r:id="rId7"/>
    <p:sldId id="262" r:id="rId8"/>
    <p:sldId id="263" r:id="rId9"/>
    <p:sldId id="264" r:id="rId10"/>
    <p:sldId id="265" r:id="rId11"/>
    <p:sldId id="266" r:id="rId12"/>
    <p:sldId id="267" r:id="rId13"/>
    <p:sldId id="272" r:id="rId14"/>
    <p:sldId id="268" r:id="rId15"/>
    <p:sldId id="274" r:id="rId16"/>
    <p:sldId id="273" r:id="rId17"/>
    <p:sldId id="275" r:id="rId18"/>
    <p:sldId id="276" r:id="rId19"/>
    <p:sldId id="277" r:id="rId20"/>
    <p:sldId id="278"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1525E80D-250D-49A1-A3E6-521B51BECB6D}" type="datetimeFigureOut">
              <a:rPr lang="ru-RU"/>
              <a:pPr>
                <a:defRPr/>
              </a:pPr>
              <a:t>15.05.2016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FFA8A30-983F-4731-B3FB-0EC358E55E5D}"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p:spPr>
      </p:sp>
      <p:sp>
        <p:nvSpPr>
          <p:cNvPr id="24579"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458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BB41CA-E42F-4B46-BFBB-04ADB6EE5A38}" type="slidenum">
              <a:rPr lang="ru-RU"/>
              <a:pPr/>
              <a:t>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ru-RU"/>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sp>
          <p:nvSpPr>
            <p:cNvPr id="7" name="Freeform 7"/>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ru-RU"/>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ru-RU"/>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ru-RU"/>
              </a:p>
            </p:txBody>
          </p:sp>
          <p:sp>
            <p:nvSpPr>
              <p:cNvPr id="12" name="Freeform 12"/>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ru-RU"/>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ru-RU"/>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ru-RU"/>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grpSp>
      <p:sp>
        <p:nvSpPr>
          <p:cNvPr id="113680"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altLang="ru-RU" noProof="0" smtClean="0"/>
              <a:t>Образец заголовка</a:t>
            </a:r>
          </a:p>
        </p:txBody>
      </p:sp>
      <p:sp>
        <p:nvSpPr>
          <p:cNvPr id="113681"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ru-RU" altLang="ru-RU" noProof="0" smtClean="0"/>
              <a:t>Образец подзаголовка</a:t>
            </a:r>
          </a:p>
        </p:txBody>
      </p:sp>
      <p:sp>
        <p:nvSpPr>
          <p:cNvPr id="18" name="Rectangle 18"/>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ru-RU" altLang="ru-RU"/>
          </a:p>
        </p:txBody>
      </p:sp>
      <p:sp>
        <p:nvSpPr>
          <p:cNvPr id="19" name="Rectangle 19"/>
          <p:cNvSpPr>
            <a:spLocks noGrp="1" noChangeArrowheads="1"/>
          </p:cNvSpPr>
          <p:nvPr>
            <p:ph type="ftr" sz="quarter" idx="11"/>
          </p:nvPr>
        </p:nvSpPr>
        <p:spPr>
          <a:xfrm>
            <a:off x="3352800" y="6248400"/>
            <a:ext cx="28956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endParaRPr lang="ru-RU" altLang="ru-RU"/>
          </a:p>
        </p:txBody>
      </p:sp>
      <p:sp>
        <p:nvSpPr>
          <p:cNvPr id="20" name="Rectangle 20"/>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fld id="{F92B21D9-5096-4261-8931-FCBEFC6F2287}" type="slidenum">
              <a:rPr lang="ru-RU" altLang="ru-RU"/>
              <a:pPr>
                <a:defRPr/>
              </a:pPr>
              <a:t>‹#›</a:t>
            </a:fld>
            <a:endParaRPr lang="ru-RU" altLang="ru-R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19"/>
          <p:cNvSpPr>
            <a:spLocks noGrp="1" noChangeArrowheads="1"/>
          </p:cNvSpPr>
          <p:nvPr>
            <p:ph type="sldNum" sz="quarter" idx="12"/>
          </p:nvPr>
        </p:nvSpPr>
        <p:spPr>
          <a:ln/>
        </p:spPr>
        <p:txBody>
          <a:bodyPr/>
          <a:lstStyle>
            <a:lvl1pPr>
              <a:defRPr/>
            </a:lvl1pPr>
          </a:lstStyle>
          <a:p>
            <a:pPr>
              <a:defRPr/>
            </a:pPr>
            <a:fld id="{3D46F2B1-2E16-4DCF-A057-2E3289C47B6C}" type="slidenum">
              <a:rPr lang="ru-RU" altLang="ru-RU"/>
              <a:pPr>
                <a:defRPr/>
              </a:pPr>
              <a:t>‹#›</a:t>
            </a:fld>
            <a:endParaRPr lang="ru-RU" alt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24650" y="304800"/>
            <a:ext cx="1885950"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304800"/>
            <a:ext cx="55054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19"/>
          <p:cNvSpPr>
            <a:spLocks noGrp="1" noChangeArrowheads="1"/>
          </p:cNvSpPr>
          <p:nvPr>
            <p:ph type="sldNum" sz="quarter" idx="12"/>
          </p:nvPr>
        </p:nvSpPr>
        <p:spPr>
          <a:ln/>
        </p:spPr>
        <p:txBody>
          <a:bodyPr/>
          <a:lstStyle>
            <a:lvl1pPr>
              <a:defRPr/>
            </a:lvl1pPr>
          </a:lstStyle>
          <a:p>
            <a:pPr>
              <a:defRPr/>
            </a:pPr>
            <a:fld id="{95FA1EC5-0887-4D92-8166-9478ABD3EE8C}" type="slidenum">
              <a:rPr lang="ru-RU" altLang="ru-RU"/>
              <a:pPr>
                <a:defRPr/>
              </a:pPr>
              <a:t>‹#›</a:t>
            </a:fld>
            <a:endParaRPr lang="ru-RU" alt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19"/>
          <p:cNvSpPr>
            <a:spLocks noGrp="1" noChangeArrowheads="1"/>
          </p:cNvSpPr>
          <p:nvPr>
            <p:ph type="sldNum" sz="quarter" idx="12"/>
          </p:nvPr>
        </p:nvSpPr>
        <p:spPr>
          <a:ln/>
        </p:spPr>
        <p:txBody>
          <a:bodyPr/>
          <a:lstStyle>
            <a:lvl1pPr>
              <a:defRPr/>
            </a:lvl1pPr>
          </a:lstStyle>
          <a:p>
            <a:pPr>
              <a:defRPr/>
            </a:pPr>
            <a:fld id="{05D2F295-C2DF-4B80-BD23-3A7F25AF7626}" type="slidenum">
              <a:rPr lang="ru-RU" altLang="ru-RU"/>
              <a:pPr>
                <a:defRPr/>
              </a:pPr>
              <a:t>‹#›</a:t>
            </a:fld>
            <a:endParaRPr lang="ru-RU" alt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19"/>
          <p:cNvSpPr>
            <a:spLocks noGrp="1" noChangeArrowheads="1"/>
          </p:cNvSpPr>
          <p:nvPr>
            <p:ph type="sldNum" sz="quarter" idx="12"/>
          </p:nvPr>
        </p:nvSpPr>
        <p:spPr>
          <a:ln/>
        </p:spPr>
        <p:txBody>
          <a:bodyPr/>
          <a:lstStyle>
            <a:lvl1pPr>
              <a:defRPr/>
            </a:lvl1pPr>
          </a:lstStyle>
          <a:p>
            <a:pPr>
              <a:defRPr/>
            </a:pPr>
            <a:fld id="{680C626D-C41C-4C84-A47B-025394EF803F}" type="slidenum">
              <a:rPr lang="ru-RU" altLang="ru-RU"/>
              <a:pPr>
                <a:defRPr/>
              </a:pPr>
              <a:t>‹#›</a:t>
            </a:fld>
            <a:endParaRPr lang="ru-RU" altLang="ru-RU"/>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19"/>
          <p:cNvSpPr>
            <a:spLocks noGrp="1" noChangeArrowheads="1"/>
          </p:cNvSpPr>
          <p:nvPr>
            <p:ph type="sldNum" sz="quarter" idx="12"/>
          </p:nvPr>
        </p:nvSpPr>
        <p:spPr>
          <a:ln/>
        </p:spPr>
        <p:txBody>
          <a:bodyPr/>
          <a:lstStyle>
            <a:lvl1pPr>
              <a:defRPr/>
            </a:lvl1pPr>
          </a:lstStyle>
          <a:p>
            <a:pPr>
              <a:defRPr/>
            </a:pPr>
            <a:fld id="{E1E428CB-4782-4295-A4BD-C801CCAB7C3A}" type="slidenum">
              <a:rPr lang="ru-RU" altLang="ru-RU"/>
              <a:pPr>
                <a:defRPr/>
              </a:pPr>
              <a:t>‹#›</a:t>
            </a:fld>
            <a:endParaRPr lang="ru-RU" alt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8"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9" name="Rectangle 19"/>
          <p:cNvSpPr>
            <a:spLocks noGrp="1" noChangeArrowheads="1"/>
          </p:cNvSpPr>
          <p:nvPr>
            <p:ph type="sldNum" sz="quarter" idx="12"/>
          </p:nvPr>
        </p:nvSpPr>
        <p:spPr>
          <a:ln/>
        </p:spPr>
        <p:txBody>
          <a:bodyPr/>
          <a:lstStyle>
            <a:lvl1pPr>
              <a:defRPr/>
            </a:lvl1pPr>
          </a:lstStyle>
          <a:p>
            <a:pPr>
              <a:defRPr/>
            </a:pPr>
            <a:fld id="{14EAA1DE-7A1B-469F-99B4-1F5EFB405B75}" type="slidenum">
              <a:rPr lang="ru-RU" altLang="ru-RU"/>
              <a:pPr>
                <a:defRPr/>
              </a:pPr>
              <a:t>‹#›</a:t>
            </a:fld>
            <a:endParaRPr lang="ru-RU" alt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4"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5" name="Rectangle 19"/>
          <p:cNvSpPr>
            <a:spLocks noGrp="1" noChangeArrowheads="1"/>
          </p:cNvSpPr>
          <p:nvPr>
            <p:ph type="sldNum" sz="quarter" idx="12"/>
          </p:nvPr>
        </p:nvSpPr>
        <p:spPr>
          <a:ln/>
        </p:spPr>
        <p:txBody>
          <a:bodyPr/>
          <a:lstStyle>
            <a:lvl1pPr>
              <a:defRPr/>
            </a:lvl1pPr>
          </a:lstStyle>
          <a:p>
            <a:pPr>
              <a:defRPr/>
            </a:pPr>
            <a:fld id="{BAB58D6C-B422-4434-B5EE-4B0CDE4FCDD3}" type="slidenum">
              <a:rPr lang="ru-RU" altLang="ru-RU"/>
              <a:pPr>
                <a:defRPr/>
              </a:pPr>
              <a:t>‹#›</a:t>
            </a:fld>
            <a:endParaRPr lang="ru-RU" alt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3"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4" name="Rectangle 19"/>
          <p:cNvSpPr>
            <a:spLocks noGrp="1" noChangeArrowheads="1"/>
          </p:cNvSpPr>
          <p:nvPr>
            <p:ph type="sldNum" sz="quarter" idx="12"/>
          </p:nvPr>
        </p:nvSpPr>
        <p:spPr>
          <a:ln/>
        </p:spPr>
        <p:txBody>
          <a:bodyPr/>
          <a:lstStyle>
            <a:lvl1pPr>
              <a:defRPr/>
            </a:lvl1pPr>
          </a:lstStyle>
          <a:p>
            <a:pPr>
              <a:defRPr/>
            </a:pPr>
            <a:fld id="{5AB330B1-F7C4-49A6-B436-06846664F8FE}" type="slidenum">
              <a:rPr lang="ru-RU" altLang="ru-RU"/>
              <a:pPr>
                <a:defRPr/>
              </a:pPr>
              <a:t>‹#›</a:t>
            </a:fld>
            <a:endParaRPr lang="ru-RU" alt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19"/>
          <p:cNvSpPr>
            <a:spLocks noGrp="1" noChangeArrowheads="1"/>
          </p:cNvSpPr>
          <p:nvPr>
            <p:ph type="sldNum" sz="quarter" idx="12"/>
          </p:nvPr>
        </p:nvSpPr>
        <p:spPr>
          <a:ln/>
        </p:spPr>
        <p:txBody>
          <a:bodyPr/>
          <a:lstStyle>
            <a:lvl1pPr>
              <a:defRPr/>
            </a:lvl1pPr>
          </a:lstStyle>
          <a:p>
            <a:pPr>
              <a:defRPr/>
            </a:pPr>
            <a:fld id="{A08A03C3-C9EF-48B4-B234-70E10E4974F9}" type="slidenum">
              <a:rPr lang="ru-RU" altLang="ru-RU"/>
              <a:pPr>
                <a:defRPr/>
              </a:pPr>
              <a:t>‹#›</a:t>
            </a:fld>
            <a:endParaRPr lang="ru-RU" alt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19"/>
          <p:cNvSpPr>
            <a:spLocks noGrp="1" noChangeArrowheads="1"/>
          </p:cNvSpPr>
          <p:nvPr>
            <p:ph type="sldNum" sz="quarter" idx="12"/>
          </p:nvPr>
        </p:nvSpPr>
        <p:spPr>
          <a:ln/>
        </p:spPr>
        <p:txBody>
          <a:bodyPr/>
          <a:lstStyle>
            <a:lvl1pPr>
              <a:defRPr/>
            </a:lvl1pPr>
          </a:lstStyle>
          <a:p>
            <a:pPr>
              <a:defRPr/>
            </a:pPr>
            <a:fld id="{53400F44-8112-46A9-BDDC-DB4AA85CEA94}" type="slidenum">
              <a:rPr lang="ru-RU" altLang="ru-RU"/>
              <a:pPr>
                <a:defRPr/>
              </a:pPr>
              <a:t>‹#›</a:t>
            </a:fld>
            <a:endParaRPr lang="ru-RU" alt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ru-RU"/>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ru-RU"/>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ru-RU"/>
              </a:p>
            </p:txBody>
          </p:sp>
          <p:sp>
            <p:nvSpPr>
              <p:cNvPr id="1037" name="Freeform 8"/>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ru-RU"/>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ru-RU"/>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ru-RU"/>
              </a:p>
            </p:txBody>
          </p:sp>
          <p:sp>
            <p:nvSpPr>
              <p:cNvPr id="112651"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ru-RU"/>
              </a:p>
            </p:txBody>
          </p:sp>
          <p:sp>
            <p:nvSpPr>
              <p:cNvPr id="1042" name="Freeform 13"/>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ru-RU"/>
              </a:p>
            </p:txBody>
          </p:sp>
          <p:sp>
            <p:nvSpPr>
              <p:cNvPr id="112654"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ru-RU"/>
              </a:p>
            </p:txBody>
          </p:sp>
        </p:grpSp>
      </p:grpSp>
      <p:sp>
        <p:nvSpPr>
          <p:cNvPr id="112655"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12656"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12657"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a:defRPr/>
            </a:pPr>
            <a:endParaRPr lang="ru-RU" altLang="ru-RU"/>
          </a:p>
        </p:txBody>
      </p:sp>
      <p:sp>
        <p:nvSpPr>
          <p:cNvPr id="112658"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a:defRPr/>
            </a:pPr>
            <a:endParaRPr lang="ru-RU" altLang="ru-RU"/>
          </a:p>
        </p:txBody>
      </p:sp>
      <p:sp>
        <p:nvSpPr>
          <p:cNvPr id="112659"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defRPr>
            </a:lvl1pPr>
          </a:lstStyle>
          <a:p>
            <a:pPr>
              <a:defRPr/>
            </a:pPr>
            <a:fld id="{8959AAF6-886F-4792-A1BD-2E2B5040460F}" type="slidenum">
              <a:rPr lang="ru-RU" altLang="ru-RU"/>
              <a:pPr>
                <a:defRPr/>
              </a:pPr>
              <a:t>‹#›</a:t>
            </a:fld>
            <a:endParaRPr lang="ru-RU" altLang="ru-RU"/>
          </a:p>
        </p:txBody>
      </p:sp>
    </p:spTree>
  </p:cSld>
  <p:clrMap bg1="dk2" tx1="lt1" bg2="dk1" tx2="lt2" accent1="accent1" accent2="accent2" accent3="accent3" accent4="accent4" accent5="accent5" accent6="accent6" hlink="hlink" folHlink="folHlink"/>
  <p:sldLayoutIdLst>
    <p:sldLayoutId id="2147483771"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ransition/>
  <p:timing>
    <p:tnLst>
      <p:par>
        <p:cTn id="1" dur="indefinite" restart="never" nodeType="tmRoot"/>
      </p:par>
    </p:tn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6" name="Rectangle 4"/>
          <p:cNvSpPr>
            <a:spLocks noChangeArrowheads="1"/>
          </p:cNvSpPr>
          <p:nvPr/>
        </p:nvSpPr>
        <p:spPr bwMode="auto">
          <a:xfrm>
            <a:off x="0" y="2420938"/>
            <a:ext cx="9144000" cy="3170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ru-RU" altLang="ru-RU" sz="4000" b="1" dirty="0">
                <a:solidFill>
                  <a:srgbClr val="FFFF00"/>
                </a:solidFill>
                <a:effectLst>
                  <a:outerShdw blurRad="38100" dist="38100" dir="2700000" algn="tl">
                    <a:srgbClr val="000000"/>
                  </a:outerShdw>
                </a:effectLst>
              </a:rPr>
              <a:t>     Новое в  федеральном законе о выборах  депутатов </a:t>
            </a:r>
          </a:p>
          <a:p>
            <a:pPr algn="ctr">
              <a:defRPr/>
            </a:pPr>
            <a:r>
              <a:rPr lang="ru-RU" altLang="ru-RU" sz="4000" b="1" dirty="0">
                <a:solidFill>
                  <a:srgbClr val="FFFF00"/>
                </a:solidFill>
                <a:effectLst>
                  <a:outerShdw blurRad="38100" dist="38100" dir="2700000" algn="tl">
                    <a:srgbClr val="000000"/>
                  </a:outerShdw>
                </a:effectLst>
              </a:rPr>
              <a:t>Государственной Думы</a:t>
            </a:r>
          </a:p>
          <a:p>
            <a:pPr algn="ctr">
              <a:defRPr/>
            </a:pPr>
            <a:r>
              <a:rPr lang="ru-RU" altLang="ru-RU" sz="4000" b="1" dirty="0">
                <a:solidFill>
                  <a:srgbClr val="FFFF00"/>
                </a:solidFill>
                <a:effectLst>
                  <a:outerShdw blurRad="38100" dist="38100" dir="2700000" algn="tl">
                    <a:srgbClr val="000000"/>
                  </a:outerShdw>
                </a:effectLst>
              </a:rPr>
              <a:t>Федерального Собрания</a:t>
            </a:r>
          </a:p>
          <a:p>
            <a:pPr algn="ctr">
              <a:defRPr/>
            </a:pPr>
            <a:r>
              <a:rPr lang="ru-RU" altLang="ru-RU" sz="4000" b="1" dirty="0">
                <a:solidFill>
                  <a:srgbClr val="FFFF00"/>
                </a:solidFill>
                <a:effectLst>
                  <a:outerShdw blurRad="38100" dist="38100" dir="2700000" algn="tl">
                    <a:srgbClr val="000000"/>
                  </a:outerShdw>
                </a:effectLst>
              </a:rPr>
              <a:t>Российской Федерации</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4294967295"/>
          </p:nvPr>
        </p:nvSpPr>
        <p:spPr>
          <a:xfrm>
            <a:off x="1258888" y="1412875"/>
            <a:ext cx="7543800" cy="4968875"/>
          </a:xfrm>
        </p:spPr>
        <p:txBody>
          <a:bodyPr/>
          <a:lstStyle/>
          <a:p>
            <a:pPr algn="just" eaLnBrk="1" hangingPunct="1">
              <a:defRPr/>
            </a:pPr>
            <a:r>
              <a:rPr lang="ru-RU" altLang="ru-RU" sz="2400" dirty="0" smtClean="0">
                <a:solidFill>
                  <a:srgbClr val="FFFF00"/>
                </a:solidFill>
              </a:rPr>
              <a:t>Изменения в порядке и правилах ведения предвыборной агитации, впервые введено понятие «сетевого издания», которым, согласно Федеральному закону «О средствах массовой информации», является </a:t>
            </a:r>
            <a:r>
              <a:rPr lang="ru-RU" altLang="ru-RU" sz="2400" b="1" u="sng" dirty="0" smtClean="0">
                <a:solidFill>
                  <a:srgbClr val="FFFF00"/>
                </a:solidFill>
              </a:rPr>
              <a:t>сайт в сети «Интернет», зарегистрированный в качестве СМИ</a:t>
            </a:r>
            <a:r>
              <a:rPr lang="ru-RU" altLang="ru-RU" sz="2400" dirty="0" smtClean="0">
                <a:solidFill>
                  <a:srgbClr val="FFFF00"/>
                </a:solidFill>
              </a:rPr>
              <a:t>. </a:t>
            </a:r>
          </a:p>
          <a:p>
            <a:pPr algn="just" eaLnBrk="1" hangingPunct="1">
              <a:defRPr/>
            </a:pPr>
            <a:r>
              <a:rPr lang="ru-RU" sz="2400" dirty="0" smtClean="0">
                <a:solidFill>
                  <a:srgbClr val="FFFF00"/>
                </a:solidFill>
                <a:effectLst/>
              </a:rPr>
              <a:t>редакции сетевого издания для проведения предвыборной агитации, обязана опубликовать и представить в 30-дневный срок после опубликования решения о назначении выборов в избирательную комиссию сведения о размере и других условиях оплаты услуг по размещению агитационных материалов. </a:t>
            </a:r>
          </a:p>
          <a:p>
            <a:pPr algn="just" eaLnBrk="1" hangingPunct="1">
              <a:defRPr/>
            </a:pPr>
            <a:endParaRPr lang="ru-RU" altLang="ru-RU" sz="2400" dirty="0" smtClean="0">
              <a:solidFill>
                <a:srgbClr val="FFFF00"/>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body" idx="4294967295"/>
          </p:nvPr>
        </p:nvSpPr>
        <p:spPr>
          <a:xfrm>
            <a:off x="1187450" y="836613"/>
            <a:ext cx="7543800" cy="5616575"/>
          </a:xfrm>
        </p:spPr>
        <p:txBody>
          <a:bodyPr/>
          <a:lstStyle/>
          <a:p>
            <a:pPr algn="just" eaLnBrk="1" hangingPunct="1">
              <a:lnSpc>
                <a:spcPct val="80000"/>
              </a:lnSpc>
              <a:defRPr/>
            </a:pPr>
            <a:r>
              <a:rPr lang="ru-RU" altLang="ru-RU" sz="2400" dirty="0" smtClean="0">
                <a:solidFill>
                  <a:srgbClr val="FFFF00"/>
                </a:solidFill>
              </a:rPr>
              <a:t>В новом законе уточнен порядок оценки агитационного материала на предмет нарушения при его выпуске запрета по ведению предвыборной агитации лицами, которым это запрещено делать в силу закона, т.е. конкретизировано, что указание в агитационном материале политической партии, кандидата должности такого лица не является нарушением установленного запрета.</a:t>
            </a:r>
          </a:p>
          <a:p>
            <a:pPr algn="just" eaLnBrk="1" hangingPunct="1">
              <a:lnSpc>
                <a:spcPct val="80000"/>
              </a:lnSpc>
              <a:defRPr/>
            </a:pPr>
            <a:r>
              <a:rPr lang="ru-RU" altLang="ru-RU" sz="2400" dirty="0" smtClean="0">
                <a:solidFill>
                  <a:srgbClr val="FFFF00"/>
                </a:solidFill>
              </a:rPr>
              <a:t>детализирована норма, касающаяся оплаты политической партией выпуска агитационных материалов кандидата-</a:t>
            </a:r>
            <a:r>
              <a:rPr lang="ru-RU" altLang="ru-RU" sz="2400" dirty="0" err="1" smtClean="0">
                <a:solidFill>
                  <a:srgbClr val="FFFF00"/>
                </a:solidFill>
              </a:rPr>
              <a:t>одномандатника</a:t>
            </a:r>
            <a:r>
              <a:rPr lang="ru-RU" altLang="ru-RU" sz="2400" dirty="0" smtClean="0">
                <a:solidFill>
                  <a:srgbClr val="FFFF00"/>
                </a:solidFill>
              </a:rPr>
              <a:t>, выдвинутого данной партией. Закон допускает оплату изготовления размещаемых на телевидении, радио или в сетевом издании агитационных материалов кандидата за счет средств избирательного фонда политической партии, выдвинувшей этого кандидата.</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4294967295"/>
          </p:nvPr>
        </p:nvSpPr>
        <p:spPr>
          <a:xfrm>
            <a:off x="827088" y="765175"/>
            <a:ext cx="8066087" cy="5400675"/>
          </a:xfrm>
        </p:spPr>
        <p:txBody>
          <a:bodyPr/>
          <a:lstStyle/>
          <a:p>
            <a:pPr algn="just" eaLnBrk="1" hangingPunct="1">
              <a:lnSpc>
                <a:spcPct val="80000"/>
              </a:lnSpc>
              <a:defRPr/>
            </a:pPr>
            <a:r>
              <a:rPr lang="ru-RU" altLang="ru-RU" sz="2400" dirty="0" smtClean="0">
                <a:solidFill>
                  <a:srgbClr val="FFFF00"/>
                </a:solidFill>
              </a:rPr>
              <a:t>Конкретизирована стоимость агитационных материалов, которые кандидаты и политические партии вправе распространять в ходе ведения предвыборной агитации, и данные действия не будут расценены как  подкуп избирателей. Установлено, что бесплатно можно распространять любые агитационные материалы, специально изготовленные для избирательной кампании, стоимость которых не превышает 100 рублей за единицу продукции (ранее бесплатно могли распространяться только значки и печатная продукция).</a:t>
            </a:r>
          </a:p>
          <a:p>
            <a:pPr algn="just" eaLnBrk="1" hangingPunct="1">
              <a:lnSpc>
                <a:spcPct val="80000"/>
              </a:lnSpc>
              <a:defRPr/>
            </a:pPr>
            <a:endParaRPr lang="ru-RU" altLang="ru-RU" sz="1800" dirty="0" smtClean="0">
              <a:solidFill>
                <a:srgbClr val="FFFF00"/>
              </a:solidFill>
            </a:endParaRPr>
          </a:p>
          <a:p>
            <a:pPr algn="just" eaLnBrk="1" hangingPunct="1">
              <a:lnSpc>
                <a:spcPct val="80000"/>
              </a:lnSpc>
              <a:defRPr/>
            </a:pPr>
            <a:r>
              <a:rPr lang="ru-RU" altLang="ru-RU" sz="2400" dirty="0" smtClean="0">
                <a:solidFill>
                  <a:srgbClr val="FFFF00"/>
                </a:solidFill>
              </a:rPr>
              <a:t>запрещается вывешивать (расклеивать, размещать) любые (не только печатные, как было раньше) агитационные материалы в зданиях, где размещены избирательные комиссии, помещения для голосования, и на расстоянии менее 50 метров от входа в них.</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4294967295"/>
          </p:nvPr>
        </p:nvSpPr>
        <p:spPr>
          <a:xfrm>
            <a:off x="900113" y="549275"/>
            <a:ext cx="7993062" cy="6048375"/>
          </a:xfrm>
        </p:spPr>
        <p:txBody>
          <a:bodyPr/>
          <a:lstStyle/>
          <a:p>
            <a:pPr algn="just" eaLnBrk="1" hangingPunct="1">
              <a:lnSpc>
                <a:spcPct val="80000"/>
              </a:lnSpc>
              <a:defRPr/>
            </a:pPr>
            <a:r>
              <a:rPr lang="ru-RU" altLang="ru-RU" sz="2400" dirty="0" smtClean="0">
                <a:solidFill>
                  <a:srgbClr val="FFFF00"/>
                </a:solidFill>
              </a:rPr>
              <a:t>Для проведения своих избирательных кампаний политические партии, выдвинувшие федеральные списки кандидатов, их региональные отделения, а также кандидаты, выдвинутые по одномандатным избирательным округам, создают избирательные фонды. Предельная сумма всех расходов из средств избирательного фонда политической партии не может превышать 700 миллионов рублей, а из средств избирательного фонда кандидата – 15 миллионов рублей. </a:t>
            </a:r>
          </a:p>
          <a:p>
            <a:pPr algn="just" eaLnBrk="1" hangingPunct="1">
              <a:lnSpc>
                <a:spcPct val="80000"/>
              </a:lnSpc>
              <a:defRPr/>
            </a:pPr>
            <a:endParaRPr lang="ru-RU" altLang="ru-RU" sz="1600" dirty="0" smtClean="0">
              <a:solidFill>
                <a:srgbClr val="FFFF00"/>
              </a:solidFill>
            </a:endParaRPr>
          </a:p>
          <a:p>
            <a:pPr algn="just" eaLnBrk="1" hangingPunct="1">
              <a:lnSpc>
                <a:spcPct val="80000"/>
              </a:lnSpc>
              <a:defRPr/>
            </a:pPr>
            <a:r>
              <a:rPr lang="ru-RU" altLang="ru-RU" sz="2400" dirty="0" smtClean="0">
                <a:solidFill>
                  <a:srgbClr val="FFFF00"/>
                </a:solidFill>
              </a:rPr>
              <a:t>Предельная сумма всех расходов из средств избирательного фонда регионального отделения политической партии составляет от 15 до 100 миллионов рублей и зависит от числа избирателей, зарегистрированных на территории  субъекта РФ. В Свердловской области величина размера избирательного фонда региональных отделений политических партий составляет 55 миллионов рублей.</a:t>
            </a:r>
          </a:p>
          <a:p>
            <a:pPr algn="just" eaLnBrk="1" hangingPunct="1">
              <a:lnSpc>
                <a:spcPct val="80000"/>
              </a:lnSpc>
              <a:defRPr/>
            </a:pPr>
            <a:endParaRPr lang="ru-RU" altLang="ru-RU" sz="1800" dirty="0" smtClean="0">
              <a:solidFill>
                <a:srgbClr val="FFFF0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4294967295"/>
          </p:nvPr>
        </p:nvSpPr>
        <p:spPr>
          <a:xfrm>
            <a:off x="1116013" y="1700213"/>
            <a:ext cx="7543800" cy="4465637"/>
          </a:xfrm>
        </p:spPr>
        <p:txBody>
          <a:bodyPr/>
          <a:lstStyle/>
          <a:p>
            <a:pPr algn="just" eaLnBrk="1" hangingPunct="1">
              <a:lnSpc>
                <a:spcPct val="80000"/>
              </a:lnSpc>
              <a:defRPr/>
            </a:pPr>
            <a:r>
              <a:rPr lang="ru-RU" altLang="ru-RU" sz="2800" dirty="0" smtClean="0">
                <a:solidFill>
                  <a:srgbClr val="FFFF00"/>
                </a:solidFill>
              </a:rPr>
              <a:t>Законом вводится </a:t>
            </a:r>
            <a:r>
              <a:rPr lang="ru-RU" altLang="ru-RU" sz="2800" b="1" u="sng" dirty="0" smtClean="0">
                <a:solidFill>
                  <a:srgbClr val="FFFF00"/>
                </a:solidFill>
              </a:rPr>
              <a:t>новый формат избирательного бюллетеня</a:t>
            </a:r>
            <a:r>
              <a:rPr lang="ru-RU" altLang="ru-RU" sz="2800" b="1" dirty="0" smtClean="0">
                <a:solidFill>
                  <a:srgbClr val="FFFF00"/>
                </a:solidFill>
              </a:rPr>
              <a:t>.</a:t>
            </a:r>
            <a:r>
              <a:rPr lang="ru-RU" altLang="ru-RU" sz="2800" dirty="0" smtClean="0">
                <a:solidFill>
                  <a:srgbClr val="FFFF00"/>
                </a:solidFill>
              </a:rPr>
              <a:t> В случае, если по федеральному избирательному округу в бюллетень для голосования внесено свыше 20 зарегистрированных федеральных списков кандидатов, а в бюллетень для голосования по одномандатному избирательному округу  – свыше 30 кандидатов, то избирательный бюллетень может быть изготовлен в форме брошюры.</a:t>
            </a:r>
          </a:p>
          <a:p>
            <a:pPr algn="just" eaLnBrk="1" hangingPunct="1">
              <a:lnSpc>
                <a:spcPct val="80000"/>
              </a:lnSpc>
              <a:defRPr/>
            </a:pPr>
            <a:endParaRPr lang="ru-RU" altLang="ru-RU" sz="2400" dirty="0" smtClean="0">
              <a:solidFill>
                <a:srgbClr val="FFFF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4294967295"/>
          </p:nvPr>
        </p:nvSpPr>
        <p:spPr>
          <a:xfrm>
            <a:off x="1116013" y="981075"/>
            <a:ext cx="7543800" cy="5472113"/>
          </a:xfrm>
        </p:spPr>
        <p:txBody>
          <a:bodyPr/>
          <a:lstStyle/>
          <a:p>
            <a:pPr algn="just" eaLnBrk="1" hangingPunct="1">
              <a:lnSpc>
                <a:spcPct val="80000"/>
              </a:lnSpc>
              <a:defRPr/>
            </a:pPr>
            <a:r>
              <a:rPr lang="ru-RU" altLang="ru-RU" sz="2800" dirty="0" smtClean="0">
                <a:solidFill>
                  <a:srgbClr val="FFFF00"/>
                </a:solidFill>
              </a:rPr>
              <a:t>В соответствии с Федеральным законом, избранным по одномандатному избирательному округу признается кандидат, который получил наибольшее, по сравнению с другими кандидатами в данном одномандатном избирательном округе, число голосов избирателей.</a:t>
            </a:r>
          </a:p>
          <a:p>
            <a:pPr algn="just" eaLnBrk="1" hangingPunct="1">
              <a:lnSpc>
                <a:spcPct val="80000"/>
              </a:lnSpc>
              <a:defRPr/>
            </a:pPr>
            <a:endParaRPr lang="ru-RU" altLang="ru-RU" sz="1800" dirty="0" smtClean="0">
              <a:solidFill>
                <a:srgbClr val="FFFF00"/>
              </a:solidFill>
            </a:endParaRPr>
          </a:p>
          <a:p>
            <a:pPr algn="just" eaLnBrk="1" hangingPunct="1">
              <a:lnSpc>
                <a:spcPct val="80000"/>
              </a:lnSpc>
              <a:defRPr/>
            </a:pPr>
            <a:r>
              <a:rPr lang="ru-RU" altLang="ru-RU" sz="2800" dirty="0" smtClean="0">
                <a:solidFill>
                  <a:srgbClr val="FFFF00"/>
                </a:solidFill>
              </a:rPr>
              <a:t>По результатам выборов по федеральному избирательному округу к распределению депутатских мандатов допускаются федеральные списки кандидатов, получившие пять и более процентов голосов избирателей, принявших участие в голосовании.</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4294967295"/>
          </p:nvPr>
        </p:nvSpPr>
        <p:spPr>
          <a:xfrm>
            <a:off x="1187450" y="1341438"/>
            <a:ext cx="7543800" cy="4967287"/>
          </a:xfrm>
        </p:spPr>
        <p:txBody>
          <a:bodyPr/>
          <a:lstStyle/>
          <a:p>
            <a:pPr algn="just" eaLnBrk="1" hangingPunct="1">
              <a:lnSpc>
                <a:spcPct val="80000"/>
              </a:lnSpc>
              <a:defRPr/>
            </a:pPr>
            <a:r>
              <a:rPr lang="ru-RU" altLang="ru-RU" sz="2800" dirty="0" smtClean="0">
                <a:solidFill>
                  <a:srgbClr val="FFFF00"/>
                </a:solidFill>
              </a:rPr>
              <a:t>При определении порядка обжалования итогов голосования законодателем в новом законе учтена позиция Конституционного Суда Российской Федерации, изложенная в постановлении от 22.04.2013 № 8-П. </a:t>
            </a:r>
            <a:r>
              <a:rPr lang="ru-RU" altLang="ru-RU" sz="2800" b="1" u="sng" dirty="0" smtClean="0">
                <a:solidFill>
                  <a:srgbClr val="FFFF00"/>
                </a:solidFill>
              </a:rPr>
              <a:t>Избиратель вправе обратиться в суд с заявлением об отмене итогов голосования на том избирательном участке, на котором он голосовал</a:t>
            </a:r>
            <a:r>
              <a:rPr lang="ru-RU" altLang="ru-RU" sz="2800" dirty="0" smtClean="0">
                <a:solidFill>
                  <a:srgbClr val="FFFF00"/>
                </a:solidFill>
              </a:rPr>
              <a:t>, а суд отменить решение участковой избирательной комиссии об итогах голосования при наличии оснований, указанных в законе.</a:t>
            </a:r>
          </a:p>
          <a:p>
            <a:pPr algn="just" eaLnBrk="1" hangingPunct="1">
              <a:lnSpc>
                <a:spcPct val="80000"/>
              </a:lnSpc>
              <a:defRPr/>
            </a:pPr>
            <a:endParaRPr lang="ru-RU" altLang="ru-RU" sz="2400" dirty="0" smtClean="0">
              <a:solidFill>
                <a:srgbClr val="FFFF00"/>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4294967295"/>
          </p:nvPr>
        </p:nvSpPr>
        <p:spPr>
          <a:xfrm>
            <a:off x="1187450" y="620713"/>
            <a:ext cx="7543800" cy="5832475"/>
          </a:xfrm>
        </p:spPr>
        <p:txBody>
          <a:bodyPr/>
          <a:lstStyle/>
          <a:p>
            <a:pPr algn="just" eaLnBrk="1" hangingPunct="1">
              <a:lnSpc>
                <a:spcPct val="80000"/>
              </a:lnSpc>
              <a:defRPr/>
            </a:pPr>
            <a:r>
              <a:rPr lang="ru-RU" altLang="ru-RU" sz="2800" dirty="0" smtClean="0">
                <a:solidFill>
                  <a:srgbClr val="FFFF00"/>
                </a:solidFill>
              </a:rPr>
              <a:t>с 1 июня 2015 года будут изготавливаться с использованием программных средств на основе документа в машиночитаемом виде, составленного по форме, утвержденной Центральной избирательной комиссией Российской Федерации, </a:t>
            </a:r>
            <a:r>
              <a:rPr lang="ru-RU" altLang="ru-RU" sz="2800" b="1" u="sng" dirty="0" smtClean="0">
                <a:solidFill>
                  <a:srgbClr val="FFFF00"/>
                </a:solidFill>
              </a:rPr>
              <a:t>следующие документы</a:t>
            </a:r>
            <a:r>
              <a:rPr lang="ru-RU" altLang="ru-RU" sz="2800" dirty="0" smtClean="0">
                <a:solidFill>
                  <a:srgbClr val="FFFF00"/>
                </a:solidFill>
              </a:rPr>
              <a:t>:</a:t>
            </a:r>
          </a:p>
          <a:p>
            <a:pPr algn="just" eaLnBrk="1" hangingPunct="1">
              <a:lnSpc>
                <a:spcPct val="80000"/>
              </a:lnSpc>
              <a:defRPr/>
            </a:pPr>
            <a:r>
              <a:rPr lang="ru-RU" altLang="ru-RU" sz="2800" u="sng" dirty="0" smtClean="0">
                <a:solidFill>
                  <a:srgbClr val="FFFF00"/>
                </a:solidFill>
              </a:rPr>
              <a:t>списки уполномоченных </a:t>
            </a:r>
            <a:r>
              <a:rPr lang="ru-RU" altLang="ru-RU" sz="2800" dirty="0" smtClean="0">
                <a:solidFill>
                  <a:srgbClr val="FFFF00"/>
                </a:solidFill>
              </a:rPr>
              <a:t>представителей политической партии, уполномоченных представителей политической партии по финансовым вопросам, уполномоченных представителей регионального отделения политической партии по финансовым вопросам и заявления уполномоченных представителей о согласии осуществлять указанную деятельность</a:t>
            </a:r>
            <a:r>
              <a:rPr lang="ru-RU" altLang="ru-RU" sz="2400" dirty="0" smtClean="0">
                <a:solidFill>
                  <a:srgbClr val="FFFF00"/>
                </a:solidFill>
              </a:rPr>
              <a:t>,</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4294967295"/>
          </p:nvPr>
        </p:nvSpPr>
        <p:spPr>
          <a:xfrm>
            <a:off x="1187450" y="908050"/>
            <a:ext cx="7543800" cy="5184775"/>
          </a:xfrm>
        </p:spPr>
        <p:txBody>
          <a:bodyPr/>
          <a:lstStyle/>
          <a:p>
            <a:pPr algn="just" eaLnBrk="1" hangingPunct="1">
              <a:lnSpc>
                <a:spcPct val="80000"/>
              </a:lnSpc>
              <a:defRPr/>
            </a:pPr>
            <a:r>
              <a:rPr lang="ru-RU" altLang="ru-RU" sz="2400" dirty="0" smtClean="0">
                <a:solidFill>
                  <a:srgbClr val="FFFF00"/>
                </a:solidFill>
              </a:rPr>
              <a:t>- </a:t>
            </a:r>
            <a:r>
              <a:rPr lang="ru-RU" altLang="ru-RU" sz="2400" u="sng" dirty="0" smtClean="0">
                <a:solidFill>
                  <a:srgbClr val="FFFF00"/>
                </a:solidFill>
              </a:rPr>
              <a:t>заявление кандидата</a:t>
            </a:r>
            <a:r>
              <a:rPr lang="ru-RU" altLang="ru-RU" sz="2400" dirty="0" smtClean="0">
                <a:solidFill>
                  <a:srgbClr val="FFFF00"/>
                </a:solidFill>
              </a:rPr>
              <a:t> о его согласии баллотироваться по одномандатному избирательному округу в порядке самовыдвижения,</a:t>
            </a:r>
          </a:p>
          <a:p>
            <a:pPr algn="just" eaLnBrk="1" hangingPunct="1">
              <a:lnSpc>
                <a:spcPct val="80000"/>
              </a:lnSpc>
              <a:defRPr/>
            </a:pPr>
            <a:r>
              <a:rPr lang="ru-RU" altLang="ru-RU" sz="2400" dirty="0" smtClean="0">
                <a:solidFill>
                  <a:srgbClr val="FFFF00"/>
                </a:solidFill>
              </a:rPr>
              <a:t>– </a:t>
            </a:r>
            <a:r>
              <a:rPr lang="ru-RU" altLang="ru-RU" sz="2400" u="sng" dirty="0" smtClean="0">
                <a:solidFill>
                  <a:srgbClr val="FFFF00"/>
                </a:solidFill>
              </a:rPr>
              <a:t>заявление кандидата</a:t>
            </a:r>
            <a:r>
              <a:rPr lang="ru-RU" altLang="ru-RU" sz="2400" dirty="0" smtClean="0">
                <a:solidFill>
                  <a:srgbClr val="FFFF00"/>
                </a:solidFill>
              </a:rPr>
              <a:t>, включенного в федеральный список кандидатов, список кандидатов по одномандатным избирательным округам, о его согласии баллотироваться в составе федерального списка кандидатов или по одномандатному избирательному округу,</a:t>
            </a:r>
          </a:p>
          <a:p>
            <a:pPr algn="just" eaLnBrk="1" hangingPunct="1">
              <a:lnSpc>
                <a:spcPct val="80000"/>
              </a:lnSpc>
              <a:defRPr/>
            </a:pPr>
            <a:r>
              <a:rPr lang="ru-RU" altLang="ru-RU" sz="2400" dirty="0" smtClean="0">
                <a:solidFill>
                  <a:srgbClr val="FFFF00"/>
                </a:solidFill>
              </a:rPr>
              <a:t>– </a:t>
            </a:r>
            <a:r>
              <a:rPr lang="ru-RU" altLang="ru-RU" sz="2400" u="sng" dirty="0" smtClean="0">
                <a:solidFill>
                  <a:srgbClr val="FFFF00"/>
                </a:solidFill>
              </a:rPr>
              <a:t>сведения о размере и об источниках доходов </a:t>
            </a:r>
            <a:r>
              <a:rPr lang="ru-RU" altLang="ru-RU" sz="2400" dirty="0" smtClean="0">
                <a:solidFill>
                  <a:srgbClr val="FFFF00"/>
                </a:solidFill>
              </a:rPr>
              <a:t>кандидата, а также об имуществе, принадлежащем кандидату на праве собственности (в том числе совместной собственности), включая сведения о вкладах в банках, ценных бумагах,</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4294967295"/>
          </p:nvPr>
        </p:nvSpPr>
        <p:spPr>
          <a:xfrm>
            <a:off x="1187450" y="1844675"/>
            <a:ext cx="7543800" cy="4608513"/>
          </a:xfrm>
        </p:spPr>
        <p:txBody>
          <a:bodyPr/>
          <a:lstStyle/>
          <a:p>
            <a:pPr algn="just" eaLnBrk="1" hangingPunct="1">
              <a:lnSpc>
                <a:spcPct val="80000"/>
              </a:lnSpc>
              <a:defRPr/>
            </a:pPr>
            <a:r>
              <a:rPr lang="ru-RU" altLang="ru-RU" sz="2400" dirty="0" smtClean="0">
                <a:solidFill>
                  <a:srgbClr val="FFFF00"/>
                </a:solidFill>
              </a:rPr>
              <a:t>– </a:t>
            </a:r>
            <a:r>
              <a:rPr lang="ru-RU" altLang="ru-RU" sz="2400" u="sng" dirty="0" smtClean="0">
                <a:solidFill>
                  <a:srgbClr val="FFFF00"/>
                </a:solidFill>
              </a:rPr>
              <a:t>федеральный список</a:t>
            </a:r>
            <a:r>
              <a:rPr lang="ru-RU" altLang="ru-RU" sz="2400" dirty="0" smtClean="0">
                <a:solidFill>
                  <a:srgbClr val="FFFF00"/>
                </a:solidFill>
              </a:rPr>
              <a:t> кандидатов, список кандидатов по одномандатным избирательным округам,</a:t>
            </a:r>
          </a:p>
          <a:p>
            <a:pPr algn="just" eaLnBrk="1" hangingPunct="1">
              <a:lnSpc>
                <a:spcPct val="80000"/>
              </a:lnSpc>
              <a:defRPr/>
            </a:pPr>
            <a:r>
              <a:rPr lang="ru-RU" altLang="ru-RU" sz="2400" dirty="0" smtClean="0">
                <a:solidFill>
                  <a:srgbClr val="FFFF00"/>
                </a:solidFill>
              </a:rPr>
              <a:t>– </a:t>
            </a:r>
            <a:r>
              <a:rPr lang="ru-RU" altLang="ru-RU" sz="2400" u="sng" dirty="0" smtClean="0">
                <a:solidFill>
                  <a:srgbClr val="FFFF00"/>
                </a:solidFill>
              </a:rPr>
              <a:t>списки доверенных лиц </a:t>
            </a:r>
            <a:r>
              <a:rPr lang="ru-RU" altLang="ru-RU" sz="2400" dirty="0" smtClean="0">
                <a:solidFill>
                  <a:srgbClr val="FFFF00"/>
                </a:solidFill>
              </a:rPr>
              <a:t>политической партии и доверенных лиц кандидата.</a:t>
            </a:r>
          </a:p>
          <a:p>
            <a:pPr algn="just" eaLnBrk="1" hangingPunct="1">
              <a:lnSpc>
                <a:spcPct val="80000"/>
              </a:lnSpc>
              <a:defRPr/>
            </a:pPr>
            <a:endParaRPr lang="ru-RU" altLang="ru-RU" sz="2400" dirty="0" smtClean="0">
              <a:solidFill>
                <a:srgbClr val="FFFF00"/>
              </a:solidFill>
            </a:endParaRPr>
          </a:p>
          <a:p>
            <a:pPr algn="just" eaLnBrk="1" hangingPunct="1">
              <a:lnSpc>
                <a:spcPct val="80000"/>
              </a:lnSpc>
              <a:defRPr/>
            </a:pPr>
            <a:r>
              <a:rPr lang="ru-RU" altLang="ru-RU" sz="2400" dirty="0" smtClean="0">
                <a:solidFill>
                  <a:srgbClr val="FFFF00"/>
                </a:solidFill>
              </a:rPr>
              <a:t>Таким образом, все вышеуказанные документы участники выборов смогут изготавливать при помощи определенной программы, которая будет разработана ЦИК России, это упростит  оформление документов, представляемых политическими партиями и кандидатами, и повысит удобство их обработки, в том числе в избирательных комиссиях.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ChangeArrowheads="1"/>
          </p:cNvSpPr>
          <p:nvPr>
            <p:ph type="body" idx="4294967295"/>
          </p:nvPr>
        </p:nvSpPr>
        <p:spPr>
          <a:xfrm>
            <a:off x="1600200" y="1981200"/>
            <a:ext cx="7543800" cy="4114800"/>
          </a:xfrm>
        </p:spPr>
        <p:txBody>
          <a:bodyPr/>
          <a:lstStyle/>
          <a:p>
            <a:pPr algn="just" eaLnBrk="1" hangingPunct="1">
              <a:defRPr/>
            </a:pPr>
            <a:r>
              <a:rPr lang="ru-RU" sz="2000" dirty="0" smtClean="0">
                <a:solidFill>
                  <a:srgbClr val="FFFF00"/>
                </a:solidFill>
                <a:effectLst/>
              </a:rPr>
              <a:t>22 февраля 2014 года Президентом Российской Федерации подписан новый Федеральный закон «О выборах депутатов Государственной Думы Федерального Собрания Российской федерации»</a:t>
            </a:r>
          </a:p>
          <a:p>
            <a:pPr algn="just" eaLnBrk="1" hangingPunct="1">
              <a:defRPr/>
            </a:pPr>
            <a:r>
              <a:rPr lang="ru-RU" altLang="ru-RU" sz="2000" dirty="0" smtClean="0">
                <a:solidFill>
                  <a:srgbClr val="FFFF00"/>
                </a:solidFill>
              </a:rPr>
              <a:t>Выборы депутатов Государственной Думы отныне будут проводиться по смешанной избирательной системе, предусматривающей избрание половины депутатского корпуса (225 депутатов) по одномандатным избирательным округам, другой половины (225 депутатов) – по федеральному избирательному округу пропорционально числу голосов избирателей, поданных за федеральные списки кандидатов.</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4294967295"/>
          </p:nvPr>
        </p:nvSpPr>
        <p:spPr>
          <a:xfrm>
            <a:off x="1116013" y="2133600"/>
            <a:ext cx="7543800" cy="3887788"/>
          </a:xfrm>
        </p:spPr>
        <p:txBody>
          <a:bodyPr/>
          <a:lstStyle/>
          <a:p>
            <a:pPr algn="just" eaLnBrk="1" hangingPunct="1">
              <a:lnSpc>
                <a:spcPct val="80000"/>
              </a:lnSpc>
              <a:defRPr/>
            </a:pPr>
            <a:r>
              <a:rPr lang="ru-RU" altLang="ru-RU" sz="2800" dirty="0" smtClean="0">
                <a:solidFill>
                  <a:srgbClr val="FFFF00"/>
                </a:solidFill>
              </a:rPr>
              <a:t>В целом, принятый Федеральный закон определяет принципы проведения выборов депутатов Государственной Думы и учитывает последние новации избирательного законодательства, правовые позиции Конституционного Суда Российской Федерации и практику применения норм законодательства о выборах за последние несколько лет.</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type="body" idx="4294967295"/>
          </p:nvPr>
        </p:nvSpPr>
        <p:spPr>
          <a:xfrm>
            <a:off x="1258888" y="1981200"/>
            <a:ext cx="7705725" cy="4114800"/>
          </a:xfrm>
        </p:spPr>
        <p:txBody>
          <a:bodyPr/>
          <a:lstStyle/>
          <a:p>
            <a:pPr algn="just" eaLnBrk="1" hangingPunct="1">
              <a:defRPr/>
            </a:pPr>
            <a:r>
              <a:rPr lang="ru-RU" altLang="ru-RU" sz="2400" dirty="0" smtClean="0">
                <a:solidFill>
                  <a:srgbClr val="FFFF00"/>
                </a:solidFill>
              </a:rPr>
              <a:t>Кандидаты на выборах выдвигаются непосредственно (по одномандатным избирательным округам) и в составе федеральных списков кандидатов. Непосредственное выдвижение кандидатов может быть осуществлено путём самовыдвижения, а также путём выдвижения их политическими партиями. Выдвижение кандидатов в составе федеральных списков кандидатов осуществляется политическими партиями.</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4294967295"/>
          </p:nvPr>
        </p:nvSpPr>
        <p:spPr>
          <a:xfrm>
            <a:off x="1258888" y="1981200"/>
            <a:ext cx="7705725" cy="4114800"/>
          </a:xfrm>
        </p:spPr>
        <p:txBody>
          <a:bodyPr/>
          <a:lstStyle/>
          <a:p>
            <a:pPr algn="just" eaLnBrk="1" hangingPunct="1">
              <a:lnSpc>
                <a:spcPct val="80000"/>
              </a:lnSpc>
              <a:defRPr/>
            </a:pPr>
            <a:r>
              <a:rPr lang="ru-RU" sz="2800" dirty="0" smtClean="0">
                <a:solidFill>
                  <a:srgbClr val="FFFF00"/>
                </a:solidFill>
                <a:effectLst/>
              </a:rPr>
              <a:t>В федеральном списке кандидатов должно быть не менее 200 и не более 400 кандидатов. Федеральный список кандидатов разделяется на общефедеральную и региональную части, при этом наличие общефедеральной части необязательно. В общефедеральную часть списка может быть включено не более 10 кандидатов, в региональной части должно быть не менее 35 региональных групп кандидатов. </a:t>
            </a:r>
          </a:p>
          <a:p>
            <a:pPr algn="just" eaLnBrk="1" hangingPunct="1">
              <a:lnSpc>
                <a:spcPct val="80000"/>
              </a:lnSpc>
              <a:defRPr/>
            </a:pPr>
            <a:r>
              <a:rPr lang="ru-RU" altLang="ru-RU" sz="2800" dirty="0" smtClean="0">
                <a:solidFill>
                  <a:srgbClr val="FFFF00"/>
                </a:solidFill>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1116013" y="1916113"/>
            <a:ext cx="7632700" cy="4114800"/>
          </a:xfrm>
          <a:noFill/>
        </p:spPr>
        <p:txBody>
          <a:bodyPr/>
          <a:lstStyle/>
          <a:p>
            <a:pPr algn="just" eaLnBrk="1" hangingPunct="1">
              <a:lnSpc>
                <a:spcPct val="80000"/>
              </a:lnSpc>
            </a:pPr>
            <a:r>
              <a:rPr lang="ru-RU" sz="2400" smtClean="0">
                <a:solidFill>
                  <a:srgbClr val="FFFF00"/>
                </a:solidFill>
                <a:effectLst/>
              </a:rPr>
              <a:t>Регистрация кандидатов по одномандатным избирательным округам и федерального списка кандидатов осуществляется без сбора подписей, если они выдвинуты политической партией, федеральный список которой на предыдущих выборах депутатов Государственной Думы был допущен к распределению депутатских мандатов </a:t>
            </a:r>
            <a:r>
              <a:rPr lang="ru-RU" sz="2400" b="1" smtClean="0">
                <a:solidFill>
                  <a:srgbClr val="FFFF00"/>
                </a:solidFill>
                <a:effectLst/>
              </a:rPr>
              <a:t>или набрал не менее 3% голосов</a:t>
            </a:r>
            <a:r>
              <a:rPr lang="ru-RU" sz="2400" smtClean="0">
                <a:solidFill>
                  <a:srgbClr val="FFFF00"/>
                </a:solidFill>
                <a:effectLst/>
              </a:rPr>
              <a:t> </a:t>
            </a:r>
            <a:r>
              <a:rPr lang="ru-RU" sz="2400" b="1" smtClean="0">
                <a:solidFill>
                  <a:srgbClr val="FFFF00"/>
                </a:solidFill>
                <a:effectLst/>
              </a:rPr>
              <a:t>избирателей</a:t>
            </a:r>
            <a:r>
              <a:rPr lang="ru-RU" sz="2400" smtClean="0">
                <a:solidFill>
                  <a:srgbClr val="FFFF00"/>
                </a:solidFill>
                <a:effectLst/>
              </a:rPr>
              <a:t>, а также, </a:t>
            </a:r>
            <a:r>
              <a:rPr lang="ru-RU" sz="2400" b="1" smtClean="0">
                <a:solidFill>
                  <a:srgbClr val="FFFF00"/>
                </a:solidFill>
                <a:effectLst/>
              </a:rPr>
              <a:t>если </a:t>
            </a:r>
            <a:r>
              <a:rPr lang="ru-RU" sz="2400" smtClean="0">
                <a:solidFill>
                  <a:srgbClr val="FFFF00"/>
                </a:solidFill>
                <a:effectLst/>
              </a:rPr>
              <a:t>данная </a:t>
            </a:r>
            <a:r>
              <a:rPr lang="ru-RU" sz="2400" b="1" smtClean="0">
                <a:solidFill>
                  <a:srgbClr val="FFFF00"/>
                </a:solidFill>
                <a:effectLst/>
              </a:rPr>
              <a:t>политическая партия</a:t>
            </a:r>
            <a:r>
              <a:rPr lang="ru-RU" sz="2400" smtClean="0">
                <a:solidFill>
                  <a:srgbClr val="FFFF00"/>
                </a:solidFill>
                <a:effectLst/>
              </a:rPr>
              <a:t> </a:t>
            </a:r>
            <a:r>
              <a:rPr lang="ru-RU" sz="2400" b="1" smtClean="0">
                <a:solidFill>
                  <a:srgbClr val="FFFF00"/>
                </a:solidFill>
                <a:effectLst/>
              </a:rPr>
              <a:t>имеет хотя бы одного депутата</a:t>
            </a:r>
            <a:r>
              <a:rPr lang="ru-RU" sz="2400" smtClean="0">
                <a:solidFill>
                  <a:srgbClr val="FFFF00"/>
                </a:solidFill>
                <a:effectLst/>
              </a:rPr>
              <a:t>, избранного в составе списка кандидатов</a:t>
            </a:r>
            <a:r>
              <a:rPr lang="ru-RU" sz="2400" b="1" smtClean="0">
                <a:solidFill>
                  <a:srgbClr val="FFFF00"/>
                </a:solidFill>
                <a:effectLst/>
              </a:rPr>
              <a:t>, хотя бы в одном законодательном (представительном) органе субъекта Российской Федерации. </a:t>
            </a:r>
            <a:endParaRPr lang="ru-RU" sz="2400" smtClean="0">
              <a:solidFill>
                <a:srgbClr val="FFFF00"/>
              </a:solidFill>
              <a:effectLst/>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4294967295"/>
          </p:nvPr>
        </p:nvSpPr>
        <p:spPr>
          <a:xfrm>
            <a:off x="1187450" y="1981200"/>
            <a:ext cx="7777163" cy="4114800"/>
          </a:xfrm>
        </p:spPr>
        <p:txBody>
          <a:bodyPr/>
          <a:lstStyle/>
          <a:p>
            <a:pPr algn="just" eaLnBrk="1" hangingPunct="1">
              <a:lnSpc>
                <a:spcPct val="80000"/>
              </a:lnSpc>
              <a:defRPr/>
            </a:pPr>
            <a:r>
              <a:rPr lang="ru-RU" altLang="ru-RU" sz="2800" dirty="0" smtClean="0">
                <a:solidFill>
                  <a:srgbClr val="FFFF00"/>
                </a:solidFill>
              </a:rPr>
              <a:t>Кандидатам и спискам кандидатов, выдвинутым иными политическими партиями, а также кандидатам-самовыдвиженцам придется собирать подписи избирателей. Для регистрации федерального списка кандидатов необходимо будет собрать 200 тыс. подписей, а для регистрации кандидата по одномандатному избирательному округу должны быть представлены подписи избирателей в количестве 3 процентов от их числа в округе.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4294967295"/>
          </p:nvPr>
        </p:nvSpPr>
        <p:spPr>
          <a:xfrm>
            <a:off x="1258888" y="1981200"/>
            <a:ext cx="7634287" cy="4327525"/>
          </a:xfrm>
        </p:spPr>
        <p:txBody>
          <a:bodyPr/>
          <a:lstStyle/>
          <a:p>
            <a:pPr algn="just" eaLnBrk="1" hangingPunct="1">
              <a:lnSpc>
                <a:spcPct val="80000"/>
              </a:lnSpc>
              <a:defRPr/>
            </a:pPr>
            <a:r>
              <a:rPr lang="ru-RU" sz="2400" dirty="0" smtClean="0">
                <a:solidFill>
                  <a:srgbClr val="FFFF00"/>
                </a:solidFill>
                <a:effectLst/>
              </a:rPr>
              <a:t>В законе закреплены новые сроки ограничения пассивного избирательного права граждан, осужденных к лишению свободы за совершение тяжких и (или) особо тяжких преступлений, в том числе после снятия или погашения судимости. Не могут быть избранными депутатами лица, осужденные к лишению свободы за тяжкое преступление, в течение 10 лет с момента снятия или погашения судимости, а осужденные за особо тяжкие преступления – в течение 15 лет.</a:t>
            </a:r>
          </a:p>
          <a:p>
            <a:pPr algn="just" eaLnBrk="1" hangingPunct="1">
              <a:lnSpc>
                <a:spcPct val="80000"/>
              </a:lnSpc>
              <a:defRPr/>
            </a:pPr>
            <a:r>
              <a:rPr lang="ru-RU" sz="2400" dirty="0" smtClean="0">
                <a:solidFill>
                  <a:srgbClr val="FFFF00"/>
                </a:solidFill>
                <a:effectLst/>
              </a:rPr>
              <a:t>кандидаты в депутаты в своих заявлениях о согласии баллотироваться должны указывать сведения о судимости с указанием даты ее снятия или погашения.</a:t>
            </a:r>
            <a:endParaRPr lang="ru-RU" altLang="ru-RU" sz="2400" dirty="0" smtClean="0">
              <a:solidFill>
                <a:srgbClr val="FFFF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body" idx="4294967295"/>
          </p:nvPr>
        </p:nvSpPr>
        <p:spPr>
          <a:xfrm>
            <a:off x="1042988" y="1700213"/>
            <a:ext cx="7921625" cy="4616450"/>
          </a:xfrm>
        </p:spPr>
        <p:txBody>
          <a:bodyPr/>
          <a:lstStyle/>
          <a:p>
            <a:pPr algn="just" eaLnBrk="1" hangingPunct="1">
              <a:lnSpc>
                <a:spcPct val="80000"/>
              </a:lnSpc>
              <a:defRPr/>
            </a:pPr>
            <a:r>
              <a:rPr lang="ru-RU" altLang="ru-RU" sz="2800" dirty="0" smtClean="0">
                <a:solidFill>
                  <a:srgbClr val="FFFF00"/>
                </a:solidFill>
              </a:rPr>
              <a:t>Сведения о судимости должны будут указываться в федеральном списке кандидатов, списке кандидатов по одномандатным избирательным округам, подписных листах, избирательном бюллетене и информационном плакате.</a:t>
            </a:r>
          </a:p>
          <a:p>
            <a:pPr algn="just" eaLnBrk="1" hangingPunct="1">
              <a:lnSpc>
                <a:spcPct val="80000"/>
              </a:lnSpc>
              <a:defRPr/>
            </a:pPr>
            <a:endParaRPr lang="ru-RU" altLang="ru-RU" sz="1800" dirty="0" smtClean="0">
              <a:solidFill>
                <a:srgbClr val="FFFF00"/>
              </a:solidFill>
            </a:endParaRPr>
          </a:p>
          <a:p>
            <a:pPr algn="just" eaLnBrk="1" hangingPunct="1">
              <a:lnSpc>
                <a:spcPct val="80000"/>
              </a:lnSpc>
              <a:defRPr/>
            </a:pPr>
            <a:r>
              <a:rPr lang="ru-RU" altLang="ru-RU" sz="2800" dirty="0" smtClean="0">
                <a:solidFill>
                  <a:srgbClr val="FFFF00"/>
                </a:solidFill>
              </a:rPr>
              <a:t>В заявлении о согласии баллотироваться кандидаты в депутаты отныне также должны указывать свой ИНН, что значительно облегчит процесс проверки сведений о размерах и источниках доходов, расходов и об имуществе кандидатов.</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4294967295"/>
          </p:nvPr>
        </p:nvSpPr>
        <p:spPr>
          <a:xfrm>
            <a:off x="1042988" y="1125538"/>
            <a:ext cx="7921625" cy="5327650"/>
          </a:xfrm>
        </p:spPr>
        <p:txBody>
          <a:bodyPr/>
          <a:lstStyle/>
          <a:p>
            <a:pPr algn="just" eaLnBrk="1" hangingPunct="1">
              <a:lnSpc>
                <a:spcPct val="80000"/>
              </a:lnSpc>
              <a:defRPr/>
            </a:pPr>
            <a:r>
              <a:rPr lang="ru-RU" sz="2800" dirty="0" smtClean="0">
                <a:solidFill>
                  <a:srgbClr val="FFFF00"/>
                </a:solidFill>
                <a:effectLst/>
              </a:rPr>
              <a:t>Еще одной новацией является предоставление возможности кандидатам и политическим партиям, в случае, если избирательной комиссией будет установлено отсутствие заверенной копии какого-либо документа, подтверждающего указанные в заявлении о согласии баллотироваться сведения (об образовании, основном месте работы и должности (роде занятий) и о том, что кандидат является депутатом), представить в комиссию за один день до дня рассмотрения вопроса о регистрации кандидата, федерального списка кандидатов копию соответствующего документа. </a:t>
            </a:r>
            <a:endParaRPr lang="ru-RU" altLang="ru-RU" sz="2800" dirty="0" smtClean="0">
              <a:solidFill>
                <a:srgbClr val="FFFF00"/>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269</TotalTime>
  <Words>1360</Words>
  <Application>Microsoft Office PowerPoint</Application>
  <PresentationFormat>Экран (4:3)</PresentationFormat>
  <Paragraphs>43</Paragraphs>
  <Slides>20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Tahoma</vt:lpstr>
      <vt:lpstr>Arial</vt:lpstr>
      <vt:lpstr>Wingdings</vt:lpstr>
      <vt:lpstr>Calibri</vt:lpstr>
      <vt:lpstr>Times New Roman</vt:lpstr>
      <vt:lpstr>Сумерки</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новом в избирательном законодательстве</dc:title>
  <dc:creator>User</dc:creator>
  <cp:lastModifiedBy>Вероника</cp:lastModifiedBy>
  <cp:revision>76</cp:revision>
  <dcterms:created xsi:type="dcterms:W3CDTF">2010-11-28T12:13:28Z</dcterms:created>
  <dcterms:modified xsi:type="dcterms:W3CDTF">2016-05-15T05:33:33Z</dcterms:modified>
</cp:coreProperties>
</file>