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80" r:id="rId19"/>
    <p:sldId id="277" r:id="rId20"/>
    <p:sldId id="279" r:id="rId21"/>
    <p:sldId id="276" r:id="rId22"/>
  </p:sldIdLst>
  <p:sldSz cx="9906000" cy="6858000" type="A4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8644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759950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7" y="336"/>
                <a:ext cx="294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3150" y="18288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073150" y="6248400"/>
            <a:ext cx="20637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50" y="6248400"/>
            <a:ext cx="31369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48400"/>
            <a:ext cx="20637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DAE41E8-D706-4D66-B5B3-AD9175441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59DF-667E-4B5C-81E3-4F1A77A56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88250" y="617538"/>
            <a:ext cx="2112963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47775" y="617538"/>
            <a:ext cx="6188075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6FF8-56C9-4C6F-9383-7DC83EB7F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2C6A-2AEE-484C-AB52-67320ED67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316E-C0FA-4A43-901B-755A76479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111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736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2682-5184-45EB-AA14-9FCE54A50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AC46-16D7-450B-B182-5BBC27D3E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5E3-B7B3-4959-A048-2690A0E7A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64D-51D7-4757-807E-94D54AF07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F4A30-BC7A-47BA-9C2C-3412F6E641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62F0-3CFE-48B7-9C55-EBFDF2BDD3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52438" y="1098550"/>
            <a:ext cx="474662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66775" y="1098550"/>
            <a:ext cx="357188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87375" y="1520825"/>
            <a:ext cx="45561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87425" y="1520825"/>
            <a:ext cx="398463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36525" y="1447800"/>
            <a:ext cx="608013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825500" y="990600"/>
            <a:ext cx="33338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81013" y="1781175"/>
            <a:ext cx="891063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7775" y="617538"/>
            <a:ext cx="8442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2017713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220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6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27D2AB-FB09-4CDD-A770-CDD79FF5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733800"/>
            <a:ext cx="8839200" cy="1905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Реализация Программы повышения правовой культуры избирателей, обучение организаторов выборов, совершенствование и развитие избирательных технологий в Муниципальном образовании </a:t>
            </a:r>
            <a:b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город Ирбит за 2013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1905000"/>
            <a:ext cx="9067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400">
                <a:latin typeface="Times New Roman" pitchFamily="18" charset="0"/>
              </a:rPr>
              <a:t>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период избирательной кампании по выборам </a:t>
            </a:r>
            <a:r>
              <a:rPr lang="ru-RU" altLang="ru-RU">
                <a:latin typeface="Times New Roman" pitchFamily="18" charset="0"/>
              </a:rPr>
              <a:t>главы Муниципального образования город Ирбит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проводились совместные семинары с участием представителей местных отделений политических партий, средств массовой информации, наблюдателей. Обучение носило практический характер и проходило в форме деловых игр, тренингов, тестирования. </a:t>
            </a:r>
          </a:p>
          <a:p>
            <a:pPr algn="just" eaLnBrk="0" hangingPunct="0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Весь период постоянно проводились мероприятия (совещания, консультации) по взаимодействию с руководителями и другими работниками отдела внутренних дел, прокуратуры, суда, органами местного самоуправления и другими государственными органами, в том числе и по вопросам регистрации (учета) избирателей.</a:t>
            </a:r>
          </a:p>
          <a:p>
            <a:pPr algn="just" eaLnBrk="0" hangingPunct="0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Таким образом, учебный процесс позволяет обеспечить освоение организаторами выборов, представителями политических партий, средств массовой информации знаниями и умением применять законодательство   о выборах, а также повышать их профессиональный уровень.     </a:t>
            </a: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76288" y="1989138"/>
            <a:ext cx="85693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В течение всего года большое внимание было уделено информационно-разъяснительной деятельности Комиссии. С этой целью широко использовались телевидение, печатные средства массовой информации, собственные издания, наружные средства информирования</a:t>
            </a:r>
            <a:r>
              <a:rPr lang="ru-RU" altLang="ru-RU">
                <a:latin typeface="Times New Roman" pitchFamily="18" charset="0"/>
              </a:rPr>
              <a:t>,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а также сайт Ирбитской городской территориальной избирательной комиссии.  </a:t>
            </a:r>
            <a:endParaRPr lang="ru-RU" altLang="ru-RU">
              <a:latin typeface="Times New Roman" pitchFamily="18" charset="0"/>
            </a:endParaRPr>
          </a:p>
          <a:p>
            <a:pPr algn="just"/>
            <a:r>
              <a:rPr lang="ru-RU" altLang="ru-RU">
                <a:latin typeface="Times New Roman" pitchFamily="18" charset="0"/>
              </a:rPr>
              <a:t>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Начиная с </a:t>
            </a:r>
            <a:r>
              <a:rPr lang="ru-RU" altLang="ru-RU">
                <a:latin typeface="Times New Roman" pitchFamily="18" charset="0"/>
              </a:rPr>
              <a:t>июн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я 201</a:t>
            </a:r>
            <a:r>
              <a:rPr lang="ru-RU" altLang="ru-RU">
                <a:latin typeface="Times New Roman" pitchFamily="18" charset="0"/>
              </a:rPr>
              <a:t>3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года </a:t>
            </a:r>
            <a:r>
              <a:rPr lang="ru-RU" altLang="ru-RU">
                <a:latin typeface="Times New Roman" pitchFamily="18" charset="0"/>
              </a:rPr>
              <a:t>д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 сведения избирателей регулярно </a:t>
            </a:r>
            <a:r>
              <a:rPr lang="ru-RU" altLang="ru-RU">
                <a:latin typeface="Times New Roman" pitchFamily="18" charset="0"/>
              </a:rPr>
              <a:t>д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altLang="ru-RU">
                <a:latin typeface="Times New Roman" pitchFamily="18" charset="0"/>
              </a:rPr>
              <a:t>о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>
                <a:latin typeface="Times New Roman" pitchFamily="18" charset="0"/>
              </a:rPr>
              <a:t>илась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полная и достоверная информация по существу положений избирательного законодательства, о выдвижении и регистрации кандидатов </a:t>
            </a:r>
            <a:r>
              <a:rPr lang="ru-RU" altLang="ru-RU">
                <a:latin typeface="Times New Roman" pitchFamily="18" charset="0"/>
              </a:rPr>
              <a:t>на должность главы МО город Ирбит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об источниках формирования избирательных фондов </a:t>
            </a:r>
            <a:r>
              <a:rPr lang="ru-RU" altLang="ru-RU">
                <a:latin typeface="Times New Roman" pitchFamily="18" charset="0"/>
              </a:rPr>
              <a:t>кандидатов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и их расходах</a:t>
            </a:r>
            <a:r>
              <a:rPr lang="ru-RU" altLang="ru-RU">
                <a:latin typeface="Times New Roman" pitchFamily="18" charset="0"/>
              </a:rPr>
              <a:t>,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 порядке и возможностях голосования на выборах</a:t>
            </a:r>
            <a:r>
              <a:rPr lang="ru-RU" altLang="ru-RU">
                <a:latin typeface="Times New Roman" pitchFamily="18" charset="0"/>
              </a:rPr>
              <a:t> главы Муниципального образования город Ирбит и т.д.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Для информирования избирателей постоянно обновляется сайт </a:t>
            </a:r>
            <a:r>
              <a:rPr lang="ru-RU" altLang="ru-RU">
                <a:latin typeface="Times New Roman" pitchFamily="18" charset="0"/>
              </a:rPr>
              <a:t>К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омиссии раздел новости и другие разделы сайта. </a:t>
            </a: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4850" y="2060575"/>
            <a:ext cx="86407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850" algn="just">
              <a:buFont typeface="Wingdings" pitchFamily="2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период избирательной кампании Комиссия активизировала работу по обновлению сайта, где в оперативном порядке размещалась информация о всех мероприятиях проводимых Комиссией, а также разъяснения избирательного законодательства, законодательные акты и т.д. Внимание избирателей акцентировалось посредством организации на сайте баннера с информацией о выборах главы Муниципального образования город Ирбит.</a:t>
            </a:r>
          </a:p>
          <a:p>
            <a:pPr indent="450850" algn="just" eaLnBrk="0" hangingPunct="0"/>
            <a:r>
              <a:rPr lang="ru-RU" altLang="ru-RU">
                <a:latin typeface="Times New Roman CYR" charset="-52"/>
                <a:cs typeface="Times New Roman" pitchFamily="18" charset="0"/>
              </a:rPr>
              <a:t>Средства массовой информации активно участвовали в освещении выборов, не было ни одного номера газеты «Восход» или «Ирбитской жизни», в которых не было публикаций, связанных с избирательной кампанией.</a:t>
            </a:r>
          </a:p>
          <a:p>
            <a:pPr indent="450850" algn="just" eaLnBrk="0" hangingPunct="0">
              <a:buFont typeface="Wingdings" pitchFamily="2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Весь период избирательной кампании по выборам </a:t>
            </a:r>
            <a:r>
              <a:rPr lang="ru-RU" altLang="ru-RU">
                <a:latin typeface="Times New Roman" pitchFamily="18" charset="0"/>
              </a:rPr>
              <a:t>главы Муниципального образования город Ирбит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работал телефон «горячей линии».</a:t>
            </a:r>
            <a:r>
              <a:rPr lang="ru-RU" altLang="ru-RU">
                <a:latin typeface="Times New Roman CYR" charset="-52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30263" y="1916113"/>
            <a:ext cx="85693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Одна из важных задач избирательных комиссий в ходе избирательной кампании заключалась в обеспечении реализации избирательных прав жителей города Ирбита. </a:t>
            </a:r>
            <a:endParaRPr lang="ru-RU" altLang="ru-RU">
              <a:latin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>
                <a:latin typeface="Times New Roman" pitchFamily="18" charset="0"/>
              </a:rPr>
              <a:t>    С этой целью у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частковые избирательные комиссии </a:t>
            </a:r>
            <a:r>
              <a:rPr lang="ru-RU" altLang="ru-RU">
                <a:latin typeface="Times New Roman" pitchFamily="18" charset="0"/>
              </a:rPr>
              <a:t>информировали избирателей о том какие выборы и когда состоятся в городе 8 сентября 2013 года,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удел</a:t>
            </a:r>
            <a:r>
              <a:rPr lang="ru-RU" altLang="ru-RU">
                <a:latin typeface="Times New Roman" pitchFamily="18" charset="0"/>
              </a:rPr>
              <a:t>я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ли особое внимание избирателей о возможностях</a:t>
            </a:r>
            <a:r>
              <a:rPr lang="ru-RU" altLang="ru-RU">
                <a:latin typeface="Times New Roman" pitchFamily="18" charset="0"/>
              </a:rPr>
              <a:t> голосования в помещении для голосования с использованием комплексов автоматизированной обработки избирательных бюллетеней (КОИБ), а также о голосовании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вне помещения для голосования, а также уточняли списки избирателей т.е. осуществляли по квартирн</a:t>
            </a:r>
            <a:r>
              <a:rPr lang="ru-RU" altLang="ru-RU">
                <a:latin typeface="Times New Roman" pitchFamily="18" charset="0"/>
              </a:rPr>
              <a:t>ый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и дворов</a:t>
            </a:r>
            <a:r>
              <a:rPr lang="ru-RU" altLang="ru-RU">
                <a:latin typeface="Times New Roman" pitchFamily="18" charset="0"/>
              </a:rPr>
              <a:t>ый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обход</a:t>
            </a:r>
            <a:r>
              <a:rPr lang="ru-RU" altLang="ru-RU">
                <a:latin typeface="Times New Roman" pitchFamily="18" charset="0"/>
              </a:rPr>
              <a:t>.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Ирбитской городской территориальной избирательной комиссией были изготовлены  приглашения на выборы с разъяснением голосования с указанием адреса участковой избирательной комиссии и её телефона.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7526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         В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программе повышения правовой культуры избирателей, в том числе будущих, было уделено работе по формированию основ правовой культуры детей, начиная с дошкольного возраста.</a:t>
            </a:r>
          </a:p>
          <a:p>
            <a:pPr algn="just" eaLnBrk="0" hangingPunct="0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Работа строилась по нескольким направлениям: работа с управлением образования по организации и проведению городских мероприятий по формированию основ правовой культуры детей,  работа с руководителями дошкольных образовательных учреждений по внесению в программы дошкольного воспитания основ правовой грамотности, работа с педагогами по разработке и внедрению методических комплексов, информационно-разъяснительная работа с родителями дошкольников. Например в МДОУ «Ирбитский детский сад комбинированного вида № 9» создана и работает </a:t>
            </a:r>
            <a:r>
              <a:rPr lang="ru-RU" altLang="ru-RU">
                <a:latin typeface="Times New Roman" pitchFamily="18" charset="0"/>
              </a:rPr>
              <a:t>не первый год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система правового воспитания дошкольника «Правовая культура дошкольников» в рамках, которой проводятся различные игры - занятия: «Выборы кандидатов в Думу грибного государства», сказочное путешествие по «Декларации прав человека» и т.д.  </a:t>
            </a: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62000" y="19050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 CYR" charset="-52"/>
                <a:cs typeface="Times New Roman" pitchFamily="18" charset="0"/>
              </a:rPr>
              <a:t>     Комиссия наработала практику в плане разнообразия форм работы с учащейся молодежью это проведение олимпиад, викторин, конкурсов  рисунков, плакатов, молодежных акций. Совместно с управлением образованием проведен муниципальный этап областного конкурса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>
                <a:latin typeface="Times New Roman CYR" charset="-52"/>
                <a:cs typeface="Times New Roman" pitchFamily="18" charset="0"/>
              </a:rPr>
              <a:t>Мы выбираем будущее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>
                <a:latin typeface="Times New Roman CYR" charset="-52"/>
                <a:cs typeface="Times New Roman" pitchFamily="18" charset="0"/>
              </a:rPr>
              <a:t> очень активное участие приняли учащиеся 1-4 классов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>
                <a:latin typeface="Times New Roman CYR" charset="-52"/>
                <a:cs typeface="Times New Roman" pitchFamily="18" charset="0"/>
              </a:rPr>
              <a:t> первая группа. Для участия в межтерриториальном  этапе конкурса направлены работы первой, третьей и четвертой групп.</a:t>
            </a:r>
            <a:r>
              <a:rPr lang="ru-RU" altLang="ru-RU" sz="2400">
                <a:latin typeface="Times New Roman CYR" charset="-52"/>
                <a:cs typeface="Times New Roman" pitchFamily="18" charset="0"/>
              </a:rPr>
              <a:t> </a:t>
            </a:r>
            <a:r>
              <a:rPr lang="ru-RU" altLang="ru-RU" sz="2400" b="1">
                <a:latin typeface="Times New Roman CYR" charset="-52"/>
                <a:cs typeface="Times New Roman" pitchFamily="18" charset="0"/>
              </a:rPr>
              <a:t>     </a:t>
            </a:r>
            <a:endParaRPr lang="ru-RU" altLang="ru-RU" sz="2400">
              <a:latin typeface="Times New Roman CYR" charset="-52"/>
              <a:cs typeface="Times New Roman" pitchFamily="18" charset="0"/>
            </a:endParaRPr>
          </a:p>
          <a:p>
            <a:pPr algn="just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Ирбитской городской территориальной избирательной комиссией регулярно организуется вручение паспортов 14-летним гражданам Российской Федерации. В течение года в торжественной обстановке получили основной документ 84 человека - будущие избиратели.</a:t>
            </a:r>
          </a:p>
          <a:p>
            <a:pPr algn="just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В дни летних каникул </a:t>
            </a:r>
            <a:r>
              <a:rPr lang="ru-RU" altLang="ru-RU">
                <a:latin typeface="Times New Roman" pitchFamily="18" charset="0"/>
              </a:rPr>
              <a:t>К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омиссия активно участвовали в проведении </a:t>
            </a:r>
            <a:r>
              <a:rPr lang="ru-RU" altLang="ru-RU">
                <a:latin typeface="Times New Roman" pitchFamily="18" charset="0"/>
              </a:rPr>
              <a:t>разных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altLang="ru-RU">
                <a:latin typeface="Times New Roman" pitchFamily="18" charset="0"/>
              </a:rPr>
              <a:t>с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дет</a:t>
            </a:r>
            <a:r>
              <a:rPr lang="ru-RU" altLang="ru-RU">
                <a:latin typeface="Times New Roman" pitchFamily="18" charset="0"/>
              </a:rPr>
              <a:t>ьми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и молодежью в летних лагерях. Всего проведено 5 мероприятий, </a:t>
            </a:r>
            <a:r>
              <a:rPr lang="ru-RU" altLang="ru-RU">
                <a:latin typeface="Times New Roman" pitchFamily="18" charset="0"/>
              </a:rPr>
              <a:t>в которых участвовали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более 600 человек</a:t>
            </a:r>
            <a:r>
              <a:rPr lang="ru-RU" altLang="ru-RU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61988" y="2133600"/>
            <a:ext cx="86121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1800">
                <a:latin typeface="Times New Roman CYR" charset="-52"/>
              </a:rPr>
              <a:t>      </a:t>
            </a:r>
            <a:r>
              <a:rPr lang="ru-RU" altLang="ru-RU" sz="1800">
                <a:latin typeface="Times New Roman CYR" charset="-52"/>
                <a:cs typeface="Times New Roman" pitchFamily="18" charset="0"/>
              </a:rPr>
              <a:t>В рамках Дня молодого избирателя и в связи  с выборами 8 сентября 2013 года главы Муниципального образования город Ирбит Ирбитской городской территориальной избирательной комиссией совместно с Ирбитским городским молодежным Советом и Ирбитской городской молодежной избирательной комиссией организован и проведен молодежный форум «Я, избиратель - правовой калейдоскоп 2013».                                                        В  форуме  приняли  участие  шестьдесят  пять </a:t>
            </a:r>
            <a:endParaRPr lang="ru-RU" altLang="ru-RU" sz="1800">
              <a:latin typeface="Times New Roman CYR" charset="-52"/>
            </a:endParaRPr>
          </a:p>
          <a:p>
            <a:pPr algn="just"/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студентов, кроме  того,  участвовали  болельщики</a:t>
            </a:r>
          </a:p>
          <a:p>
            <a:pPr algn="just"/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команды   учебных  заведений   и   общественные</a:t>
            </a:r>
          </a:p>
          <a:p>
            <a:pPr algn="just"/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организации. </a:t>
            </a:r>
          </a:p>
          <a:p>
            <a:pPr algn="just"/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         Всего  в   мероприятии   участвовало   сто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  восемнадцать человек. При подведении итогов все                                                          все  участники  были награждены дипломами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 Ирбитской городской ТИК  и призами.</a:t>
            </a:r>
            <a:endParaRPr lang="ru-RU" altLang="ru-RU" sz="1800">
              <a:latin typeface="Times New Roman CYR" charset="-52"/>
            </a:endParaRPr>
          </a:p>
          <a:p>
            <a:pPr algn="just">
              <a:buFont typeface="Wingdings" pitchFamily="2" charset="2"/>
              <a:buNone/>
            </a:pPr>
            <a:endParaRPr lang="ru-RU" altLang="ru-RU" sz="1800">
              <a:latin typeface="Times New Roman CYR" charset="-52"/>
            </a:endParaRPr>
          </a:p>
          <a:p>
            <a:pPr algn="just"/>
            <a:r>
              <a:rPr lang="ru-RU" altLang="ru-RU" sz="1800">
                <a:latin typeface="Times New Roman CYR" charset="-52"/>
                <a:cs typeface="Times New Roman" pitchFamily="18" charset="0"/>
              </a:rPr>
              <a:t>                                                              </a:t>
            </a:r>
          </a:p>
        </p:txBody>
      </p:sp>
      <p:pic>
        <p:nvPicPr>
          <p:cNvPr id="1843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0" y="436563"/>
            <a:ext cx="26955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3819525"/>
            <a:ext cx="34401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90600" y="2057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1800">
                <a:latin typeface="Times New Roman CYR" charset="-52"/>
              </a:rPr>
              <a:t>      </a:t>
            </a:r>
            <a:endParaRPr lang="ru-RU" altLang="ru-RU" sz="1800">
              <a:latin typeface="Times New Roman CYR" charset="-52"/>
              <a:cs typeface="Times New Roman" pitchFamily="18" charset="0"/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3962400"/>
            <a:ext cx="316865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163" y="1844675"/>
            <a:ext cx="279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21336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095750"/>
            <a:ext cx="26638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8850" y="4508500"/>
            <a:ext cx="2432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0475" y="1484313"/>
            <a:ext cx="2921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1423988" y="7651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День молодого избирателя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2957513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     </a:t>
            </a:r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849313" y="1844675"/>
            <a:ext cx="84963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Особое    место    в   системе   правового 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просвещения    избирателей   занимает   работа  с 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пенсионерами, ветеранами, инвалидами. 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В рамках избирательной кампании Комиссией было организовано тесное взаимодействие с городскими общественными организациями инвалидов, ветеранов по обеспечению реализации их избирательных прав. Через эти организации был организован учет этой категории избирателей, адресная рассылка информационно-разъяснительных материалов, а также встречи с избирателями. 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                                           Комиссия    регулярно   участвовала  в  заседаниях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                                    советов    ветеранов,     информируя    об    изменениях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                                    избирательного законодательства, ходе избирательной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                                    кампании.  Одной   из  эффективных   форм  работы  с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                                    избирателями    старшего    возраста    является    клуб </a:t>
            </a:r>
          </a:p>
          <a:p>
            <a:pPr algn="just"/>
            <a:r>
              <a:rPr lang="ru-RU" altLang="ru-RU" sz="180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                                                   избирателей в 2013 году состоялось 10 заседаний.</a:t>
            </a:r>
            <a:endParaRPr lang="ru-RU" altLang="ru-RU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4149725"/>
            <a:ext cx="29527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0" y="476250"/>
            <a:ext cx="31988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90600" y="2057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1800">
                <a:latin typeface="Times New Roman CYR" charset="-52"/>
              </a:rPr>
              <a:t>      </a:t>
            </a:r>
            <a:endParaRPr lang="ru-RU" altLang="ru-RU" sz="1800">
              <a:latin typeface="Times New Roman CYR" charset="-52"/>
              <a:cs typeface="Times New Roman" pitchFamily="18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3" y="407988"/>
            <a:ext cx="6913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63" y="2565400"/>
            <a:ext cx="25479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63" y="4437063"/>
            <a:ext cx="2865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" y="4508500"/>
            <a:ext cx="31527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" y="2239963"/>
            <a:ext cx="3008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4938" y="2239963"/>
            <a:ext cx="26479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4963" y="4657725"/>
            <a:ext cx="2073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3950" y="773113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5938" y="1814513"/>
            <a:ext cx="88296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1485900" algn="l"/>
              </a:tabLst>
            </a:pPr>
            <a:r>
              <a:rPr lang="ru-RU" altLang="ru-RU" sz="1600">
                <a:latin typeface="Times New Roman" pitchFamily="18" charset="0"/>
              </a:rPr>
              <a:t>       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Ирбитской городской территориальной избирательной комиссией была разработана и утверждена Программа Ирбитской городской территориальной избирательной комиссии </a:t>
            </a:r>
            <a:r>
              <a:rPr lang="ru-RU" altLang="ru-RU">
                <a:latin typeface="Times New Roman" pitchFamily="18" charset="0"/>
              </a:rPr>
              <a:t>«Повышение правовой культуры избирателей, обучение организаторов выборов, совершенствование и развитие избирательных технологий в Муниципальном образовании город Ирбит» на 2013 год, была утверждена решением Ирбитской городской территориальной избирательной комиссии от 10 января 2013 года № 1/2.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Для реализации Программы правового просвещения избирателей в Муниципальном образовании город Ирбит при Ирбитской городской территориальной избирательной комиссии создан и работает территориальный Совет центра.  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ts val="2400"/>
              </a:lnSpc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Выполнение поставленных целей и задач решалось территориальной избирательной комиссией совместно с Советом центра правового просвещения, управлением образования города, управлением культуры</a:t>
            </a:r>
            <a:r>
              <a:rPr lang="ru-RU" altLang="ru-RU">
                <a:latin typeface="Times New Roman" pitchFamily="18" charset="0"/>
              </a:rPr>
              <a:t>, центром молодежи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, городским советом ветеранов и другими соисполнителями программы. </a:t>
            </a:r>
            <a:r>
              <a:rPr lang="ru-RU" altLang="ru-RU" sz="2800">
                <a:latin typeface="Times New Roman" pitchFamily="18" charset="0"/>
              </a:rPr>
              <a:t> 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2957513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     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1800225"/>
            <a:ext cx="2159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3402013"/>
            <a:ext cx="22320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4886325"/>
            <a:ext cx="18716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513" y="1800225"/>
            <a:ext cx="20161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900" y="3289300"/>
            <a:ext cx="22320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513" y="5003800"/>
            <a:ext cx="22320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1750" y="1827213"/>
            <a:ext cx="20351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8050" y="765175"/>
            <a:ext cx="23304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9313" y="3267075"/>
            <a:ext cx="187166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2838" y="4959350"/>
            <a:ext cx="20701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5400" y="4970463"/>
            <a:ext cx="20161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2976563"/>
            <a:ext cx="1885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3"/>
          <p:cNvSpPr txBox="1">
            <a:spLocks noChangeArrowheads="1"/>
          </p:cNvSpPr>
          <p:nvPr/>
        </p:nvSpPr>
        <p:spPr bwMode="auto">
          <a:xfrm>
            <a:off x="2073275" y="836613"/>
            <a:ext cx="427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КОНКУРСЫ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6950" y="2636838"/>
            <a:ext cx="8135938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     Для реализации мероприятий Программы по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правовой культуры избирателей, обучению организаторов выборов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Ирбитская городская территориальная избирательная комиссия взаимодействовала с органами местного самоуправления Муниципального образования город Ирбит, представителями политических партий, иных общественных объединений, средствами массовой информации, государственными органами</a:t>
            </a:r>
            <a:r>
              <a:rPr lang="ru-RU" altLang="ru-RU" sz="2000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2475" y="2060575"/>
            <a:ext cx="8496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tabLst>
                <a:tab pos="228600" algn="l"/>
              </a:tabLst>
            </a:pPr>
            <a:r>
              <a:rPr lang="ru-RU" altLang="ru-RU">
                <a:latin typeface="Times New Roman" pitchFamily="18" charset="0"/>
              </a:rPr>
              <a:t>  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Программа имеет непрерывный цикл, включая мероприятия, проводимые в рамках календарного года. Программа охватывает обучение населения и организаторов выборов: членов избирательных комиссий, представителей органов местного самоуправления, представителей местных отделений политических партий, представителей средств массовой информации. Главной целью в этой работе является не только овладение правовыми знаниями, но и практикой применения избирательного законодательства.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ru-RU" altLang="ru-RU">
                <a:latin typeface="Times New Roman" pitchFamily="18" charset="0"/>
              </a:rPr>
              <a:t>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Вся работа по правовому просвещению избирателей нацелена на вовлечение в избирательный процесс большего количества избирателей, повышение гражданской активности населения, в том числе молодежи и потенциальных избирателей. 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14400" y="2286000"/>
            <a:ext cx="8458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Работа проводилась в течение всего периода членами избирательных комиссий, Советом территориального центра путем разъяснения избирательного законодательства в средствах массовой информации: в газетах и на телевидении, через проведение лекций, бесед, деловых игр, через  использование разнообразных форм и методов вовлечения избирателей в политический процесс, издание различных плакатов, листовок, методических материалов, проведение разных конкурсов, викторин и т.д. 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Особенно большой объем работы был проведен в период избирательной кампании по выборам </a:t>
            </a:r>
            <a:r>
              <a:rPr lang="ru-RU" altLang="ru-RU">
                <a:latin typeface="Times New Roman" pitchFamily="18" charset="0"/>
              </a:rPr>
              <a:t>главы Муниципального образования город Ирбит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1905000"/>
            <a:ext cx="906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ru-RU" altLang="ru-RU">
              <a:latin typeface="Times New Roman" pitchFamily="18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065213" y="1905000"/>
            <a:ext cx="813593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 CYR" charset="-52"/>
                <a:cs typeface="Times New Roman" pitchFamily="18" charset="0"/>
              </a:rPr>
              <a:t>Одним из основных направлений деятельности Ирбитской городской территориальной избирательной комиссии является проведение Единых информационных дней для работающего населения. Всего проведено 14 встреч в них приняли участие 928 избирателей, </a:t>
            </a:r>
            <a:r>
              <a:rPr lang="ru-RU" altLang="ru-RU">
                <a:latin typeface="Times New Roman CYR" charset="-52"/>
              </a:rPr>
              <a:t>основная </a:t>
            </a:r>
            <a:r>
              <a:rPr lang="ru-RU" altLang="ru-RU">
                <a:latin typeface="Times New Roman CYR" charset="-52"/>
                <a:cs typeface="Times New Roman" pitchFamily="18" charset="0"/>
              </a:rPr>
              <a:t>часть из них прошла в период избирательной кампании</a:t>
            </a:r>
            <a:r>
              <a:rPr lang="ru-RU" altLang="ru-RU">
                <a:latin typeface="Times New Roman CYR" charset="-52"/>
              </a:rPr>
              <a:t>. </a:t>
            </a:r>
            <a:r>
              <a:rPr lang="ru-RU" altLang="ru-RU">
                <a:latin typeface="Times New Roman CYR" charset="-52"/>
                <a:cs typeface="Times New Roman" pitchFamily="18" charset="0"/>
              </a:rPr>
              <a:t>Темы информационных дней были разбиты по этапам избирательной кампании и содержали полную информацию, о ее ходе. В межвыборный период в рамках информационных встреч раскрывались темы новаций избирательного законодательства, а также о деятельности Комиссии. </a:t>
            </a:r>
            <a:endParaRPr lang="ru-RU" altLang="ru-RU">
              <a:latin typeface="Times New Roman CYR" charset="-52"/>
            </a:endParaRPr>
          </a:p>
          <a:p>
            <a:pPr algn="just"/>
            <a:r>
              <a:rPr lang="ru-RU" altLang="ru-RU">
                <a:latin typeface="Times New Roman CYR" charset="-52"/>
                <a:cs typeface="Times New Roman" pitchFamily="18" charset="0"/>
              </a:rPr>
              <a:t>   Кроме этого, в 2013 году проведено 13 «круглых столов» и встреч в трудовых коллективах по вопросам избирательного законодательства, избирательного процесса, деятельности избирательной комиссии по реализации избирательных прав граждан. </a:t>
            </a: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49313" y="2286000"/>
            <a:ext cx="8496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</a:rPr>
              <a:t>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Ирбитская городская ТИК не реже одного раза  в месяц издает информационный листок тиражом </a:t>
            </a:r>
            <a:r>
              <a:rPr lang="ru-RU" altLang="ru-RU">
                <a:latin typeface="Times New Roman" pitchFamily="18" charset="0"/>
              </a:rPr>
              <a:t>1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00 экземпляров – распространяется бесплатно через предприятия, организации, учреждения города Ирбита. Одна из главных составляющих этого издания - информационная, поэтому в нем освещается деятельность Ирбитской городской ТИК, а также выпускаются специальные издания с разъяснениями избирательного законодательства. В </a:t>
            </a:r>
            <a:r>
              <a:rPr lang="ru-RU" altLang="ru-RU">
                <a:latin typeface="Times New Roman" pitchFamily="18" charset="0"/>
              </a:rPr>
              <a:t>2013 году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выпущено </a:t>
            </a:r>
            <a:r>
              <a:rPr lang="ru-RU" altLang="ru-RU">
                <a:latin typeface="Times New Roman" pitchFamily="18" charset="0"/>
              </a:rPr>
              <a:t>12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информационных листов с разъяснениями законодательства о выборах </a:t>
            </a:r>
            <a:r>
              <a:rPr lang="ru-RU" altLang="ru-RU">
                <a:latin typeface="Times New Roman" pitchFamily="18" charset="0"/>
              </a:rPr>
              <a:t>главы Муниципального образования город Ирбит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ru-RU" altLang="ru-RU">
                <a:latin typeface="Times New Roman" pitchFamily="18" charset="0"/>
              </a:rPr>
              <a:t>методических пособий и памяток, 8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видов плакатов о проведении конкурсов, викторин и разных других мероприятий по правовой культуре, в том числе с потенциальными избирателями, 1</a:t>
            </a:r>
            <a:r>
              <a:rPr lang="ru-RU" altLang="ru-RU">
                <a:latin typeface="Times New Roman" pitchFamily="18" charset="0"/>
              </a:rPr>
              <a:t>4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пресс-релизов о работе комиссии. 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76288" y="2057400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</a:rPr>
              <a:t>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течение год</a:t>
            </a:r>
            <a:r>
              <a:rPr lang="ru-RU" altLang="ru-RU">
                <a:latin typeface="Times New Roman" pitchFamily="18" charset="0"/>
              </a:rPr>
              <a:t>а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было проведено </a:t>
            </a:r>
            <a:r>
              <a:rPr lang="ru-RU" altLang="ru-RU">
                <a:latin typeface="Times New Roman" pitchFamily="18" charset="0"/>
              </a:rPr>
              <a:t>10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заседаний Ирбитской городской территориальной избирательной комиссии по правовой культуре, </a:t>
            </a:r>
            <a:r>
              <a:rPr lang="ru-RU" altLang="ru-RU">
                <a:latin typeface="Times New Roman" pitchFamily="18" charset="0"/>
              </a:rPr>
              <a:t>7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заседаний Совета центра по правовому просвещению, на которых рассматривались следующие вопросы: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</a:rPr>
              <a:t> р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азработка положений и объявление конкурсов, викторин, акций и т. д.</a:t>
            </a:r>
            <a:r>
              <a:rPr lang="ru-RU" altLang="ru-RU">
                <a:latin typeface="Times New Roman" pitchFamily="18" charset="0"/>
              </a:rPr>
              <a:t>;</a:t>
            </a:r>
          </a:p>
          <a:p>
            <a:pPr algn="just" eaLnBrk="0" hangingPunct="0">
              <a:buFontTx/>
              <a:buChar char="-"/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</a:rPr>
              <a:t>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тоги участия в конкурсах и мероприятиях;</a:t>
            </a:r>
            <a:r>
              <a:rPr lang="ru-RU" altLang="ru-RU">
                <a:latin typeface="Times New Roman" pitchFamily="18" charset="0"/>
              </a:rPr>
              <a:t> </a:t>
            </a:r>
          </a:p>
          <a:p>
            <a:pPr algn="just" eaLnBrk="0" hangingPunct="0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</a:rPr>
              <a:t>- а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нализ работы Ирбитской городской ТИК, Совета территориального центра по повышению правовой культуры избирателей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</a:rPr>
              <a:t>и организаторов выборов</a:t>
            </a:r>
            <a:r>
              <a:rPr lang="ru-RU" altLang="ru-RU" b="1">
                <a:latin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ru-RU" altLang="ru-RU">
                <a:latin typeface="Times New Roman" pitchFamily="18" charset="0"/>
              </a:rPr>
              <a:t>3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год.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228600" algn="l"/>
                <a:tab pos="1485900" algn="l"/>
              </a:tabLst>
            </a:pPr>
            <a:r>
              <a:rPr lang="ru-RU" altLang="ru-RU">
                <a:latin typeface="Times New Roman" pitchFamily="18" charset="0"/>
              </a:rPr>
              <a:t> 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период избирательной кампании по выборам </a:t>
            </a:r>
            <a:r>
              <a:rPr lang="ru-RU" altLang="ru-RU">
                <a:latin typeface="Times New Roman" pitchFamily="18" charset="0"/>
              </a:rPr>
              <a:t>главы Муниципального образования город Ирбит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была организована </a:t>
            </a:r>
            <a:r>
              <a:rPr lang="ru-RU" altLang="ru-RU">
                <a:latin typeface="Times New Roman" pitchFamily="18" charset="0"/>
              </a:rPr>
              <a:t>и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altLang="ru-RU">
                <a:latin typeface="Times New Roman" pitchFamily="18" charset="0"/>
              </a:rPr>
              <a:t>ла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передвижн</a:t>
            </a:r>
            <a:r>
              <a:rPr lang="ru-RU" altLang="ru-RU">
                <a:latin typeface="Times New Roman" pitchFamily="18" charset="0"/>
              </a:rPr>
              <a:t>ая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выставк</a:t>
            </a:r>
            <a:r>
              <a:rPr lang="ru-RU" altLang="ru-RU">
                <a:latin typeface="Times New Roman" pitchFamily="18" charset="0"/>
              </a:rPr>
              <a:t>а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 «Хроника избирательн</a:t>
            </a:r>
            <a:r>
              <a:rPr lang="ru-RU" altLang="ru-RU">
                <a:latin typeface="Times New Roman" pitchFamily="18" charset="0"/>
              </a:rPr>
              <a:t>ых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кампани</a:t>
            </a:r>
            <a:r>
              <a:rPr lang="ru-RU" altLang="ru-RU">
                <a:latin typeface="Times New Roman" pitchFamily="18" charset="0"/>
              </a:rPr>
              <a:t>й»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>
                <a:latin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76288" y="1981200"/>
            <a:ext cx="864076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</a:rPr>
              <a:t>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altLang="ru-RU">
                <a:latin typeface="Times New Roman" pitchFamily="18" charset="0"/>
              </a:rPr>
              <a:t>комплексным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altLang="ru-RU">
                <a:latin typeface="Times New Roman" pitchFamily="18" charset="0"/>
              </a:rPr>
              <a:t>о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>
                <a:latin typeface="Times New Roman" pitchFamily="18" charset="0"/>
              </a:rPr>
              <a:t> и ежемесячными графиками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проводилось обучение </a:t>
            </a:r>
            <a:r>
              <a:rPr lang="ru-RU" altLang="ru-RU">
                <a:latin typeface="Times New Roman" pitchFamily="18" charset="0"/>
              </a:rPr>
              <a:t>членов участковых избирательных комиссий, их резерва,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членов Контрольно-ревизионной службы при ТИК, кандидатов на должность главы муниципального образования, наблюдателей, членов комиссий с правом совещательного голоса, уполномоченных представителей по финансовым вопросам, представителей средств массовой информации</a:t>
            </a:r>
            <a:r>
              <a:rPr lang="ru-RU" altLang="ru-RU">
                <a:latin typeface="Times New Roman" pitchFamily="18" charset="0"/>
              </a:rPr>
              <a:t>, наблюдателей.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latin typeface="Times New Roman" pitchFamily="18" charset="0"/>
            </a:endParaRP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В учебном процессе использовались технические средства обучения: учебны</a:t>
            </a:r>
            <a:r>
              <a:rPr lang="ru-RU" altLang="ru-RU">
                <a:latin typeface="Times New Roman" pitchFamily="18" charset="0"/>
              </a:rPr>
              <a:t>е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фильм</a:t>
            </a:r>
            <a:r>
              <a:rPr lang="ru-RU" altLang="ru-RU">
                <a:latin typeface="Times New Roman" pitchFamily="18" charset="0"/>
              </a:rPr>
              <a:t>ы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, компьютерные программы. Члены </a:t>
            </a:r>
            <a:r>
              <a:rPr lang="ru-RU" altLang="ru-RU">
                <a:latin typeface="Times New Roman" pitchFamily="18" charset="0"/>
              </a:rPr>
              <a:t>ТИК;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</a:rPr>
              <a:t>УИК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и их резерв прошли тестирование  по тестам, подготовленным ЦИК России. </a:t>
            </a:r>
            <a:endParaRPr lang="ru-RU" altLang="ru-RU">
              <a:latin typeface="Times New Roman" pitchFamily="18" charset="0"/>
            </a:endParaRP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Для организации обучения</a:t>
            </a:r>
            <a:r>
              <a:rPr lang="ru-RU" altLang="ru-RU">
                <a:latin typeface="Times New Roman" pitchFamily="18" charset="0"/>
              </a:rPr>
              <a:t> 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самообразования организаторов и участников избирательного процесса широко используется сайт </a:t>
            </a:r>
            <a:r>
              <a:rPr lang="ru-RU" altLang="ru-RU">
                <a:latin typeface="Times New Roman" pitchFamily="18" charset="0"/>
              </a:rPr>
              <a:t>К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омиссии, где размещаются методические материалы, памятки, тесты и т.д. </a:t>
            </a: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3009900" y="19907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886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4800600" y="2162175"/>
            <a:ext cx="811053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8957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4881563" y="1981200"/>
            <a:ext cx="43195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</a:rPr>
              <a:t>    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Повышение уровня профессиональной подготовки организаторов выборов осуществлялось путем</a:t>
            </a:r>
            <a:r>
              <a:rPr lang="ru-RU" altLang="ru-RU" sz="1400">
                <a:latin typeface="Times New Roman" pitchFamily="18" charset="0"/>
              </a:rPr>
              <a:t> регулярного проведения обучения членов избирательных комиссий: практические занятия, деловые игры, лекции, тестирование, семинары-совещания.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Designs\Смесь.pot</Template>
  <TotalTime>1111</TotalTime>
  <Words>1748</Words>
  <Application>Microsoft Office PowerPoint</Application>
  <PresentationFormat>Лист A4 (210x297 мм)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Tahoma</vt:lpstr>
      <vt:lpstr>Wingdings</vt:lpstr>
      <vt:lpstr>Calibri</vt:lpstr>
      <vt:lpstr>Times New Roman</vt:lpstr>
      <vt:lpstr>Times New Roman CYR</vt:lpstr>
      <vt:lpstr>Смесь</vt:lpstr>
      <vt:lpstr>Реализация Программы повышения правовой культуры избирателей, обучение организаторов выборов, совершенствование и развитие избирательных технологий в Муниципальном образовании  город Ирбит за 2013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Ирбитская городская ТИК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правового просвещения избирателей в Муниципальном образовании город Ирбит в первом полугодии 2010 года</dc:title>
  <dc:creator>Нурдинова</dc:creator>
  <cp:lastModifiedBy>Вероника</cp:lastModifiedBy>
  <cp:revision>119</cp:revision>
  <cp:lastPrinted>2013-12-19T02:48:43Z</cp:lastPrinted>
  <dcterms:created xsi:type="dcterms:W3CDTF">2010-06-21T05:38:44Z</dcterms:created>
  <dcterms:modified xsi:type="dcterms:W3CDTF">2016-05-12T14:49:57Z</dcterms:modified>
</cp:coreProperties>
</file>