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70" r:id="rId15"/>
    <p:sldId id="267" r:id="rId16"/>
  </p:sldIdLst>
  <p:sldSz cx="9144000" cy="5143500" type="screen16x9"/>
  <p:notesSz cx="6670675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37" autoAdjust="0"/>
  </p:normalViewPr>
  <p:slideViewPr>
    <p:cSldViewPr>
      <p:cViewPr varScale="1">
        <p:scale>
          <a:sx n="122" d="100"/>
          <a:sy n="122" d="100"/>
        </p:scale>
        <p:origin x="-11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2EADA-358A-4C95-8F86-FAF94D03715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DBE6E5-E327-45F7-95E6-D0C6C5B79BE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39CE234-D86F-4C08-AE5D-E77F818FF4AE}" type="parTrans" cxnId="{36415D30-4A12-46A2-A4F8-8778FE6FD510}">
      <dgm:prSet/>
      <dgm:spPr/>
      <dgm:t>
        <a:bodyPr/>
        <a:lstStyle/>
        <a:p>
          <a:endParaRPr lang="ru-RU"/>
        </a:p>
      </dgm:t>
    </dgm:pt>
    <dgm:pt modelId="{C8E27A81-7887-4D8F-B09A-32B2FBEDE130}" type="sibTrans" cxnId="{36415D30-4A12-46A2-A4F8-8778FE6FD510}">
      <dgm:prSet/>
      <dgm:spPr/>
      <dgm:t>
        <a:bodyPr/>
        <a:lstStyle/>
        <a:p>
          <a:endParaRPr lang="ru-RU"/>
        </a:p>
      </dgm:t>
    </dgm:pt>
    <dgm:pt modelId="{A1C23CFF-F485-441B-837E-775DD49F7D6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460C25F-3940-49B4-9DB7-A56F76BF36F4}" type="parTrans" cxnId="{E45C6B11-CDB6-4991-9575-93B3DF006DEE}">
      <dgm:prSet/>
      <dgm:spPr/>
      <dgm:t>
        <a:bodyPr/>
        <a:lstStyle/>
        <a:p>
          <a:endParaRPr lang="ru-RU"/>
        </a:p>
      </dgm:t>
    </dgm:pt>
    <dgm:pt modelId="{09A4415B-FD8D-4ED4-B69D-59235D62BC31}" type="sibTrans" cxnId="{E45C6B11-CDB6-4991-9575-93B3DF006DEE}">
      <dgm:prSet/>
      <dgm:spPr/>
      <dgm:t>
        <a:bodyPr/>
        <a:lstStyle/>
        <a:p>
          <a:endParaRPr lang="ru-RU"/>
        </a:p>
      </dgm:t>
    </dgm:pt>
    <dgm:pt modelId="{8BD76BB6-1E1B-49EF-AF25-91E0D425DEFD}">
      <dgm:prSet phldrT="[Текст]"/>
      <dgm:spPr/>
      <dgm:t>
        <a:bodyPr/>
        <a:lstStyle/>
        <a:p>
          <a:r>
            <a:rPr lang="ru-RU" dirty="0" smtClean="0"/>
            <a:t>Ввод строк протокола</a:t>
          </a:r>
          <a:endParaRPr lang="ru-RU" dirty="0"/>
        </a:p>
      </dgm:t>
    </dgm:pt>
    <dgm:pt modelId="{749E3F97-232C-4122-9752-FAF897E15B09}" type="parTrans" cxnId="{2F8929D4-6410-4963-9AB3-80A5DF57E77B}">
      <dgm:prSet/>
      <dgm:spPr/>
      <dgm:t>
        <a:bodyPr/>
        <a:lstStyle/>
        <a:p>
          <a:endParaRPr lang="ru-RU"/>
        </a:p>
      </dgm:t>
    </dgm:pt>
    <dgm:pt modelId="{6E120556-57F6-45A0-832C-9DECEBD2CAF9}" type="sibTrans" cxnId="{2F8929D4-6410-4963-9AB3-80A5DF57E77B}">
      <dgm:prSet/>
      <dgm:spPr/>
      <dgm:t>
        <a:bodyPr/>
        <a:lstStyle/>
        <a:p>
          <a:endParaRPr lang="ru-RU"/>
        </a:p>
      </dgm:t>
    </dgm:pt>
    <dgm:pt modelId="{456E682C-39E4-40E3-BEC0-66F87713772F}">
      <dgm:prSet phldrT="[Текст]"/>
      <dgm:spPr/>
      <dgm:t>
        <a:bodyPr/>
        <a:lstStyle/>
        <a:p>
          <a:r>
            <a:rPr lang="ru-RU" dirty="0" smtClean="0"/>
            <a:t>Проверка контрольных соотношений</a:t>
          </a:r>
          <a:endParaRPr lang="ru-RU" dirty="0"/>
        </a:p>
      </dgm:t>
    </dgm:pt>
    <dgm:pt modelId="{B3C32D1F-F6A1-4D8F-83E0-5A760796EE8F}" type="parTrans" cxnId="{E4375859-550E-4E9B-A0DF-8CDC2A9EC631}">
      <dgm:prSet/>
      <dgm:spPr/>
      <dgm:t>
        <a:bodyPr/>
        <a:lstStyle/>
        <a:p>
          <a:endParaRPr lang="ru-RU"/>
        </a:p>
      </dgm:t>
    </dgm:pt>
    <dgm:pt modelId="{5D7ABFF2-8914-4F40-88FB-CF033071C274}" type="sibTrans" cxnId="{E4375859-550E-4E9B-A0DF-8CDC2A9EC631}">
      <dgm:prSet/>
      <dgm:spPr/>
      <dgm:t>
        <a:bodyPr/>
        <a:lstStyle/>
        <a:p>
          <a:endParaRPr lang="ru-RU"/>
        </a:p>
      </dgm:t>
    </dgm:pt>
    <dgm:pt modelId="{611C3894-7553-42A6-974E-86C06E2989F3}">
      <dgm:prSet phldrT="[Текст]"/>
      <dgm:spPr/>
      <dgm:t>
        <a:bodyPr/>
        <a:lstStyle/>
        <a:p>
          <a:endParaRPr lang="ru-RU" dirty="0"/>
        </a:p>
      </dgm:t>
    </dgm:pt>
    <dgm:pt modelId="{9C803562-0182-45B2-85C7-2A69CA2E2431}" type="parTrans" cxnId="{46D2B159-A93A-4697-825D-F24D24229900}">
      <dgm:prSet/>
      <dgm:spPr/>
      <dgm:t>
        <a:bodyPr/>
        <a:lstStyle/>
        <a:p>
          <a:endParaRPr lang="ru-RU"/>
        </a:p>
      </dgm:t>
    </dgm:pt>
    <dgm:pt modelId="{A635D428-866F-4B6B-8B7F-8C58ECF4F3BF}" type="sibTrans" cxnId="{46D2B159-A93A-4697-825D-F24D24229900}">
      <dgm:prSet/>
      <dgm:spPr/>
      <dgm:t>
        <a:bodyPr/>
        <a:lstStyle/>
        <a:p>
          <a:endParaRPr lang="ru-RU"/>
        </a:p>
      </dgm:t>
    </dgm:pt>
    <dgm:pt modelId="{11DBA629-086C-47F2-99CB-0AF6D6BB451D}">
      <dgm:prSet phldrT="[Текст]"/>
      <dgm:spPr/>
      <dgm:t>
        <a:bodyPr/>
        <a:lstStyle/>
        <a:p>
          <a:r>
            <a:rPr lang="ru-RU" dirty="0" smtClean="0"/>
            <a:t>Изготовление протокола</a:t>
          </a:r>
          <a:endParaRPr lang="ru-RU" dirty="0"/>
        </a:p>
      </dgm:t>
    </dgm:pt>
    <dgm:pt modelId="{367D1FA1-F652-464D-B7A4-8B2C198BDC1A}" type="parTrans" cxnId="{802FCE59-EDC8-4D03-92FF-380EA866AC20}">
      <dgm:prSet/>
      <dgm:spPr/>
      <dgm:t>
        <a:bodyPr/>
        <a:lstStyle/>
        <a:p>
          <a:endParaRPr lang="ru-RU"/>
        </a:p>
      </dgm:t>
    </dgm:pt>
    <dgm:pt modelId="{F5C429EF-F537-44FF-9241-183DC02A2185}" type="sibTrans" cxnId="{802FCE59-EDC8-4D03-92FF-380EA866AC20}">
      <dgm:prSet/>
      <dgm:spPr/>
      <dgm:t>
        <a:bodyPr/>
        <a:lstStyle/>
        <a:p>
          <a:endParaRPr lang="ru-RU"/>
        </a:p>
      </dgm:t>
    </dgm:pt>
    <dgm:pt modelId="{FBA3DEF7-047B-490C-986B-96CC11BF54AC}">
      <dgm:prSet phldrT="[Текст]"/>
      <dgm:spPr/>
      <dgm:t>
        <a:bodyPr/>
        <a:lstStyle/>
        <a:p>
          <a:endParaRPr lang="ru-RU" dirty="0"/>
        </a:p>
      </dgm:t>
    </dgm:pt>
    <dgm:pt modelId="{33CF58DF-B533-45B6-BFA3-3A0E694EEBE5}" type="parTrans" cxnId="{C7F41A8E-E563-4124-89EF-A683A34969D6}">
      <dgm:prSet/>
      <dgm:spPr/>
      <dgm:t>
        <a:bodyPr/>
        <a:lstStyle/>
        <a:p>
          <a:endParaRPr lang="ru-RU"/>
        </a:p>
      </dgm:t>
    </dgm:pt>
    <dgm:pt modelId="{370F3B29-F61D-4E8C-970D-13E15B3BB5B0}" type="sibTrans" cxnId="{C7F41A8E-E563-4124-89EF-A683A34969D6}">
      <dgm:prSet/>
      <dgm:spPr/>
      <dgm:t>
        <a:bodyPr/>
        <a:lstStyle/>
        <a:p>
          <a:endParaRPr lang="ru-RU"/>
        </a:p>
      </dgm:t>
    </dgm:pt>
    <dgm:pt modelId="{39B750E2-0096-400F-BDBE-ECEC82ED70A9}">
      <dgm:prSet phldrT="[Текст]"/>
      <dgm:spPr/>
      <dgm:t>
        <a:bodyPr/>
        <a:lstStyle/>
        <a:p>
          <a:r>
            <a:rPr lang="ru-RU" dirty="0" smtClean="0"/>
            <a:t>Проверка исходных данных</a:t>
          </a:r>
          <a:endParaRPr lang="ru-RU" dirty="0"/>
        </a:p>
      </dgm:t>
    </dgm:pt>
    <dgm:pt modelId="{1B83C596-FAB6-4310-952F-F1006F00F855}" type="sibTrans" cxnId="{05AACA40-9BFA-4301-A617-E5A9943C7C51}">
      <dgm:prSet/>
      <dgm:spPr/>
      <dgm:t>
        <a:bodyPr/>
        <a:lstStyle/>
        <a:p>
          <a:endParaRPr lang="ru-RU"/>
        </a:p>
      </dgm:t>
    </dgm:pt>
    <dgm:pt modelId="{DB732DE6-FC73-4C40-9B3F-422BB8C87A4F}" type="parTrans" cxnId="{05AACA40-9BFA-4301-A617-E5A9943C7C51}">
      <dgm:prSet/>
      <dgm:spPr/>
      <dgm:t>
        <a:bodyPr/>
        <a:lstStyle/>
        <a:p>
          <a:endParaRPr lang="ru-RU"/>
        </a:p>
      </dgm:t>
    </dgm:pt>
    <dgm:pt modelId="{D4B7A94B-40C6-4ACE-9980-DA83CB2D5E7E}" type="pres">
      <dgm:prSet presAssocID="{E962EADA-358A-4C95-8F86-FAF94D0371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A8CB-980F-483C-BF59-352B7571900B}" type="pres">
      <dgm:prSet presAssocID="{F3DBE6E5-E327-45F7-95E6-D0C6C5B79BE7}" presName="composite" presStyleCnt="0"/>
      <dgm:spPr/>
    </dgm:pt>
    <dgm:pt modelId="{E282EB0A-C710-461C-B768-9B25BE8B3931}" type="pres">
      <dgm:prSet presAssocID="{F3DBE6E5-E327-45F7-95E6-D0C6C5B79BE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DAD30-B7BB-4F3C-882D-7533B15B3F32}" type="pres">
      <dgm:prSet presAssocID="{F3DBE6E5-E327-45F7-95E6-D0C6C5B79BE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5631-F9A9-461F-9271-29FA27C8ED4F}" type="pres">
      <dgm:prSet presAssocID="{C8E27A81-7887-4D8F-B09A-32B2FBEDE130}" presName="sp" presStyleCnt="0"/>
      <dgm:spPr/>
    </dgm:pt>
    <dgm:pt modelId="{B27DA3E7-14E4-42E5-B370-F372A03CF195}" type="pres">
      <dgm:prSet presAssocID="{A1C23CFF-F485-441B-837E-775DD49F7D67}" presName="composite" presStyleCnt="0"/>
      <dgm:spPr/>
    </dgm:pt>
    <dgm:pt modelId="{4A8A047F-361B-40DA-8737-0913A608C374}" type="pres">
      <dgm:prSet presAssocID="{A1C23CFF-F485-441B-837E-775DD49F7D6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5FE1-A027-4AD1-ADE7-3A1CFBC0D778}" type="pres">
      <dgm:prSet presAssocID="{A1C23CFF-F485-441B-837E-775DD49F7D6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BB346-535D-43C5-8257-BEADDCC9CCA5}" type="pres">
      <dgm:prSet presAssocID="{09A4415B-FD8D-4ED4-B69D-59235D62BC31}" presName="sp" presStyleCnt="0"/>
      <dgm:spPr/>
    </dgm:pt>
    <dgm:pt modelId="{0F9C6452-05D9-4934-BF1D-BE42415FD9BD}" type="pres">
      <dgm:prSet presAssocID="{611C3894-7553-42A6-974E-86C06E2989F3}" presName="composite" presStyleCnt="0"/>
      <dgm:spPr/>
    </dgm:pt>
    <dgm:pt modelId="{5113EA96-295F-4E88-9316-555251B3F9ED}" type="pres">
      <dgm:prSet presAssocID="{611C3894-7553-42A6-974E-86C06E2989F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6F997-EA90-42D3-82AE-E38797CC98C0}" type="pres">
      <dgm:prSet presAssocID="{611C3894-7553-42A6-974E-86C06E2989F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DA123-4F25-47A9-8089-94EC4F97EA6A}" type="pres">
      <dgm:prSet presAssocID="{A635D428-866F-4B6B-8B7F-8C58ECF4F3BF}" presName="sp" presStyleCnt="0"/>
      <dgm:spPr/>
    </dgm:pt>
    <dgm:pt modelId="{E7B00516-522E-4DCA-B3EA-F98501695927}" type="pres">
      <dgm:prSet presAssocID="{FBA3DEF7-047B-490C-986B-96CC11BF54AC}" presName="composite" presStyleCnt="0"/>
      <dgm:spPr/>
    </dgm:pt>
    <dgm:pt modelId="{51F9DD90-BE7E-4565-BA19-1DB0CDF0F01A}" type="pres">
      <dgm:prSet presAssocID="{FBA3DEF7-047B-490C-986B-96CC11BF54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80B70-3B5C-40CB-B839-B8A9C31D8172}" type="pres">
      <dgm:prSet presAssocID="{FBA3DEF7-047B-490C-986B-96CC11BF54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EFD8D-4725-4F5B-BB31-A56BB490D6B4}" type="presOf" srcId="{39B750E2-0096-400F-BDBE-ECEC82ED70A9}" destId="{7E1DAD30-B7BB-4F3C-882D-7533B15B3F32}" srcOrd="0" destOrd="0" presId="urn:microsoft.com/office/officeart/2005/8/layout/chevron2"/>
    <dgm:cxn modelId="{028C3BC4-FC38-4BAC-9E79-99814C1440C0}" type="presOf" srcId="{A1C23CFF-F485-441B-837E-775DD49F7D67}" destId="{4A8A047F-361B-40DA-8737-0913A608C374}" srcOrd="0" destOrd="0" presId="urn:microsoft.com/office/officeart/2005/8/layout/chevron2"/>
    <dgm:cxn modelId="{9D2DB5C1-2484-48DB-AB6F-478912F2BC6C}" type="presOf" srcId="{8BD76BB6-1E1B-49EF-AF25-91E0D425DEFD}" destId="{784D5FE1-A027-4AD1-ADE7-3A1CFBC0D778}" srcOrd="0" destOrd="0" presId="urn:microsoft.com/office/officeart/2005/8/layout/chevron2"/>
    <dgm:cxn modelId="{D422AA06-6426-475D-B33E-2A632BD01572}" type="presOf" srcId="{FBA3DEF7-047B-490C-986B-96CC11BF54AC}" destId="{51F9DD90-BE7E-4565-BA19-1DB0CDF0F01A}" srcOrd="0" destOrd="0" presId="urn:microsoft.com/office/officeart/2005/8/layout/chevron2"/>
    <dgm:cxn modelId="{FAF5181F-B34F-4253-AE25-424145FF53BD}" type="presOf" srcId="{F3DBE6E5-E327-45F7-95E6-D0C6C5B79BE7}" destId="{E282EB0A-C710-461C-B768-9B25BE8B3931}" srcOrd="0" destOrd="0" presId="urn:microsoft.com/office/officeart/2005/8/layout/chevron2"/>
    <dgm:cxn modelId="{E8EA1125-480D-476B-B4D7-02942B17D87B}" type="presOf" srcId="{456E682C-39E4-40E3-BEC0-66F87713772F}" destId="{B3F6F997-EA90-42D3-82AE-E38797CC98C0}" srcOrd="0" destOrd="0" presId="urn:microsoft.com/office/officeart/2005/8/layout/chevron2"/>
    <dgm:cxn modelId="{E0D7815C-D779-4B55-9781-0F0842A2CBBF}" type="presOf" srcId="{611C3894-7553-42A6-974E-86C06E2989F3}" destId="{5113EA96-295F-4E88-9316-555251B3F9ED}" srcOrd="0" destOrd="0" presId="urn:microsoft.com/office/officeart/2005/8/layout/chevron2"/>
    <dgm:cxn modelId="{B28A8DD3-FAB5-492A-9D71-A1F1AE7D9F00}" type="presOf" srcId="{11DBA629-086C-47F2-99CB-0AF6D6BB451D}" destId="{41E80B70-3B5C-40CB-B839-B8A9C31D8172}" srcOrd="0" destOrd="0" presId="urn:microsoft.com/office/officeart/2005/8/layout/chevron2"/>
    <dgm:cxn modelId="{E45C6B11-CDB6-4991-9575-93B3DF006DEE}" srcId="{E962EADA-358A-4C95-8F86-FAF94D037158}" destId="{A1C23CFF-F485-441B-837E-775DD49F7D67}" srcOrd="1" destOrd="0" parTransId="{E460C25F-3940-49B4-9DB7-A56F76BF36F4}" sibTransId="{09A4415B-FD8D-4ED4-B69D-59235D62BC31}"/>
    <dgm:cxn modelId="{36415D30-4A12-46A2-A4F8-8778FE6FD510}" srcId="{E962EADA-358A-4C95-8F86-FAF94D037158}" destId="{F3DBE6E5-E327-45F7-95E6-D0C6C5B79BE7}" srcOrd="0" destOrd="0" parTransId="{239CE234-D86F-4C08-AE5D-E77F818FF4AE}" sibTransId="{C8E27A81-7887-4D8F-B09A-32B2FBEDE130}"/>
    <dgm:cxn modelId="{E4375859-550E-4E9B-A0DF-8CDC2A9EC631}" srcId="{611C3894-7553-42A6-974E-86C06E2989F3}" destId="{456E682C-39E4-40E3-BEC0-66F87713772F}" srcOrd="0" destOrd="0" parTransId="{B3C32D1F-F6A1-4D8F-83E0-5A760796EE8F}" sibTransId="{5D7ABFF2-8914-4F40-88FB-CF033071C274}"/>
    <dgm:cxn modelId="{46D2B159-A93A-4697-825D-F24D24229900}" srcId="{E962EADA-358A-4C95-8F86-FAF94D037158}" destId="{611C3894-7553-42A6-974E-86C06E2989F3}" srcOrd="2" destOrd="0" parTransId="{9C803562-0182-45B2-85C7-2A69CA2E2431}" sibTransId="{A635D428-866F-4B6B-8B7F-8C58ECF4F3BF}"/>
    <dgm:cxn modelId="{7E41F782-85C9-4275-9DB1-18C8CD318A2E}" type="presOf" srcId="{E962EADA-358A-4C95-8F86-FAF94D037158}" destId="{D4B7A94B-40C6-4ACE-9980-DA83CB2D5E7E}" srcOrd="0" destOrd="0" presId="urn:microsoft.com/office/officeart/2005/8/layout/chevron2"/>
    <dgm:cxn modelId="{802FCE59-EDC8-4D03-92FF-380EA866AC20}" srcId="{FBA3DEF7-047B-490C-986B-96CC11BF54AC}" destId="{11DBA629-086C-47F2-99CB-0AF6D6BB451D}" srcOrd="0" destOrd="0" parTransId="{367D1FA1-F652-464D-B7A4-8B2C198BDC1A}" sibTransId="{F5C429EF-F537-44FF-9241-183DC02A2185}"/>
    <dgm:cxn modelId="{05AACA40-9BFA-4301-A617-E5A9943C7C51}" srcId="{F3DBE6E5-E327-45F7-95E6-D0C6C5B79BE7}" destId="{39B750E2-0096-400F-BDBE-ECEC82ED70A9}" srcOrd="0" destOrd="0" parTransId="{DB732DE6-FC73-4C40-9B3F-422BB8C87A4F}" sibTransId="{1B83C596-FAB6-4310-952F-F1006F00F855}"/>
    <dgm:cxn modelId="{2F8929D4-6410-4963-9AB3-80A5DF57E77B}" srcId="{A1C23CFF-F485-441B-837E-775DD49F7D67}" destId="{8BD76BB6-1E1B-49EF-AF25-91E0D425DEFD}" srcOrd="0" destOrd="0" parTransId="{749E3F97-232C-4122-9752-FAF897E15B09}" sibTransId="{6E120556-57F6-45A0-832C-9DECEBD2CAF9}"/>
    <dgm:cxn modelId="{C7F41A8E-E563-4124-89EF-A683A34969D6}" srcId="{E962EADA-358A-4C95-8F86-FAF94D037158}" destId="{FBA3DEF7-047B-490C-986B-96CC11BF54AC}" srcOrd="3" destOrd="0" parTransId="{33CF58DF-B533-45B6-BFA3-3A0E694EEBE5}" sibTransId="{370F3B29-F61D-4E8C-970D-13E15B3BB5B0}"/>
    <dgm:cxn modelId="{9F6DE11A-564D-4010-9CDF-565941A1AFB0}" type="presParOf" srcId="{D4B7A94B-40C6-4ACE-9980-DA83CB2D5E7E}" destId="{4F22A8CB-980F-483C-BF59-352B7571900B}" srcOrd="0" destOrd="0" presId="urn:microsoft.com/office/officeart/2005/8/layout/chevron2"/>
    <dgm:cxn modelId="{783FDF8F-2A94-4635-A4B9-3240C9538A48}" type="presParOf" srcId="{4F22A8CB-980F-483C-BF59-352B7571900B}" destId="{E282EB0A-C710-461C-B768-9B25BE8B3931}" srcOrd="0" destOrd="0" presId="urn:microsoft.com/office/officeart/2005/8/layout/chevron2"/>
    <dgm:cxn modelId="{F56D6F90-5863-47A7-9508-7BD1D011AE6D}" type="presParOf" srcId="{4F22A8CB-980F-483C-BF59-352B7571900B}" destId="{7E1DAD30-B7BB-4F3C-882D-7533B15B3F32}" srcOrd="1" destOrd="0" presId="urn:microsoft.com/office/officeart/2005/8/layout/chevron2"/>
    <dgm:cxn modelId="{084C039B-C30F-4AFF-B418-30E62D2D2BC4}" type="presParOf" srcId="{D4B7A94B-40C6-4ACE-9980-DA83CB2D5E7E}" destId="{17F75631-F9A9-461F-9271-29FA27C8ED4F}" srcOrd="1" destOrd="0" presId="urn:microsoft.com/office/officeart/2005/8/layout/chevron2"/>
    <dgm:cxn modelId="{0E046833-0C44-4C60-9C50-82501AA15F14}" type="presParOf" srcId="{D4B7A94B-40C6-4ACE-9980-DA83CB2D5E7E}" destId="{B27DA3E7-14E4-42E5-B370-F372A03CF195}" srcOrd="2" destOrd="0" presId="urn:microsoft.com/office/officeart/2005/8/layout/chevron2"/>
    <dgm:cxn modelId="{1AD73C9F-CC97-4B47-ABB0-A6479E7907F0}" type="presParOf" srcId="{B27DA3E7-14E4-42E5-B370-F372A03CF195}" destId="{4A8A047F-361B-40DA-8737-0913A608C374}" srcOrd="0" destOrd="0" presId="urn:microsoft.com/office/officeart/2005/8/layout/chevron2"/>
    <dgm:cxn modelId="{B26F1E4D-0553-49D4-A969-89DFC9072B15}" type="presParOf" srcId="{B27DA3E7-14E4-42E5-B370-F372A03CF195}" destId="{784D5FE1-A027-4AD1-ADE7-3A1CFBC0D778}" srcOrd="1" destOrd="0" presId="urn:microsoft.com/office/officeart/2005/8/layout/chevron2"/>
    <dgm:cxn modelId="{EA012304-AFEF-4A6B-82AB-7957E9D0EA9A}" type="presParOf" srcId="{D4B7A94B-40C6-4ACE-9980-DA83CB2D5E7E}" destId="{171BB346-535D-43C5-8257-BEADDCC9CCA5}" srcOrd="3" destOrd="0" presId="urn:microsoft.com/office/officeart/2005/8/layout/chevron2"/>
    <dgm:cxn modelId="{CD0A5B01-8293-4831-B8F1-D4AC7E5F32FD}" type="presParOf" srcId="{D4B7A94B-40C6-4ACE-9980-DA83CB2D5E7E}" destId="{0F9C6452-05D9-4934-BF1D-BE42415FD9BD}" srcOrd="4" destOrd="0" presId="urn:microsoft.com/office/officeart/2005/8/layout/chevron2"/>
    <dgm:cxn modelId="{5288D6E6-F94F-4DA3-9465-98D91A60BE39}" type="presParOf" srcId="{0F9C6452-05D9-4934-BF1D-BE42415FD9BD}" destId="{5113EA96-295F-4E88-9316-555251B3F9ED}" srcOrd="0" destOrd="0" presId="urn:microsoft.com/office/officeart/2005/8/layout/chevron2"/>
    <dgm:cxn modelId="{6AA3708D-1E65-4B7F-87FB-5F7ED3B2C114}" type="presParOf" srcId="{0F9C6452-05D9-4934-BF1D-BE42415FD9BD}" destId="{B3F6F997-EA90-42D3-82AE-E38797CC98C0}" srcOrd="1" destOrd="0" presId="urn:microsoft.com/office/officeart/2005/8/layout/chevron2"/>
    <dgm:cxn modelId="{A8804EE7-23E7-4306-8E89-C1D280313445}" type="presParOf" srcId="{D4B7A94B-40C6-4ACE-9980-DA83CB2D5E7E}" destId="{BC6DA123-4F25-47A9-8089-94EC4F97EA6A}" srcOrd="5" destOrd="0" presId="urn:microsoft.com/office/officeart/2005/8/layout/chevron2"/>
    <dgm:cxn modelId="{128AF854-D1D2-4773-BCC2-929AB0F32FA8}" type="presParOf" srcId="{D4B7A94B-40C6-4ACE-9980-DA83CB2D5E7E}" destId="{E7B00516-522E-4DCA-B3EA-F98501695927}" srcOrd="6" destOrd="0" presId="urn:microsoft.com/office/officeart/2005/8/layout/chevron2"/>
    <dgm:cxn modelId="{E155ECB5-748D-4DD6-9197-798596013CB7}" type="presParOf" srcId="{E7B00516-522E-4DCA-B3EA-F98501695927}" destId="{51F9DD90-BE7E-4565-BA19-1DB0CDF0F01A}" srcOrd="0" destOrd="0" presId="urn:microsoft.com/office/officeart/2005/8/layout/chevron2"/>
    <dgm:cxn modelId="{B0BF15B0-1065-4005-BF10-0BF0251CE91A}" type="presParOf" srcId="{E7B00516-522E-4DCA-B3EA-F98501695927}" destId="{41E80B70-3B5C-40CB-B839-B8A9C31D81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B0A-C710-461C-B768-9B25BE8B3931}">
      <dsp:nvSpPr>
        <dsp:cNvPr id="0" name=""/>
        <dsp:cNvSpPr/>
      </dsp:nvSpPr>
      <dsp:spPr>
        <a:xfrm rot="5400000">
          <a:off x="-149779" y="151189"/>
          <a:ext cx="998527" cy="6989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" y="350895"/>
        <a:ext cx="698969" cy="299558"/>
      </dsp:txXfrm>
    </dsp:sp>
    <dsp:sp modelId="{7E1DAD30-B7BB-4F3C-882D-7533B15B3F32}">
      <dsp:nvSpPr>
        <dsp:cNvPr id="0" name=""/>
        <dsp:cNvSpPr/>
      </dsp:nvSpPr>
      <dsp:spPr>
        <a:xfrm rot="5400000">
          <a:off x="3072963" y="-2372582"/>
          <a:ext cx="649043" cy="5397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Проверка исходных данных</a:t>
          </a:r>
          <a:endParaRPr lang="ru-RU" sz="2400" kern="1200" dirty="0"/>
        </a:p>
      </dsp:txBody>
      <dsp:txXfrm rot="-5400000">
        <a:off x="698970" y="33095"/>
        <a:ext cx="5365346" cy="585675"/>
      </dsp:txXfrm>
    </dsp:sp>
    <dsp:sp modelId="{4A8A047F-361B-40DA-8737-0913A608C374}">
      <dsp:nvSpPr>
        <dsp:cNvPr id="0" name=""/>
        <dsp:cNvSpPr/>
      </dsp:nvSpPr>
      <dsp:spPr>
        <a:xfrm rot="5400000">
          <a:off x="-149779" y="998796"/>
          <a:ext cx="998527" cy="6989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" y="1198502"/>
        <a:ext cx="698969" cy="299558"/>
      </dsp:txXfrm>
    </dsp:sp>
    <dsp:sp modelId="{784D5FE1-A027-4AD1-ADE7-3A1CFBC0D778}">
      <dsp:nvSpPr>
        <dsp:cNvPr id="0" name=""/>
        <dsp:cNvSpPr/>
      </dsp:nvSpPr>
      <dsp:spPr>
        <a:xfrm rot="5400000">
          <a:off x="3072963" y="-1524976"/>
          <a:ext cx="649043" cy="5397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Ввод строк протокола</a:t>
          </a:r>
          <a:endParaRPr lang="ru-RU" sz="2400" kern="1200" dirty="0"/>
        </a:p>
      </dsp:txBody>
      <dsp:txXfrm rot="-5400000">
        <a:off x="698970" y="880701"/>
        <a:ext cx="5365346" cy="585675"/>
      </dsp:txXfrm>
    </dsp:sp>
    <dsp:sp modelId="{5113EA96-295F-4E88-9316-555251B3F9ED}">
      <dsp:nvSpPr>
        <dsp:cNvPr id="0" name=""/>
        <dsp:cNvSpPr/>
      </dsp:nvSpPr>
      <dsp:spPr>
        <a:xfrm rot="5400000">
          <a:off x="-149779" y="1846402"/>
          <a:ext cx="998527" cy="6989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046108"/>
        <a:ext cx="698969" cy="299558"/>
      </dsp:txXfrm>
    </dsp:sp>
    <dsp:sp modelId="{B3F6F997-EA90-42D3-82AE-E38797CC98C0}">
      <dsp:nvSpPr>
        <dsp:cNvPr id="0" name=""/>
        <dsp:cNvSpPr/>
      </dsp:nvSpPr>
      <dsp:spPr>
        <a:xfrm rot="5400000">
          <a:off x="3072963" y="-677370"/>
          <a:ext cx="649043" cy="5397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Проверка контрольных соотношений</a:t>
          </a:r>
          <a:endParaRPr lang="ru-RU" sz="2400" kern="1200" dirty="0"/>
        </a:p>
      </dsp:txBody>
      <dsp:txXfrm rot="-5400000">
        <a:off x="698970" y="1728307"/>
        <a:ext cx="5365346" cy="585675"/>
      </dsp:txXfrm>
    </dsp:sp>
    <dsp:sp modelId="{51F9DD90-BE7E-4565-BA19-1DB0CDF0F01A}">
      <dsp:nvSpPr>
        <dsp:cNvPr id="0" name=""/>
        <dsp:cNvSpPr/>
      </dsp:nvSpPr>
      <dsp:spPr>
        <a:xfrm rot="5400000">
          <a:off x="-149779" y="2694008"/>
          <a:ext cx="998527" cy="6989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893714"/>
        <a:ext cx="698969" cy="299558"/>
      </dsp:txXfrm>
    </dsp:sp>
    <dsp:sp modelId="{41E80B70-3B5C-40CB-B839-B8A9C31D8172}">
      <dsp:nvSpPr>
        <dsp:cNvPr id="0" name=""/>
        <dsp:cNvSpPr/>
      </dsp:nvSpPr>
      <dsp:spPr>
        <a:xfrm rot="5400000">
          <a:off x="3072963" y="170235"/>
          <a:ext cx="649043" cy="5397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Изготовление протокола</a:t>
          </a:r>
          <a:endParaRPr lang="ru-RU" sz="2400" kern="1200" dirty="0"/>
        </a:p>
      </dsp:txBody>
      <dsp:txXfrm rot="-5400000">
        <a:off x="698970" y="2575912"/>
        <a:ext cx="5365346" cy="58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360" y="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>
              <a:defRPr sz="1100"/>
            </a:lvl1pPr>
          </a:lstStyle>
          <a:p>
            <a:fld id="{4C31B518-0718-47A6-8744-34ECFB70977E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8105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360" y="9381050"/>
            <a:ext cx="2890825" cy="493256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>
              <a:defRPr sz="1100"/>
            </a:lvl1pPr>
          </a:lstStyle>
          <a:p>
            <a:fld id="{C227BDA9-2E46-40BB-8C45-C13D61633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6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8" y="0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76BB1112-C2C5-485C-8E1D-D1B89B3CB025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2950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691024"/>
            <a:ext cx="5336540" cy="4444127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0333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8" y="9380333"/>
            <a:ext cx="2890625" cy="49379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DAACCCAB-9284-468C-ACA9-8CD621B95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2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презентация предназначена, в первую очередь, для обучения председателей участковых избирательных комиссий и применяется к выборам Губернатора Свердловской области 10 сентября</a:t>
            </a:r>
            <a:r>
              <a:rPr lang="ru-RU" baseline="0" dirty="0" smtClean="0"/>
              <a:t> 2017 года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Презентация не касается работы непосредственно с программным</a:t>
            </a:r>
            <a:r>
              <a:rPr lang="ru-RU" baseline="0" dirty="0" smtClean="0"/>
              <a:t> обеспечением. Здесь речь идёт, в основном, об организационных аспектах применения технологии.</a:t>
            </a:r>
          </a:p>
          <a:p>
            <a:pPr marL="0" indent="0">
              <a:buNone/>
            </a:pPr>
            <a:r>
              <a:rPr lang="ru-RU" baseline="0" dirty="0" smtClean="0"/>
              <a:t>Перед проведением презентации необходимо изучить </a:t>
            </a:r>
            <a:r>
              <a:rPr lang="ru-RU" dirty="0" smtClean="0"/>
              <a:t>Постановление ЦИК России от 15 февраля 2017 года № 74/667-7 «О применении технологии изготовления  протоколов участковых комиссий об итогах </a:t>
            </a:r>
            <a:br>
              <a:rPr lang="ru-RU" dirty="0" smtClean="0"/>
            </a:br>
            <a:r>
              <a:rPr lang="ru-RU" dirty="0" smtClean="0"/>
              <a:t>голосования с машиночитаемым кодом и ускоренного ввода данных протоколов участковых комиссий об итогах голосования в Государственную автоматизированную систему Российской Федерации "Выборы" с использованием машиночитаемого кода»</a:t>
            </a:r>
            <a:r>
              <a:rPr lang="ru-RU" baseline="0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 – Сапцын С.П., начальник информационного управления аппарата Избирательной комиссии Свердловской области.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Любые изменения в презентации проводятся на собственный страх и риск. </a:t>
            </a:r>
            <a:r>
              <a:rPr lang="ru-RU" smtClean="0"/>
              <a:t>Автор презентации никакой ответственности за это не несёт.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9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началом работы с программой оператор ОБЯЗАТЕЛЬНО проверяет исходные данные. Если в них есть опечатки, ошибки, оператор исправляет их.</a:t>
            </a:r>
          </a:p>
          <a:p>
            <a:endParaRPr lang="ru-RU" dirty="0" smtClean="0"/>
          </a:p>
          <a:p>
            <a:r>
              <a:rPr lang="ru-RU" dirty="0" smtClean="0"/>
              <a:t>Ввод строк протокола производится в процессе подсчёта голосов одновременно с заполнением увеличенной формы протокола,</a:t>
            </a:r>
            <a:r>
              <a:rPr lang="ru-RU" baseline="0" dirty="0" smtClean="0"/>
              <a:t> расположенной в помещении для голосования. Экран компьютера должен быть развернут в сторону наблюдателей, чтобы процесс проходил открыто и гласно. Оператор обязан объяснять свои действия всем присутствующим.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не сходятся контрольные соотношения, протокол не может быть напечатан на принтере.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43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изготовленном протоколе под </a:t>
            </a:r>
            <a:r>
              <a:rPr lang="en-US" dirty="0" smtClean="0"/>
              <a:t>QR-</a:t>
            </a:r>
            <a:r>
              <a:rPr lang="ru-RU" dirty="0" smtClean="0"/>
              <a:t>кодом указывается время и дата изготовления. Однако дата и время подписания остаются пустыми. Их</a:t>
            </a:r>
            <a:r>
              <a:rPr lang="ru-RU" baseline="0" dirty="0" smtClean="0"/>
              <a:t> заполняет УИК после проведения итогового заседания и подписания протокола.</a:t>
            </a:r>
          </a:p>
          <a:p>
            <a:r>
              <a:rPr lang="ru-RU" baseline="0" dirty="0" smtClean="0"/>
              <a:t>При выдаче копий, если они изготавливались при помощи СПО, необходимо также заполнить дату и время теми же значениями, что в подписанном протоколе, а также сопроводить копию иными реквизитами: датой и временем заверения копии, номером копии, указанием номера УИК и заверившего должностного лица.</a:t>
            </a:r>
          </a:p>
          <a:p>
            <a:r>
              <a:rPr lang="ru-RU" baseline="0" dirty="0" smtClean="0"/>
              <a:t>Процедура изготовления протокола должна быть прозрачна. Председатель УИК комментирует все этапы.</a:t>
            </a:r>
          </a:p>
          <a:p>
            <a:r>
              <a:rPr lang="ru-RU" baseline="0" dirty="0" smtClean="0"/>
              <a:t>Для удобства наблюдателей на информационном стенде должен быть размещён специальный плакат, который будет изготовлен централизованно и передан в УИК через ТИК.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6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расшифровки </a:t>
            </a:r>
            <a:r>
              <a:rPr lang="en-US" dirty="0" smtClean="0"/>
              <a:t>QR-</a:t>
            </a:r>
            <a:r>
              <a:rPr lang="ru-RU" dirty="0" smtClean="0"/>
              <a:t>кода. Любой присутствующий на участке человек (наблюдатель,</a:t>
            </a:r>
            <a:r>
              <a:rPr lang="ru-RU" baseline="0" dirty="0" smtClean="0"/>
              <a:t> кандидат и т.п.</a:t>
            </a:r>
            <a:r>
              <a:rPr lang="ru-RU" dirty="0" smtClean="0"/>
              <a:t>) может при помощи бесплатной программы - сканера</a:t>
            </a:r>
            <a:r>
              <a:rPr lang="ru-RU" baseline="0" dirty="0" smtClean="0"/>
              <a:t> </a:t>
            </a:r>
            <a:r>
              <a:rPr lang="en-US" baseline="0" dirty="0" smtClean="0"/>
              <a:t>QR-</a:t>
            </a:r>
            <a:r>
              <a:rPr lang="ru-RU" baseline="0" dirty="0" smtClean="0"/>
              <a:t>кодов, установленной на смартфон или планшет, распознать информацию в </a:t>
            </a:r>
            <a:r>
              <a:rPr lang="en-US" baseline="0" dirty="0" smtClean="0"/>
              <a:t>QR</a:t>
            </a:r>
            <a:r>
              <a:rPr lang="ru-RU" baseline="0" dirty="0" smtClean="0"/>
              <a:t>-коде протокола. Несмотря на кажущийся сложный внешний вид, информация очевидна.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7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Носитель из УИК в ТИК передаётся также по акту, но в конверт уже может не заклеиваться, поскольку не содержит никаких значимых данных. </a:t>
            </a:r>
          </a:p>
          <a:p>
            <a:endParaRPr lang="ru-RU" dirty="0" smtClean="0"/>
          </a:p>
          <a:p>
            <a:r>
              <a:rPr lang="ru-RU" dirty="0" smtClean="0"/>
              <a:t>Перед обработкой протокола, он должен пройти контроль у принимающих</a:t>
            </a:r>
            <a:r>
              <a:rPr lang="ru-RU" baseline="0" dirty="0" smtClean="0"/>
              <a:t> членов ТИК, которые проверяют правильность его оформления.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Ввод в ГАС «Выборы» осуществляется при помощи сканера. Сканируется только та сторона протокола, где расположен </a:t>
            </a:r>
            <a:r>
              <a:rPr lang="en-US" baseline="0" dirty="0" smtClean="0"/>
              <a:t>QR-</a:t>
            </a:r>
            <a:r>
              <a:rPr lang="ru-RU" baseline="0" dirty="0" smtClean="0"/>
              <a:t>код. При распознавании </a:t>
            </a:r>
            <a:r>
              <a:rPr lang="en-US" baseline="0" dirty="0" smtClean="0"/>
              <a:t>QR-</a:t>
            </a:r>
            <a:r>
              <a:rPr lang="ru-RU" baseline="0" dirty="0" smtClean="0"/>
              <a:t>кода системный администратор, член группы контроля, сдающий член УИК осуществляют визуальную проверку соответствия распознанных данных и чисел в бумажном экземпляре протокола. Только при полном совпадении протокол принимается в базу данных ГАС «Выборы».</a:t>
            </a:r>
          </a:p>
          <a:p>
            <a:endParaRPr lang="ru-RU" baseline="0" dirty="0" smtClean="0"/>
          </a:p>
          <a:p>
            <a:r>
              <a:rPr lang="ru-RU" dirty="0" smtClean="0"/>
              <a:t>Возникающие нештатные ситуации</a:t>
            </a:r>
            <a:r>
              <a:rPr lang="ru-RU" baseline="0" dirty="0" smtClean="0"/>
              <a:t> решаются так. При не распознанном коде производится повторное сканирование и распознавание. Если код снова не распознается, он вводится в базу данных вручную по согласованию с руководителем группы контроля. Если распознанные данные не соответствуют бумажному варианту, с разрешения члена группы контроля системный администратор вводит данные протокола вручную. Каждый из таких актов фиксируется с последующим анализом причин.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1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Проведённые эксперименты</a:t>
            </a:r>
            <a:r>
              <a:rPr lang="ru-RU" baseline="0" dirty="0" smtClean="0"/>
              <a:t> показали десятикратное увеличение скорости как в УИК, так и в ТИК.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2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Традиционно протокол УИК составляется вручную, путём</a:t>
            </a:r>
            <a:r>
              <a:rPr lang="ru-RU" baseline="0" dirty="0" smtClean="0"/>
              <a:t> заполнения бланка.</a:t>
            </a:r>
          </a:p>
          <a:p>
            <a:r>
              <a:rPr lang="ru-RU" baseline="0" dirty="0" smtClean="0"/>
              <a:t>Новая технология позволяет автоматизировать сразу два процесса: изготовление протокола и его автоматизированный ввод в базу данных ГАС «Выборы».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9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7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требуемого программного обеспечения представлен</a:t>
            </a:r>
            <a:r>
              <a:rPr lang="ru-RU" baseline="0" dirty="0" smtClean="0"/>
              <a:t> по состоянию на 20 июня 2017 года. Предполагается, что разработанное новое СПО для УИК не будет требовать платного </a:t>
            </a:r>
            <a:r>
              <a:rPr lang="en-US" baseline="0" dirty="0" smtClean="0"/>
              <a:t>Microsoft Office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Требуется также антивирусное программное обеспечение. Это может быть Антивирус Касперского или </a:t>
            </a:r>
            <a:r>
              <a:rPr lang="en-US" baseline="0" dirty="0" err="1" smtClean="0"/>
              <a:t>DrWeb</a:t>
            </a:r>
            <a:r>
              <a:rPr lang="ru-RU" baseline="0" dirty="0" smtClean="0"/>
              <a:t>. Допустимо применение бесплатных версий данных продуктов с актуальной базой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8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Желаемый срок в 10 дней до дня голосования связан с тем, что данный АРМ можно применить для формирования заявлений в УИК при реализации технологии голосования по месту нахождения избирателя. Это не является обязательным.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3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обучения является предварительной и примерной.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4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3ED9-9F1C-4D2A-8DBA-86DB73CBF5E6}" type="datetime1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C771-2633-40A6-894A-9757801E2C3D}" type="datetime1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9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4E90-1936-4AF5-AD64-0AEC045B9F61}" type="datetime1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B963-E9D9-459E-8489-7D8EC8AAABFC}" type="datetime1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7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D87D-36CD-46F7-8C97-44C2CA024AAE}" type="datetime1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3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085C-04E8-48E8-814F-E2DB578BC8AD}" type="datetime1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8552-4D91-44DB-8A4F-80AF525ABA22}" type="datetime1">
              <a:rPr lang="ru-RU" smtClean="0"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7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3B07-E5EA-48D3-8FE2-03FD93CDB59F}" type="datetime1">
              <a:rPr lang="ru-RU" smtClean="0"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5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A1C-DADD-438B-81C2-C58F5FD2933F}" type="datetime1">
              <a:rPr lang="ru-RU" smtClean="0"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8034-2EB8-407D-9BD2-B5A51F2D8F3C}" type="datetime1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364E-B96F-4180-A4EB-2795A4E261EA}" type="datetime1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A411-7BF1-46B4-863E-9FE7DF36D5F9}" type="datetime1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ikso.org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5D0D-A34C-436E-A329-8B4916918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7535"/>
            <a:ext cx="7772400" cy="20728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изготовления протокола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участковой избирательной комиссии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итогах голосования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машиночитаемым кодом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651870"/>
            <a:ext cx="4392488" cy="8640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Избирательная комиссия Свердловской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СПО в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4649384"/>
              </p:ext>
            </p:extLst>
          </p:nvPr>
        </p:nvGraphicFramePr>
        <p:xfrm>
          <a:off x="1475656" y="1275606"/>
          <a:ext cx="60960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2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5505" y="2052568"/>
            <a:ext cx="727349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протокола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367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Дата и время подписания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Особенности при выдаче </a:t>
            </a:r>
            <a:br>
              <a:rPr lang="ru-RU" dirty="0" smtClean="0"/>
            </a:br>
            <a:r>
              <a:rPr lang="ru-RU" dirty="0" smtClean="0"/>
              <a:t>копий протокола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Информирование наблюдателей и иных присутствующих 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Информационные материалы </a:t>
            </a:r>
            <a:br>
              <a:rPr lang="ru-RU" dirty="0" smtClean="0"/>
            </a:br>
            <a:r>
              <a:rPr lang="ru-RU" dirty="0" smtClean="0"/>
              <a:t>на стенде УИК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27560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Важно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00192" y="4159994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в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3676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Номер избирательного участка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Дата и время создания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Номер протокола на участке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Код избирательной кампании в ГАС «Выборы»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Данные строк верхней части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Коды кандидатов в ГАС «Выборы» и число голосов избирателей, отданных за каждого</a:t>
            </a:r>
          </a:p>
        </p:txBody>
      </p:sp>
      <p:pic>
        <p:nvPicPr>
          <p:cNvPr id="1026" name="Picture 2" descr="C:\Users\Admik\Dropbox\Screenshot_20170616-1014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5" b="37505"/>
          <a:stretch/>
        </p:blipFill>
        <p:spPr bwMode="auto">
          <a:xfrm>
            <a:off x="4427984" y="1520299"/>
            <a:ext cx="3645405" cy="31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протокола в ТИК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962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Носитель передаётся вместе с протоколом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Сначала протокол поступает членам ТИК для проверки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Ввод в </a:t>
            </a:r>
            <a:r>
              <a:rPr lang="ru-RU" sz="2400" dirty="0" smtClean="0"/>
              <a:t>ГАС «Выборы»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Нештатные ситуации: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 распознается </a:t>
            </a:r>
            <a:r>
              <a:rPr lang="en-US" sz="2400" dirty="0" smtClean="0"/>
              <a:t>QR-</a:t>
            </a:r>
            <a:r>
              <a:rPr lang="ru-RU" sz="2400" dirty="0" smtClean="0"/>
              <a:t>код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Распознанные данные </a:t>
            </a:r>
            <a:br>
              <a:rPr lang="ru-RU" sz="2400" dirty="0" smtClean="0"/>
            </a:br>
            <a:r>
              <a:rPr lang="ru-RU" sz="2400" dirty="0" smtClean="0"/>
              <a:t>не соответствуют бумажному </a:t>
            </a:r>
            <a:br>
              <a:rPr lang="ru-RU" sz="2400" dirty="0" smtClean="0"/>
            </a:br>
            <a:r>
              <a:rPr lang="ru-RU" sz="2400" dirty="0" smtClean="0"/>
              <a:t>варианту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29" y="2355726"/>
            <a:ext cx="3559435" cy="218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9622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Скорость составления протокола в УИК увеличится </a:t>
            </a:r>
            <a:r>
              <a:rPr lang="ru-RU" sz="2800" dirty="0" smtClean="0">
                <a:solidFill>
                  <a:srgbClr val="FF0000"/>
                </a:solidFill>
              </a:rPr>
              <a:t>в 10 раз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Скорость ввода данных в ГАС «Выборы» увеличится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в 10 раз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9702"/>
            <a:ext cx="28479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31590"/>
            <a:ext cx="8229600" cy="857250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pic>
        <p:nvPicPr>
          <p:cNvPr id="8194" name="Picture 2" descr="C:\Users\Admik\Downloads\ques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5726"/>
            <a:ext cx="6264696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07704" y="2355726"/>
            <a:ext cx="51125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технологии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6347048" cy="33944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Автоматизация составления протокола участковой комиссии</a:t>
            </a:r>
          </a:p>
          <a:p>
            <a:pPr lvl="1"/>
            <a:r>
              <a:rPr lang="ru-RU" dirty="0" smtClean="0"/>
              <a:t>Проверка математических соотношений</a:t>
            </a:r>
          </a:p>
          <a:p>
            <a:pPr lvl="1"/>
            <a:r>
              <a:rPr lang="ru-RU" dirty="0" smtClean="0"/>
              <a:t>Ускоренное изготовление документа</a:t>
            </a:r>
          </a:p>
          <a:p>
            <a:r>
              <a:rPr lang="ru-RU" dirty="0" smtClean="0"/>
              <a:t>Ускоренный и безошибочный ввод протокола в ГАС «Выборы»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5352"/>
            <a:ext cx="1863077" cy="25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1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основания применения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Постановление ЦИК России</a:t>
            </a:r>
            <a:br>
              <a:rPr lang="ru-RU" dirty="0" smtClean="0"/>
            </a:br>
            <a:r>
              <a:rPr lang="ru-RU" dirty="0" smtClean="0"/>
              <a:t>от 15 февраля 2017 года № 74/667-7</a:t>
            </a:r>
          </a:p>
          <a:p>
            <a:pPr marL="0" indent="0">
              <a:buNone/>
            </a:pPr>
            <a:r>
              <a:rPr lang="ru-RU" dirty="0" smtClean="0"/>
              <a:t>«О применении технологии изготовления </a:t>
            </a:r>
            <a:br>
              <a:rPr lang="ru-RU" dirty="0" smtClean="0"/>
            </a:br>
            <a:r>
              <a:rPr lang="ru-RU" dirty="0" smtClean="0"/>
              <a:t>протоколов участковых комиссий об итогах </a:t>
            </a:r>
            <a:br>
              <a:rPr lang="ru-RU" dirty="0" smtClean="0"/>
            </a:br>
            <a:r>
              <a:rPr lang="ru-RU" dirty="0" smtClean="0"/>
              <a:t>голосования с машиночитаемым кодом и </a:t>
            </a:r>
            <a:br>
              <a:rPr lang="ru-RU" dirty="0" smtClean="0"/>
            </a:br>
            <a:r>
              <a:rPr lang="ru-RU" dirty="0" smtClean="0"/>
              <a:t>ускоренного ввода данных протоколов участковых комиссий об итогах голосования в Государственную автоматизированную систему Российской Федерации "Выборы" с использованием машиночитаемого кода»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pic>
        <p:nvPicPr>
          <p:cNvPr id="7171" name="Picture 3" descr="C:\Users\Admik\Downloads\180px-Emblem_of_Central_Election_Commission_of_Rus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32762"/>
            <a:ext cx="1436761" cy="14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40" y="2571750"/>
            <a:ext cx="2231132" cy="22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кода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8183"/>
            <a:ext cx="8229600" cy="1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QR-код (</a:t>
            </a:r>
            <a:r>
              <a:rPr lang="ru-RU" dirty="0" err="1" smtClean="0"/>
              <a:t>quick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 — быстрый отклик) — матричный код (двумерный </a:t>
            </a:r>
            <a:r>
              <a:rPr lang="ru-RU" dirty="0" err="1" smtClean="0"/>
              <a:t>штрихкод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3179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достоинство — лёгкое распознавание </a:t>
            </a:r>
            <a:br>
              <a:rPr lang="ru-RU" dirty="0" smtClean="0"/>
            </a:br>
            <a:r>
              <a:rPr lang="ru-RU" dirty="0" smtClean="0"/>
              <a:t>при помощи сканера.</a:t>
            </a:r>
          </a:p>
          <a:p>
            <a:endParaRPr lang="ru-RU" dirty="0" smtClean="0"/>
          </a:p>
          <a:p>
            <a:r>
              <a:rPr lang="ru-RU" dirty="0" smtClean="0"/>
              <a:t>Максимальное количество информации в одном QR-коде:</a:t>
            </a:r>
          </a:p>
          <a:p>
            <a:r>
              <a:rPr lang="ru-RU" dirty="0" smtClean="0"/>
              <a:t>    цифры — 7089;</a:t>
            </a:r>
          </a:p>
          <a:p>
            <a:r>
              <a:rPr lang="ru-RU" dirty="0"/>
              <a:t> </a:t>
            </a:r>
            <a:r>
              <a:rPr lang="ru-RU" dirty="0" smtClean="0"/>
              <a:t>   буквы кириллицы — около 2953.</a:t>
            </a:r>
          </a:p>
        </p:txBody>
      </p:sp>
    </p:spTree>
    <p:extLst>
      <p:ext uri="{BB962C8B-B14F-4D97-AF65-F5344CB8AC3E}">
        <p14:creationId xmlns:p14="http://schemas.microsoft.com/office/powerpoint/2010/main" val="30510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место в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IBM </a:t>
            </a:r>
            <a:r>
              <a:rPr lang="en-US" dirty="0"/>
              <a:t>PC </a:t>
            </a:r>
            <a:r>
              <a:rPr lang="ru-RU" dirty="0"/>
              <a:t>совместимый компьютер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Процессор х86 с тактовой частотой не ниже 1 ГГц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Оперативная память не менее 2 Гб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Принтер </a:t>
            </a:r>
            <a:r>
              <a:rPr lang="ru-RU" dirty="0" smtClean="0"/>
              <a:t>+ </a:t>
            </a:r>
            <a:r>
              <a:rPr lang="ru-RU" dirty="0"/>
              <a:t>картридж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Операционная </a:t>
            </a:r>
            <a:r>
              <a:rPr lang="ru-RU" dirty="0"/>
              <a:t>система: </a:t>
            </a:r>
            <a:r>
              <a:rPr lang="ru-RU" dirty="0" err="1"/>
              <a:t>Windows</a:t>
            </a:r>
            <a:r>
              <a:rPr lang="ru-RU" dirty="0"/>
              <a:t> ХР и выше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Microsoft Office 2007 (</a:t>
            </a:r>
            <a:r>
              <a:rPr lang="ru-RU" dirty="0"/>
              <a:t>или выше) и </a:t>
            </a:r>
            <a:r>
              <a:rPr lang="en-US" dirty="0"/>
              <a:t>Adobe Acrobat Reader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7560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</a:t>
            </a:r>
            <a:endParaRPr lang="ru-RU" sz="24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10851" y="1266478"/>
            <a:ext cx="2448274" cy="3579110"/>
            <a:chOff x="4932041" y="123478"/>
            <a:chExt cx="4032447" cy="532859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04048" y="123478"/>
              <a:ext cx="3960440" cy="53285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2" descr="http://haticecetin.com/wp-content/uploads/2013/05/masaustu-bilgisaya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90" t="2000" r="10629" b="2000"/>
            <a:stretch>
              <a:fillRect/>
            </a:stretch>
          </p:blipFill>
          <p:spPr bwMode="auto">
            <a:xfrm>
              <a:off x="5364088" y="267494"/>
              <a:ext cx="3116723" cy="2664296"/>
            </a:xfrm>
            <a:prstGeom prst="rect">
              <a:avLst/>
            </a:prstGeom>
            <a:noFill/>
          </p:spPr>
        </p:pic>
        <p:pic>
          <p:nvPicPr>
            <p:cNvPr id="11" name="Picture 6" descr="https://nevere.ru/prefix/hp-printer-1606dn-driver-3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1" y="3194461"/>
              <a:ext cx="1872208" cy="1286160"/>
            </a:xfrm>
            <a:prstGeom prst="rect">
              <a:avLst/>
            </a:prstGeom>
            <a:noFill/>
          </p:spPr>
        </p:pic>
        <p:pic>
          <p:nvPicPr>
            <p:cNvPr id="14" name="Picture 16" descr="http://static.my-shop.ru/product/3/218/217711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8309" y="3085964"/>
              <a:ext cx="1584175" cy="1584176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5796136" y="4443958"/>
            <a:ext cx="16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АРМ УИК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32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место в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Администрации муниципалитетов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Организации, где размещены УИК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Учреждения образования и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Иные юридические и физические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Личная техника членов УИК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7560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Кто предоставит?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01191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Обязательно: за </a:t>
            </a:r>
            <a:r>
              <a:rPr lang="ru-RU" b="1" dirty="0" smtClean="0"/>
              <a:t>3 дня</a:t>
            </a:r>
            <a:r>
              <a:rPr lang="ru-RU" dirty="0" smtClean="0"/>
              <a:t> до дня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Желательно: за </a:t>
            </a:r>
            <a:r>
              <a:rPr lang="ru-RU" b="1" dirty="0" smtClean="0"/>
              <a:t>10 дней </a:t>
            </a:r>
            <a:r>
              <a:rPr lang="ru-RU" dirty="0" smtClean="0"/>
              <a:t>до дня голосования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343584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Сроки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98" y="1923678"/>
            <a:ext cx="41764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Операторы в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Решением </a:t>
            </a:r>
            <a:r>
              <a:rPr lang="ru-RU" dirty="0" smtClean="0"/>
              <a:t>участковой комиссии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позднее чем за 20 дней до дня голосования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27560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Назначение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531661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30 августа по 6 сентября 2017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Группы по 20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Теория, практика и тест – 2 часа 30 минут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Выдаётся удостоверение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295559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Обучение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5457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Исходные данные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USB flash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Будут приобретаться централизованно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27560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Носитель данных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43584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Реквизиты и состав УИК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Строки протоколов по всем видам выборов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Контрольные соотношения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285978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 исходных данных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5646"/>
            <a:ext cx="3681586" cy="19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УИК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4731990"/>
            <a:ext cx="2895600" cy="273844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5167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позднее чем за 3 дня до дня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заклеенном опечатанном конверте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акту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27560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носителя в УИК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65361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день, предшествующий голосованию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результатам тренировки ТИК </a:t>
            </a:r>
            <a:br>
              <a:rPr lang="ru-RU" dirty="0" smtClean="0"/>
            </a:br>
            <a:r>
              <a:rPr lang="ru-RU" dirty="0" smtClean="0"/>
              <a:t>информирует Избирательную комиссию Свердловской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07754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Тренировка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77" y="1716799"/>
            <a:ext cx="3577596" cy="27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1040</Words>
  <Application>Microsoft Office PowerPoint</Application>
  <PresentationFormat>Экран (16:9)</PresentationFormat>
  <Paragraphs>153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Технология изготовления протокола участковой избирательной комиссии об итогах голосования с машиночитаемым кодом</vt:lpstr>
      <vt:lpstr>Цели и задачи технологии</vt:lpstr>
      <vt:lpstr>Правовые основания применения</vt:lpstr>
      <vt:lpstr>Понятие QR-кода</vt:lpstr>
      <vt:lpstr>Рабочее место в УИК</vt:lpstr>
      <vt:lpstr>Рабочее место в УИК</vt:lpstr>
      <vt:lpstr>Операторы в УИК</vt:lpstr>
      <vt:lpstr>Исходные данные</vt:lpstr>
      <vt:lpstr>Подготовка УИК</vt:lpstr>
      <vt:lpstr>Работа СПО в УИК</vt:lpstr>
      <vt:lpstr>Изготовление протокола</vt:lpstr>
      <vt:lpstr>Данные в QR-коде</vt:lpstr>
      <vt:lpstr>Передача протокола в ТИК</vt:lpstr>
      <vt:lpstr>Ожидаемые результаты</vt:lpstr>
      <vt:lpstr>Вопросы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протокола УИК об итогах голосования с машиночитаемым кодом</dc:title>
  <dc:creator>Сергей Петрович Сапцын</dc:creator>
  <cp:lastModifiedBy>Сергей Петрович Сапцын</cp:lastModifiedBy>
  <cp:revision>25</cp:revision>
  <cp:lastPrinted>2017-06-21T04:50:13Z</cp:lastPrinted>
  <dcterms:created xsi:type="dcterms:W3CDTF">2017-06-15T05:50:33Z</dcterms:created>
  <dcterms:modified xsi:type="dcterms:W3CDTF">2017-06-21T04:54:15Z</dcterms:modified>
</cp:coreProperties>
</file>