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00A8-1385-423C-BA88-E732E61A787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790C7-F9C9-491D-A073-EA9441354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289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8CB1-B0C8-43D8-B0B7-65C2565CC16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49A7E-1198-4CA6-91A4-A0B64C7E5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13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69D6-1A89-4401-8D50-5441E9FF48B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C2F9E-810D-4FB7-BD44-84512DD871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82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E6F8-6E84-4349-B849-770FB9332DB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6F24A-AEE9-4D3A-BF7C-CEF1A4427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52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F88E-9747-4C4B-8B97-033E8E077AA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5BEF-F467-4734-8DDB-958B4DF9F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06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3F8B-2E94-4D14-82B1-F9D723AF692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9572A-F539-4E2C-B33B-90EF8CDA2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548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85AF-A218-477E-8226-9EAD8E751C1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CB370-DEAE-413E-A3AD-0504BD8FE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475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7A86-0FAF-46C8-AA60-4F7086E72853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DCC51-9EE7-49BC-A511-505AD54DC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763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7389-7118-4A3B-A582-55CA5E14BCA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1288B-263C-4479-8C6D-AC3095803B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22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9314-C6D8-455B-ADE7-24C42B956F6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576A-C25D-48DA-87DF-350A64D84E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269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11E2-90E6-462B-B917-A040AF1B2A8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92E03-4023-45FA-A9C1-FDEBE71B45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857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00BC4-FD42-4C57-B17D-D1265507547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9158AE-1EDC-4821-B2E1-18978E5B97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864096"/>
          </a:xfrm>
        </p:spPr>
        <p:txBody>
          <a:bodyPr/>
          <a:lstStyle/>
          <a:p>
            <a:r>
              <a:rPr lang="ru-RU" altLang="ru-RU" sz="1800" dirty="0" smtClean="0"/>
              <a:t>Конкурсная работа на лучшую информационно – разъяснительную деятельность среди различных категорий населения в 2017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44924"/>
            <a:ext cx="6984776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Байновская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библиотека – сектор № 1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Богдановичской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ЦБС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2210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Байны ул. 8 Марта 5 «а»   тел.:8(34376) 32-3-33  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bainibib.sektor1@yandex.ru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157192"/>
            <a:ext cx="647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Кузнецова Екатерина Юрьевна, заведующая библиотекой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3096344"/>
          </a:xfrm>
        </p:spPr>
        <p:txBody>
          <a:bodyPr/>
          <a:lstStyle/>
          <a:p>
            <a:pPr algn="l"/>
            <a:r>
              <a:rPr lang="ru-RU" sz="2000" dirty="0" smtClean="0">
                <a:latin typeface="Bookman Old Style" panose="02050604050505020204" pitchFamily="18" charset="0"/>
              </a:rPr>
              <a:t>	Библиотекам </a:t>
            </a:r>
            <a:r>
              <a:rPr lang="ru-RU" sz="2000" dirty="0">
                <a:latin typeface="Bookman Old Style" panose="02050604050505020204" pitchFamily="18" charset="0"/>
              </a:rPr>
              <a:t>необходимо переходить от разовых мероприятий к разработке перспективных планов в работе по правовой грамотности избирателей, что прибавит работе систематичности и целенаправленности, будет способствовать творческому развитию личности, осознанию гражданского долга избирателей, расширению кругозора и информированности, повышению электоральной культуры избирателей.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4527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280831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2000" dirty="0" smtClean="0"/>
              <a:t>Подготовка и проведение избирательной </a:t>
            </a:r>
            <a:r>
              <a:rPr lang="ru-RU" sz="2000" dirty="0" smtClean="0"/>
              <a:t>кампании </a:t>
            </a:r>
            <a:r>
              <a:rPr lang="ru-RU" sz="2000" dirty="0" smtClean="0"/>
              <a:t>предполагает осуществление широкого комплекса информационно-разъяснительных мероприятий для различных категорий участников избирательного процесса.  Опыт избирательных кампаний показывает, что одной из основных проблем в проведении выборов остается недостаточно высокая активность избирателей.  С учетом этого </a:t>
            </a:r>
            <a:r>
              <a:rPr lang="ru-RU" sz="2000" dirty="0" err="1" smtClean="0"/>
              <a:t>Байновская</a:t>
            </a:r>
            <a:r>
              <a:rPr lang="ru-RU" sz="2000" dirty="0" smtClean="0"/>
              <a:t> библиотека – сектор  № 1 определила целью своей информационно-разъяснительной деятельности  повышение уровня информированности избирателей о едином дне голосования 10 сентября 2017 года и предстоящих в этот день выборах Губернатора Свердловской области и выборах Депутатов Думы городского округа Богданович.</a:t>
            </a:r>
          </a:p>
          <a:p>
            <a:pPr marL="0" indent="0">
              <a:buNone/>
            </a:pPr>
            <a:r>
              <a:rPr lang="ru-RU" sz="1600" dirty="0" smtClean="0"/>
              <a:t>	</a:t>
            </a:r>
            <a:endParaRPr lang="ru-RU" sz="1600" dirty="0"/>
          </a:p>
        </p:txBody>
      </p:sp>
      <p:pic>
        <p:nvPicPr>
          <p:cNvPr id="3" name="Рисунок 2" descr="vybory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373216"/>
            <a:ext cx="3960440" cy="12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55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68952" cy="5112568"/>
          </a:xfrm>
        </p:spPr>
        <p:txBody>
          <a:bodyPr/>
          <a:lstStyle/>
          <a:p>
            <a:pPr algn="l"/>
            <a:r>
              <a:rPr lang="ru-RU" sz="1400" dirty="0" smtClean="0"/>
              <a:t>	</a:t>
            </a:r>
            <a:r>
              <a:rPr lang="ru-RU" sz="1700" dirty="0" smtClean="0"/>
              <a:t>Библиотека </a:t>
            </a:r>
            <a:r>
              <a:rPr lang="ru-RU" sz="1700" dirty="0"/>
              <a:t>по праву </a:t>
            </a:r>
            <a:r>
              <a:rPr lang="ru-RU" sz="1700" dirty="0" smtClean="0"/>
              <a:t>считается </a:t>
            </a:r>
            <a:r>
              <a:rPr lang="ru-RU" sz="1700" dirty="0"/>
              <a:t>одним из важных звеньев в системе правового просвещения населения, ведь формирование правовой культуры как часть патриотического воспитания и просвещения — </a:t>
            </a:r>
            <a:r>
              <a:rPr lang="ru-RU" sz="1700" dirty="0" smtClean="0"/>
              <a:t>часть повседневной </a:t>
            </a:r>
            <a:r>
              <a:rPr lang="ru-RU" sz="1700" dirty="0"/>
              <a:t>работы. Однако особую значимость это направление деятельности, безусловно, приобретает в период избирательных кампаний. Не секрет, что </a:t>
            </a:r>
            <a:r>
              <a:rPr lang="ru-RU" sz="1700" dirty="0" smtClean="0"/>
              <a:t>библиотека, </a:t>
            </a:r>
            <a:r>
              <a:rPr lang="ru-RU" sz="1700" dirty="0"/>
              <a:t>особенно в небольших населенных пунктах </a:t>
            </a:r>
            <a:r>
              <a:rPr lang="ru-RU" sz="1700" dirty="0" smtClean="0"/>
              <a:t>является учреждением наиболее </a:t>
            </a:r>
            <a:r>
              <a:rPr lang="ru-RU" sz="1700" dirty="0"/>
              <a:t>приближенным к избирателям. Работая в непосредственном контакте с избирательными комиссиями, играя роль посредников в информационном взаимодействии властных органов и населения, </a:t>
            </a:r>
            <a:r>
              <a:rPr lang="ru-RU" sz="1700" dirty="0" err="1" smtClean="0"/>
              <a:t>Байновская</a:t>
            </a:r>
            <a:r>
              <a:rPr lang="ru-RU" sz="1700" dirty="0" smtClean="0"/>
              <a:t> библиотека – сектор № 1 проводит </a:t>
            </a:r>
            <a:r>
              <a:rPr lang="ru-RU" sz="1700" dirty="0"/>
              <a:t>большую информационную и просветительскую работу, успешно создавая информационную среду, необходимую для принятия избирателями обоснованных решений.</a:t>
            </a:r>
            <a:br>
              <a:rPr lang="ru-RU" sz="1700" dirty="0"/>
            </a:br>
            <a:r>
              <a:rPr lang="ru-RU" sz="1700" dirty="0" smtClean="0"/>
              <a:t>	В </a:t>
            </a:r>
            <a:r>
              <a:rPr lang="ru-RU" sz="1700" dirty="0"/>
              <a:t>настоящее время в </a:t>
            </a:r>
            <a:r>
              <a:rPr lang="ru-RU" sz="1700" dirty="0" err="1" smtClean="0"/>
              <a:t>Байновской</a:t>
            </a:r>
            <a:r>
              <a:rPr lang="ru-RU" sz="1700" dirty="0" smtClean="0"/>
              <a:t> библиотеке – сектор № 1 </a:t>
            </a:r>
            <a:r>
              <a:rPr lang="ru-RU" sz="1700" dirty="0"/>
              <a:t>накоплен </a:t>
            </a:r>
            <a:r>
              <a:rPr lang="ru-RU" sz="1700" dirty="0" smtClean="0"/>
              <a:t>большой опыт </a:t>
            </a:r>
            <a:r>
              <a:rPr lang="ru-RU" sz="1700" dirty="0"/>
              <a:t>работы, который способствует повышению гражданской и политической активности избирателей. </a:t>
            </a:r>
            <a:r>
              <a:rPr lang="ru-RU" sz="1700" dirty="0" smtClean="0"/>
              <a:t>Содействуя </a:t>
            </a:r>
            <a:r>
              <a:rPr lang="ru-RU" sz="1700" dirty="0"/>
              <a:t>формированию правовой культуры, вовлечению граждан в избирательный процесс, </a:t>
            </a:r>
            <a:r>
              <a:rPr lang="ru-RU" sz="1700" dirty="0" smtClean="0"/>
              <a:t>библиотека использует </a:t>
            </a:r>
            <a:r>
              <a:rPr lang="ru-RU" sz="1700" dirty="0"/>
              <a:t>различные формы и методы работы, преследуя цель донести до читателей информацию о правах человека, демократии, политических системах, воспитать чувство гражданской ответственности и правосознания.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294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6004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   </a:t>
            </a:r>
            <a:r>
              <a:rPr lang="ru-RU" sz="1600" dirty="0" smtClean="0"/>
              <a:t>В </a:t>
            </a:r>
            <a:r>
              <a:rPr lang="ru-RU" sz="1600" dirty="0" smtClean="0"/>
              <a:t>библиотеке был оформлен информационный </a:t>
            </a:r>
            <a:r>
              <a:rPr lang="ru-RU" sz="1600" dirty="0"/>
              <a:t>стенд: экспресс информации «Вестник избирателя</a:t>
            </a:r>
            <a:r>
              <a:rPr lang="ru-RU" sz="1600" dirty="0" smtClean="0"/>
              <a:t>». Он способствовал </a:t>
            </a:r>
            <a:r>
              <a:rPr lang="ru-RU" sz="1600" dirty="0"/>
              <a:t>повышению электоральной активности избирателей и побуждению к участию в </a:t>
            </a:r>
            <a:r>
              <a:rPr lang="ru-RU" sz="1600" dirty="0" smtClean="0"/>
              <a:t>выборах.  На нем были представлены информационные материалы</a:t>
            </a:r>
            <a:r>
              <a:rPr lang="ru-RU" sz="1600" dirty="0"/>
              <a:t>, раскрывающие исторические аспекты выборов, тексты работ видных политических </a:t>
            </a:r>
            <a:r>
              <a:rPr lang="ru-RU" sz="1600" dirty="0" smtClean="0"/>
              <a:t>деятелей</a:t>
            </a:r>
            <a:r>
              <a:rPr lang="ru-RU" sz="1600" dirty="0" smtClean="0"/>
              <a:t>, статьи из периодических изданий, освещающие выборы,  </a:t>
            </a:r>
            <a:r>
              <a:rPr lang="ru-RU" sz="1600" dirty="0"/>
              <a:t>нормативно-правовые акты, регулирующие процесс </a:t>
            </a:r>
            <a:r>
              <a:rPr lang="ru-RU" sz="1600" dirty="0" smtClean="0"/>
              <a:t>выборов. </a:t>
            </a:r>
            <a:r>
              <a:rPr lang="ru-RU" sz="1600" dirty="0"/>
              <a:t>Материалы были подобраны таким образом, чтобы помочь пользователям самостоятельно разобраться в некоторых вопросах соблюдения их прав и </a:t>
            </a:r>
            <a:r>
              <a:rPr lang="ru-RU" sz="1600" dirty="0" smtClean="0"/>
              <a:t>свобод.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068960"/>
            <a:ext cx="2376264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32656"/>
            <a:ext cx="2443516" cy="32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02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4618856" cy="432048"/>
          </a:xfrm>
        </p:spPr>
        <p:txBody>
          <a:bodyPr/>
          <a:lstStyle/>
          <a:p>
            <a:r>
              <a:rPr lang="ru-RU" dirty="0" smtClean="0"/>
              <a:t>Выпущена печатная продукция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44824"/>
            <a:ext cx="3744416" cy="7920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Памятка </a:t>
            </a:r>
            <a:r>
              <a:rPr lang="ru-RU" sz="2000" dirty="0" smtClean="0">
                <a:cs typeface="Times New Roman" pitchFamily="18" charset="0"/>
              </a:rPr>
              <a:t>будущему избирателю «</a:t>
            </a:r>
            <a:r>
              <a:rPr lang="ru-RU" sz="2000" dirty="0" smtClean="0">
                <a:cs typeface="Times New Roman" pitchFamily="18" charset="0"/>
              </a:rPr>
              <a:t>Твое право выбора!»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3600400" cy="504056"/>
          </a:xfrm>
        </p:spPr>
        <p:txBody>
          <a:bodyPr/>
          <a:lstStyle/>
          <a:p>
            <a:r>
              <a:rPr lang="ru-RU" sz="2000" dirty="0" smtClean="0"/>
              <a:t>Буклет «</a:t>
            </a:r>
            <a:r>
              <a:rPr lang="ru-RU" sz="2000" dirty="0" smtClean="0"/>
              <a:t>Выборы. Будь </a:t>
            </a:r>
            <a:r>
              <a:rPr lang="ru-RU" sz="2000" dirty="0" smtClean="0"/>
              <a:t>в </a:t>
            </a:r>
            <a:r>
              <a:rPr lang="ru-RU" sz="2000" dirty="0" smtClean="0"/>
              <a:t>теме!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pic>
        <p:nvPicPr>
          <p:cNvPr id="5" name="Рисунок 4" descr="SAM_2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08920"/>
            <a:ext cx="2679762" cy="3573016"/>
          </a:xfrm>
          <a:prstGeom prst="rect">
            <a:avLst/>
          </a:prstGeom>
        </p:spPr>
      </p:pic>
      <p:pic>
        <p:nvPicPr>
          <p:cNvPr id="6" name="Рисунок 5" descr="SAM_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36912"/>
            <a:ext cx="246373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95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7" y="332656"/>
            <a:ext cx="6669559" cy="2016224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</a:t>
            </a:r>
            <a:endParaRPr lang="ru-RU" sz="1400" dirty="0"/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230410" cy="23933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4032448" cy="360040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1600" dirty="0" smtClean="0"/>
              <a:t>Для </a:t>
            </a:r>
            <a:r>
              <a:rPr lang="ru-RU" sz="1600" dirty="0"/>
              <a:t>учащихся среднего и старшего школьного возраста </a:t>
            </a:r>
            <a:r>
              <a:rPr lang="ru-RU" sz="1600" dirty="0" smtClean="0"/>
              <a:t>был проведен правовой </a:t>
            </a:r>
            <a:r>
              <a:rPr lang="ru-RU" sz="1600" dirty="0"/>
              <a:t>час «Учись быть избирателем». </a:t>
            </a:r>
            <a:endParaRPr lang="ru-RU" sz="1600" dirty="0" smtClean="0"/>
          </a:p>
          <a:p>
            <a:r>
              <a:rPr lang="ru-RU" sz="1600" dirty="0" smtClean="0"/>
              <a:t>	</a:t>
            </a:r>
            <a:r>
              <a:rPr lang="ru-RU" sz="1600" dirty="0" smtClean="0"/>
              <a:t>Мероприятие </a:t>
            </a:r>
            <a:r>
              <a:rPr lang="ru-RU" sz="1600" dirty="0" smtClean="0"/>
              <a:t>начиналось </a:t>
            </a:r>
            <a:r>
              <a:rPr lang="ru-RU" sz="1600" dirty="0"/>
              <a:t>с традиционного экскурса в историю избирательного права. Затем </a:t>
            </a:r>
            <a:r>
              <a:rPr lang="ru-RU" sz="1600" dirty="0" smtClean="0"/>
              <a:t>игра</a:t>
            </a:r>
            <a:r>
              <a:rPr lang="ru-RU" sz="1600" dirty="0"/>
              <a:t>, посвященная вопросам избирательного права, где ребята </a:t>
            </a:r>
            <a:r>
              <a:rPr lang="ru-RU" sz="1600" dirty="0" smtClean="0"/>
              <a:t>вспоминали, </a:t>
            </a:r>
            <a:r>
              <a:rPr lang="ru-RU" sz="1600" dirty="0"/>
              <a:t>какие у каждого из нас есть избирательные </a:t>
            </a:r>
            <a:r>
              <a:rPr lang="ru-RU" sz="1600" dirty="0" smtClean="0"/>
              <a:t>права. Выясняли </a:t>
            </a:r>
            <a:r>
              <a:rPr lang="ru-RU" sz="1600" dirty="0"/>
              <a:t>такие понятия как: «законодатель», «исполнитель», «закон», «конституция», «прямое или тайное голосование», «избирательный бюллетень». Ребята </a:t>
            </a:r>
            <a:r>
              <a:rPr lang="ru-RU" sz="1600" dirty="0" smtClean="0"/>
              <a:t>отвечали </a:t>
            </a:r>
            <a:r>
              <a:rPr lang="ru-RU" sz="1600" dirty="0"/>
              <a:t>на вопросы и </a:t>
            </a:r>
            <a:r>
              <a:rPr lang="ru-RU" sz="1600" dirty="0" smtClean="0"/>
              <a:t>выполняли </a:t>
            </a:r>
            <a:r>
              <a:rPr lang="ru-RU" sz="1600" dirty="0"/>
              <a:t>разные </a:t>
            </a:r>
            <a:r>
              <a:rPr lang="ru-RU" sz="1600" dirty="0" smtClean="0"/>
              <a:t>задания.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1199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1916833"/>
            <a:ext cx="8136904" cy="194421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	В форме дискуссии, обсуждения интересующих вопросов, был проведен час </a:t>
            </a:r>
            <a:r>
              <a:rPr lang="ru-RU" sz="1600" dirty="0" smtClean="0"/>
              <a:t>избирательного права «Выборы – это важно</a:t>
            </a:r>
            <a:r>
              <a:rPr lang="ru-RU" sz="1600" dirty="0" smtClean="0"/>
              <a:t>», для детей старшего возраста.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Мероприятие проводилось </a:t>
            </a:r>
            <a:r>
              <a:rPr lang="ru-RU" sz="1600" dirty="0" smtClean="0"/>
              <a:t>с </a:t>
            </a:r>
            <a:r>
              <a:rPr lang="ru-RU" sz="1600" dirty="0" smtClean="0"/>
              <a:t>целью: содействовать </a:t>
            </a:r>
            <a:r>
              <a:rPr lang="ru-RU" sz="1600" dirty="0" smtClean="0"/>
              <a:t>формированию у учащихся собственной точки зрения на происходящее вокруг, </a:t>
            </a:r>
            <a:r>
              <a:rPr lang="ru-RU" sz="1600" dirty="0" smtClean="0"/>
              <a:t>показать </a:t>
            </a:r>
            <a:r>
              <a:rPr lang="ru-RU" sz="1600" dirty="0" smtClean="0"/>
              <a:t>смысл и значение выборов в демократическом </a:t>
            </a:r>
            <a:r>
              <a:rPr lang="ru-RU" sz="1600" dirty="0" smtClean="0"/>
              <a:t>обществе, повысить </a:t>
            </a:r>
            <a:r>
              <a:rPr lang="ru-RU" sz="1600" dirty="0" smtClean="0"/>
              <a:t>уровень правовой культуры и образования учащихся в сфере избирательного </a:t>
            </a:r>
            <a:r>
              <a:rPr lang="ru-RU" sz="1600" dirty="0" smtClean="0"/>
              <a:t>процесса.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	</a:t>
            </a:r>
            <a:endParaRPr lang="ru-RU" dirty="0"/>
          </a:p>
        </p:txBody>
      </p:sp>
      <p:pic>
        <p:nvPicPr>
          <p:cNvPr id="3" name="Рисунок 2" descr="gubernatorSO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49017"/>
            <a:ext cx="3960440" cy="27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93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424936" cy="2160239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              </a:t>
            </a:r>
            <a:r>
              <a:rPr lang="ru-RU" sz="1600" dirty="0" smtClean="0"/>
              <a:t>     Для </a:t>
            </a:r>
            <a:r>
              <a:rPr lang="ru-RU" sz="1600" dirty="0" smtClean="0"/>
              <a:t>взрослых </a:t>
            </a:r>
            <a:r>
              <a:rPr lang="ru-RU" sz="1600" dirty="0" smtClean="0"/>
              <a:t>пользователей библиотеки </a:t>
            </a:r>
            <a:r>
              <a:rPr lang="ru-RU" sz="1600" dirty="0" smtClean="0"/>
              <a:t>был </a:t>
            </a:r>
            <a:r>
              <a:rPr lang="ru-RU" sz="1600" dirty="0" smtClean="0"/>
              <a:t>проведен </a:t>
            </a:r>
            <a:r>
              <a:rPr lang="ru-RU" sz="1600" dirty="0" err="1" smtClean="0"/>
              <a:t>видеочас</a:t>
            </a:r>
            <a:r>
              <a:rPr lang="ru-RU" sz="1600" dirty="0" smtClean="0"/>
              <a:t> «Выборы в России: история и современность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На мероприятии были показаны </a:t>
            </a:r>
            <a:r>
              <a:rPr lang="ru-RU" sz="1600" dirty="0" smtClean="0"/>
              <a:t>особенности системы выборов в органы власти в </a:t>
            </a:r>
            <a:r>
              <a:rPr lang="ru-RU" sz="1600" dirty="0" smtClean="0"/>
              <a:t>историческом прошлом </a:t>
            </a:r>
            <a:r>
              <a:rPr lang="ru-RU" sz="1600" dirty="0" smtClean="0"/>
              <a:t>России и её </a:t>
            </a:r>
            <a:r>
              <a:rPr lang="ru-RU" sz="1600" dirty="0" smtClean="0"/>
              <a:t>современности. Библиотекари </a:t>
            </a:r>
            <a:r>
              <a:rPr lang="ru-RU" sz="1600" dirty="0" smtClean="0"/>
              <a:t>раскрывали содержание и значимость важнейшего политического института – выборы. Кроме того, провели сравнительный анализ избирательных  систем  древней, средневековой России, советской России и избирательной системы, сложившейся в РФ в результате принятия Конституции 12 декабря 1993г. </a:t>
            </a:r>
            <a:r>
              <a:rPr lang="ru-RU" sz="1600" dirty="0" smtClean="0"/>
              <a:t>Были просмотрены </a:t>
            </a:r>
            <a:r>
              <a:rPr lang="ru-RU" sz="1600" dirty="0" smtClean="0"/>
              <a:t>видеоролики по этой теме.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3" name="Рисунок 2" descr="1339344805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76756"/>
            <a:ext cx="2736304" cy="2033986"/>
          </a:xfrm>
          <a:prstGeom prst="rect">
            <a:avLst/>
          </a:prstGeom>
        </p:spPr>
      </p:pic>
      <p:pic>
        <p:nvPicPr>
          <p:cNvPr id="6" name="Рисунок 5" descr="286597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77072"/>
            <a:ext cx="3528392" cy="24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52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72817"/>
            <a:ext cx="4392488" cy="446449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	</a:t>
            </a:r>
            <a:r>
              <a:rPr lang="ru-RU" sz="1500" dirty="0" smtClean="0"/>
              <a:t>Общество </a:t>
            </a:r>
            <a:r>
              <a:rPr lang="ru-RU" sz="1500" dirty="0"/>
              <a:t>начинается с гражданина. В практическом решении этой задачи очевидна роль библиотек, которые ведут активную работу с </a:t>
            </a:r>
            <a:r>
              <a:rPr lang="ru-RU" sz="1500" dirty="0" smtClean="0"/>
              <a:t>молодёжью. 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	</a:t>
            </a:r>
            <a:r>
              <a:rPr lang="ru-RU" sz="1500" dirty="0" smtClean="0"/>
              <a:t>Деятельность </a:t>
            </a:r>
            <a:r>
              <a:rPr lang="ru-RU" sz="1500" dirty="0" err="1" smtClean="0"/>
              <a:t>Байновской</a:t>
            </a:r>
            <a:r>
              <a:rPr lang="ru-RU" sz="1500" dirty="0" smtClean="0"/>
              <a:t> библиотеки – сектор № 1 </a:t>
            </a:r>
            <a:r>
              <a:rPr lang="ru-RU" sz="1500" dirty="0"/>
              <a:t>по правовому просвещению </a:t>
            </a:r>
            <a:r>
              <a:rPr lang="ru-RU" sz="1500" dirty="0" smtClean="0"/>
              <a:t>молодых читателей </a:t>
            </a:r>
            <a:r>
              <a:rPr lang="ru-RU" sz="1500" dirty="0"/>
              <a:t>направлена на формирование </a:t>
            </a:r>
            <a:r>
              <a:rPr lang="ru-RU" sz="1500" dirty="0" smtClean="0"/>
              <a:t>у них устойчивого </a:t>
            </a:r>
            <a:r>
              <a:rPr lang="ru-RU" sz="1500" dirty="0"/>
              <a:t>интереса </a:t>
            </a:r>
            <a:r>
              <a:rPr lang="ru-RU" sz="1500" dirty="0" smtClean="0"/>
              <a:t>к </a:t>
            </a:r>
            <a:r>
              <a:rPr lang="ru-RU" sz="1500" dirty="0"/>
              <a:t>теме выборов, социальной активности, понимания смысла и значения участия в выборах. </a:t>
            </a:r>
            <a:r>
              <a:rPr lang="ru-RU" sz="1500" dirty="0" smtClean="0"/>
              <a:t>Для привлечения интереса молодежи к выборам был проведен </a:t>
            </a:r>
            <a:r>
              <a:rPr lang="ru-RU" sz="1500" dirty="0" smtClean="0"/>
              <a:t>День </a:t>
            </a:r>
            <a:r>
              <a:rPr lang="ru-RU" sz="1500" dirty="0" smtClean="0"/>
              <a:t>молодого избирателя «Мы избиратели нового века». Целью этого мероприятия было ознакомить молодых людей, будущих избирателей, с законодательством Российской Федерации о выборах, порядке проведения избирательной кампании, привлечь внимание к выборам, повысить гражданскую ответственность и сформировать активную жизненную позицию молодых людей. 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Содержимое 3" descr="molodoj_izbiratel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844923" cy="2160240"/>
          </a:xfrm>
        </p:spPr>
      </p:pic>
    </p:spTree>
    <p:extLst>
      <p:ext uri="{BB962C8B-B14F-4D97-AF65-F5344CB8AC3E}">
        <p14:creationId xmlns:p14="http://schemas.microsoft.com/office/powerpoint/2010/main" xmlns="" val="846552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Шаблон4</Template>
  <TotalTime>737</TotalTime>
  <Words>205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Конкурсная работа на лучшую информационно – разъяснительную деятельность среди различных категорий населения в 2017 году</vt:lpstr>
      <vt:lpstr>Слайд 2</vt:lpstr>
      <vt:lpstr> Библиотека по праву считается одним из важных звеньев в системе правового просвещения населения, ведь формирование правовой культуры как часть патриотического воспитания и просвещения — часть повседневной работы. Однако особую значимость это направление деятельности, безусловно, приобретает в период избирательных кампаний. Не секрет, что библиотека, особенно в небольших населенных пунктах является учреждением наиболее приближенным к избирателям. Работая в непосредственном контакте с избирательными комиссиями, играя роль посредников в информационном взаимодействии властных органов и населения, Байновская библиотека – сектор № 1 проводит большую информационную и просветительскую работу, успешно создавая информационную среду, необходимую для принятия избирателями обоснованных решений.  В настоящее время в Байновской библиотеке – сектор № 1 накоплен большой опыт работы, который способствует повышению гражданской и политической активности избирателей. Содействуя формированию правовой культуры, вовлечению граждан в избирательный процесс, библиотека использует различные формы и методы работы, преследуя цель донести до читателей информацию о правах человека, демократии, политических системах, воспитать чувство гражданской ответственности и правосознания. </vt:lpstr>
      <vt:lpstr>Слайд 4</vt:lpstr>
      <vt:lpstr>Выпущена печатная продукция </vt:lpstr>
      <vt:lpstr>     </vt:lpstr>
      <vt:lpstr>Слайд 7</vt:lpstr>
      <vt:lpstr>Слайд 8</vt:lpstr>
      <vt:lpstr>Слайд 9</vt:lpstr>
      <vt:lpstr> Библиотекам необходимо переходить от разовых мероприятий к разработке перспективных планов в работе по правовой грамотности избирателей, что прибавит работе систематичности и целенаправленности, будет способствовать творческому развитию личности, осознанию гражданского долга избирателей, расширению кругозора и информированности, повышению электоральной культуры избирателей.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разъяснительная деятельность среди различных категорий населния</dc:title>
  <dc:creator>Наталья Клименко</dc:creator>
  <cp:lastModifiedBy>1</cp:lastModifiedBy>
  <cp:revision>51</cp:revision>
  <dcterms:created xsi:type="dcterms:W3CDTF">2016-10-08T11:46:02Z</dcterms:created>
  <dcterms:modified xsi:type="dcterms:W3CDTF">2017-11-13T03:27:29Z</dcterms:modified>
</cp:coreProperties>
</file>