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8" r:id="rId6"/>
    <p:sldId id="266" r:id="rId7"/>
    <p:sldId id="263" r:id="rId8"/>
    <p:sldId id="265" r:id="rId9"/>
    <p:sldId id="261" r:id="rId10"/>
    <p:sldId id="262" r:id="rId11"/>
    <p:sldId id="264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086E"/>
    <a:srgbClr val="000000"/>
    <a:srgbClr val="18108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4" autoAdjust="0"/>
    <p:restoredTop sz="99712" autoAdjust="0"/>
  </p:normalViewPr>
  <p:slideViewPr>
    <p:cSldViewPr snapToGrid="0">
      <p:cViewPr varScale="1">
        <p:scale>
          <a:sx n="107" d="100"/>
          <a:sy n="107" d="100"/>
        </p:scale>
        <p:origin x="-102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0B66-B029-4965-B4F6-228609552EEE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8EB7-D31A-4EA7-A48A-0659F9A49D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034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0B66-B029-4965-B4F6-228609552EEE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8EB7-D31A-4EA7-A48A-0659F9A49D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018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0B66-B029-4965-B4F6-228609552EEE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8EB7-D31A-4EA7-A48A-0659F9A49D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704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0B66-B029-4965-B4F6-228609552EEE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8EB7-D31A-4EA7-A48A-0659F9A49D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822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0B66-B029-4965-B4F6-228609552EEE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8EB7-D31A-4EA7-A48A-0659F9A49D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486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0B66-B029-4965-B4F6-228609552EEE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8EB7-D31A-4EA7-A48A-0659F9A49D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545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0B66-B029-4965-B4F6-228609552EEE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8EB7-D31A-4EA7-A48A-0659F9A49D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982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0B66-B029-4965-B4F6-228609552EEE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8EB7-D31A-4EA7-A48A-0659F9A49D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643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0B66-B029-4965-B4F6-228609552EEE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8EB7-D31A-4EA7-A48A-0659F9A49D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013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0B66-B029-4965-B4F6-228609552EEE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8EB7-D31A-4EA7-A48A-0659F9A49D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363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0B66-B029-4965-B4F6-228609552EEE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8EB7-D31A-4EA7-A48A-0659F9A49D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940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C0B66-B029-4965-B4F6-228609552EEE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48EB7-D31A-4EA7-A48A-0659F9A49D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727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2257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4564" y="384464"/>
            <a:ext cx="98609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rgbClr val="1B086E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1B086E"/>
                </a:solidFill>
              </a:rPr>
              <a:t>Центральная районная библиотека</a:t>
            </a:r>
          </a:p>
          <a:p>
            <a:pPr algn="ctr"/>
            <a:endParaRPr lang="ru-RU" sz="4000" b="1" dirty="0">
              <a:solidFill>
                <a:srgbClr val="1B086E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1B086E"/>
                </a:solidFill>
              </a:rPr>
              <a:t> </a:t>
            </a:r>
            <a:r>
              <a:rPr lang="ru-RU" sz="3200" b="1" dirty="0" smtClean="0">
                <a:solidFill>
                  <a:srgbClr val="1B086E"/>
                </a:solidFill>
              </a:rPr>
              <a:t>г. Богданович, ул. Гагарина д.10 «А»</a:t>
            </a:r>
          </a:p>
          <a:p>
            <a:pPr algn="ctr"/>
            <a:r>
              <a:rPr lang="ru-RU" sz="3200" b="1" dirty="0" smtClean="0">
                <a:solidFill>
                  <a:srgbClr val="1B086E"/>
                </a:solidFill>
              </a:rPr>
              <a:t>тел: 8(34376) 5-22-02</a:t>
            </a:r>
          </a:p>
          <a:p>
            <a:pPr algn="ctr"/>
            <a:endParaRPr lang="ru-RU" sz="4000" b="1" dirty="0" smtClean="0">
              <a:solidFill>
                <a:srgbClr val="1B086E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1B086E"/>
                </a:solidFill>
              </a:rPr>
              <a:t>Заведующая отделом обслуживания читателей -</a:t>
            </a:r>
          </a:p>
          <a:p>
            <a:pPr algn="ctr"/>
            <a:r>
              <a:rPr lang="ru-RU" sz="4000" b="1" dirty="0" smtClean="0">
                <a:solidFill>
                  <a:srgbClr val="1B086E"/>
                </a:solidFill>
              </a:rPr>
              <a:t>Соловьева Наталья Михайловна</a:t>
            </a:r>
            <a:endParaRPr lang="ru-RU" sz="4000" b="1" dirty="0">
              <a:solidFill>
                <a:srgbClr val="1B08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302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8812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80613" y="3753455"/>
            <a:ext cx="976037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dirty="0" smtClean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открывает </a:t>
            </a:r>
            <a:r>
              <a:rPr lang="ru-RU" sz="2600" b="1" dirty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свободный доступ к информации правового </a:t>
            </a:r>
            <a:endParaRPr lang="ru-RU" sz="2600" b="1" dirty="0" smtClean="0">
              <a:solidFill>
                <a:srgbClr val="1B08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характера</a:t>
            </a:r>
            <a:r>
              <a:rPr lang="en-US" sz="2600" b="1" dirty="0" smtClean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600" b="1" dirty="0">
              <a:solidFill>
                <a:srgbClr val="1B08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600" b="1" dirty="0" smtClean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600" b="1" dirty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600" b="1" dirty="0" smtClean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озволяет </a:t>
            </a:r>
            <a:r>
              <a:rPr lang="ru-RU" sz="2600" b="1" dirty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предоставлять нормативные документы не только </a:t>
            </a:r>
            <a:endParaRPr lang="ru-RU" sz="2600" b="1" dirty="0" smtClean="0">
              <a:solidFill>
                <a:srgbClr val="1B08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 </a:t>
            </a:r>
            <a:r>
              <a:rPr lang="ru-RU" sz="2600" b="1" dirty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традиционных носителях, но и в электронном </a:t>
            </a:r>
            <a:r>
              <a:rPr lang="ru-RU" sz="2600" b="1" dirty="0" smtClean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</a:t>
            </a:r>
            <a:r>
              <a:rPr lang="en-US" sz="2600" b="1" dirty="0" smtClean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600" b="1" dirty="0">
              <a:solidFill>
                <a:srgbClr val="1B08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600" b="1" dirty="0" smtClean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способствует  </a:t>
            </a:r>
            <a:r>
              <a:rPr lang="ru-RU" sz="2600" b="1" dirty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правовой грамотности </a:t>
            </a:r>
            <a:endParaRPr lang="ru-RU" sz="2600" b="1" dirty="0" smtClean="0">
              <a:solidFill>
                <a:srgbClr val="1B08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пользователей </a:t>
            </a:r>
            <a:r>
              <a:rPr lang="ru-RU" sz="2600" b="1" dirty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библиотеки.</a:t>
            </a:r>
          </a:p>
        </p:txBody>
      </p:sp>
      <p:pic>
        <p:nvPicPr>
          <p:cNvPr id="4098" name="Picture 2" descr="F:\выборы\Кратко о выборах-изберателях 26.04.2017\SAM_36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17" y="83623"/>
            <a:ext cx="4545171" cy="340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5434" y="114075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общественного доступа</a:t>
            </a:r>
            <a:r>
              <a:rPr lang="ru-RU" sz="3600" b="1" dirty="0" smtClean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3600" b="1" dirty="0" smtClean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позволяет решать следующие задачи:</a:t>
            </a:r>
            <a:endParaRPr lang="ru-RU" sz="3600" b="1" dirty="0">
              <a:solidFill>
                <a:srgbClr val="1B08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8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5081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96291" y="165897"/>
            <a:ext cx="108585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Имеющийся в библиотеке фонд </a:t>
            </a:r>
            <a:endParaRPr lang="ru-RU" sz="3400" b="1" dirty="0" smtClean="0">
              <a:solidFill>
                <a:srgbClr val="1B08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400" b="1" dirty="0" smtClean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 </a:t>
            </a:r>
            <a:r>
              <a:rPr lang="ru-RU" sz="3400" b="1" dirty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 и справочно-поисковый аппарат позволяют достаточно быстро и полно удовлетворять запросы читателей </a:t>
            </a:r>
            <a:r>
              <a:rPr lang="ru-RU" sz="3400" b="1" dirty="0" smtClean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400" b="1" dirty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 информации. </a:t>
            </a:r>
            <a:endParaRPr lang="ru-RU" sz="3400" b="1" dirty="0" smtClean="0">
              <a:solidFill>
                <a:srgbClr val="1B08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400" b="1" dirty="0" smtClean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Любой </a:t>
            </a:r>
            <a:r>
              <a:rPr lang="ru-RU" sz="3400" b="1" dirty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посетитель может </a:t>
            </a:r>
            <a:r>
              <a:rPr lang="ru-RU" sz="3400" b="1" dirty="0" smtClean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получить </a:t>
            </a:r>
            <a:r>
              <a:rPr lang="ru-RU" sz="3400" b="1" dirty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законодательных актах, но и при необходимости распечатать их или скопировать информацию на электронные </a:t>
            </a:r>
            <a:r>
              <a:rPr lang="ru-RU" sz="3400" b="1" dirty="0" smtClean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носители.</a:t>
            </a:r>
            <a:endParaRPr lang="ru-RU" sz="3400" b="1" dirty="0">
              <a:solidFill>
                <a:srgbClr val="1B08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2772" y="5039768"/>
            <a:ext cx="2299855" cy="172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226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05595" y="433858"/>
            <a:ext cx="95596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000" b="1" dirty="0" smtClean="0">
                <a:solidFill>
                  <a:srgbClr val="1B086E"/>
                </a:solidFill>
                <a:latin typeface="Times New Roman" pitchFamily="18" charset="0"/>
                <a:cs typeface="Times New Roman" pitchFamily="18" charset="0"/>
              </a:rPr>
              <a:t>Таким образом,  Центральная районная библиотека посредством различных форм библиотечной работы и имеющихся информационных ресурсов способствует правовому просвещению различных категорий населения, оказывает информационную поддержку избирательному процессу,</a:t>
            </a:r>
            <a:r>
              <a:rPr lang="ru-RU" sz="3000" dirty="0" smtClean="0">
                <a:solidFill>
                  <a:srgbClr val="1B08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>
                <a:solidFill>
                  <a:srgbClr val="1B086E"/>
                </a:solidFill>
                <a:latin typeface="Times New Roman" pitchFamily="18" charset="0"/>
                <a:cs typeface="Times New Roman" pitchFamily="18" charset="0"/>
              </a:rPr>
              <a:t>создает  объективную картину перед </a:t>
            </a:r>
            <a:r>
              <a:rPr lang="ru-RU" sz="3000" b="1" dirty="0" smtClean="0">
                <a:solidFill>
                  <a:srgbClr val="1B086E"/>
                </a:solidFill>
                <a:latin typeface="Times New Roman" pitchFamily="18" charset="0"/>
                <a:cs typeface="Times New Roman" pitchFamily="18" charset="0"/>
              </a:rPr>
              <a:t>избирателями, тем самым повышая их гражданскую активность. </a:t>
            </a:r>
            <a:r>
              <a:rPr lang="ru-RU" dirty="0" smtClean="0">
                <a:solidFill>
                  <a:srgbClr val="1B08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1B086E"/>
              </a:solidFill>
            </a:endParaRPr>
          </a:p>
        </p:txBody>
      </p:sp>
      <p:pic>
        <p:nvPicPr>
          <p:cNvPr id="1026" name="Picture 2" descr="http://penzavzglyad.ru/images/uploads/1f93440945154a9944ddcc5e7dda0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2049" y="4872445"/>
            <a:ext cx="2548416" cy="16981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1714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49581" y="2413338"/>
            <a:ext cx="83789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1B086E"/>
                </a:solidFill>
                <a:latin typeface="Times New Roman" pitchFamily="18" charset="0"/>
                <a:cs typeface="Times New Roman" pitchFamily="18" charset="0"/>
              </a:rPr>
              <a:t>     СПАСИБО ЗА ВНИМАНИЕ!</a:t>
            </a:r>
            <a:endParaRPr lang="ru-RU" sz="4000" b="1" dirty="0">
              <a:solidFill>
                <a:srgbClr val="1B086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23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89" y="0"/>
            <a:ext cx="1215081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10350" y="829872"/>
            <a:ext cx="10324214" cy="278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6200" b="1" dirty="0" smtClean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правовой </a:t>
            </a:r>
          </a:p>
          <a:p>
            <a:pPr algn="ctr">
              <a:lnSpc>
                <a:spcPct val="150000"/>
              </a:lnSpc>
            </a:pPr>
            <a:r>
              <a:rPr lang="ru-RU" sz="6200" b="1" dirty="0" smtClean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избирателей</a:t>
            </a:r>
            <a:endParaRPr lang="ru-RU" sz="6200" b="1" dirty="0">
              <a:solidFill>
                <a:srgbClr val="1B08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zhnews.ru/old/wp-content/uploads/2015/09/gramotniy-izbirate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4755" y="4269369"/>
            <a:ext cx="3968535" cy="2328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8741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89" y="0"/>
            <a:ext cx="1215081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82833" y="482732"/>
            <a:ext cx="9393382" cy="4813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4000" b="1" dirty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районная библиотека проводит большую работу по правовому  просвещению населения. </a:t>
            </a:r>
            <a:endParaRPr lang="ru-RU" sz="4000" b="1" dirty="0" smtClean="0">
              <a:solidFill>
                <a:srgbClr val="1B08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ru-RU" sz="4000" b="1" dirty="0" smtClean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Особую </a:t>
            </a:r>
            <a:r>
              <a:rPr lang="ru-RU" sz="4000" b="1" dirty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 </a:t>
            </a:r>
            <a:r>
              <a:rPr lang="ru-RU" sz="4000" b="1" dirty="0" smtClean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</a:t>
            </a:r>
            <a:r>
              <a:rPr lang="ru-RU" sz="4000" b="1" dirty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деятельности </a:t>
            </a:r>
            <a:r>
              <a:rPr lang="ru-RU" sz="4000" b="1" dirty="0" smtClean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приобретает в </a:t>
            </a:r>
            <a:r>
              <a:rPr lang="ru-RU" sz="4000" b="1" dirty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избирательных </a:t>
            </a:r>
            <a:r>
              <a:rPr lang="ru-RU" sz="4000" b="1" dirty="0" smtClean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кампаний.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://ikso.org/img/33611.jpg?149682503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36405" y="5469255"/>
            <a:ext cx="2855595" cy="1388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8595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89" y="0"/>
            <a:ext cx="1215081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85929" y="307557"/>
            <a:ext cx="10141526" cy="542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4000" b="1" dirty="0" smtClean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 smtClean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 работы по повышению правовой культуры различных категорий населения используются самые </a:t>
            </a:r>
            <a:r>
              <a:rPr lang="ru-RU" sz="3600" b="1" dirty="0" smtClean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разнообразные формы:</a:t>
            </a:r>
          </a:p>
          <a:p>
            <a:pPr>
              <a:lnSpc>
                <a:spcPct val="120000"/>
              </a:lnSpc>
            </a:pPr>
            <a:r>
              <a:rPr lang="ru-RU" sz="3600" b="1" dirty="0" smtClean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уроки </a:t>
            </a:r>
            <a:r>
              <a:rPr lang="ru-RU" sz="3600" b="1" dirty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правовых знаний; </a:t>
            </a:r>
            <a:endParaRPr lang="ru-RU" sz="3600" b="1" dirty="0" smtClean="0">
              <a:solidFill>
                <a:srgbClr val="1B08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600" b="1" dirty="0" smtClean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встречи с представителями территориальной  избирательной </a:t>
            </a:r>
            <a:r>
              <a:rPr lang="ru-RU" sz="3600" b="1" dirty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комиссии;</a:t>
            </a:r>
          </a:p>
          <a:p>
            <a:pPr>
              <a:lnSpc>
                <a:spcPct val="120000"/>
              </a:lnSpc>
            </a:pPr>
            <a:r>
              <a:rPr lang="ru-RU" sz="3600" b="1" dirty="0" smtClean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</a:t>
            </a:r>
            <a:r>
              <a:rPr lang="ru-RU" sz="3600" b="1" dirty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издание </a:t>
            </a:r>
            <a:r>
              <a:rPr lang="ru-RU" sz="3600" b="1" dirty="0" smtClean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</a:t>
            </a:r>
            <a:r>
              <a:rPr lang="ru-RU" sz="3600" b="1" dirty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раздаточных </a:t>
            </a:r>
            <a:r>
              <a:rPr lang="ru-RU" sz="3600" b="1" dirty="0" smtClean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материалов. </a:t>
            </a:r>
            <a:endParaRPr lang="ru-RU" sz="3600" b="1" dirty="0">
              <a:solidFill>
                <a:srgbClr val="1B08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comandir.com/upkeep/uploads/2017/09/%D0%95%D0%B4%D0%B8%D0%BD%D1%8B%D0%B9-%D0%B4%D0%B5%D0%BD%D1%8C-%D0%B3%D0%BE%D0%BB%D0%BE%D1%81%D0%BE%D0%B2%D0%B0%D0%BD%D0%B8%D1%8F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3371" y="5316583"/>
            <a:ext cx="2812869" cy="1254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713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89" y="0"/>
            <a:ext cx="12150811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265" y="150344"/>
            <a:ext cx="4627898" cy="4018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51669" y="4543929"/>
            <a:ext cx="7897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</a:t>
            </a:r>
            <a:endParaRPr lang="ru-RU" sz="4000" b="1" dirty="0">
              <a:solidFill>
                <a:srgbClr val="1B08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000" b="1" dirty="0" smtClean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представителями </a:t>
            </a:r>
            <a:r>
              <a:rPr lang="ru-RU" sz="4000" b="1" dirty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избирательной </a:t>
            </a:r>
            <a:r>
              <a:rPr lang="ru-RU" sz="4000" b="1" dirty="0" smtClean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</a:t>
            </a:r>
            <a:endParaRPr lang="ru-RU" dirty="0">
              <a:solidFill>
                <a:srgbClr val="1B08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18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89" y="0"/>
            <a:ext cx="12150811" cy="6858000"/>
          </a:xfrm>
          <a:prstGeom prst="rect">
            <a:avLst/>
          </a:prstGeom>
        </p:spPr>
      </p:pic>
      <p:pic>
        <p:nvPicPr>
          <p:cNvPr id="1026" name="Picture 2" descr="F:\выборы\выборы молодежь\IMG_03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64" y="125980"/>
            <a:ext cx="5500055" cy="366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выборы\Кратко о выборах-изберателях 26.04.2017\SAM_35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7521" y="2399998"/>
            <a:ext cx="5653057" cy="423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56563" y="748145"/>
            <a:ext cx="59718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 </a:t>
            </a:r>
            <a:r>
              <a:rPr lang="ru-RU" sz="4000" b="1" dirty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правовых </a:t>
            </a:r>
            <a:r>
              <a:rPr lang="ru-RU" sz="4000" b="1" dirty="0" smtClean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</a:t>
            </a:r>
            <a:endParaRPr lang="ru-RU" sz="4000" b="1" dirty="0">
              <a:solidFill>
                <a:srgbClr val="1B08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367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-86797"/>
            <a:ext cx="12192002" cy="69578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87954" y="3869318"/>
            <a:ext cx="753724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материалов, посвященных  выборам всех уровней </a:t>
            </a:r>
          </a:p>
          <a:p>
            <a:pPr algn="ctr"/>
            <a:endParaRPr lang="ru-RU" sz="3000" b="1" dirty="0" smtClean="0">
              <a:solidFill>
                <a:srgbClr val="1B08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smtClean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Впоследствии материалы собираются в тематические папки</a:t>
            </a:r>
            <a:endParaRPr lang="ru-RU" sz="3000" b="1" dirty="0">
              <a:solidFill>
                <a:srgbClr val="1B08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выборы\Выставки\IMG_20170828_112039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1200" y="156754"/>
            <a:ext cx="4630316" cy="365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mtdata.ru/u1/photoB066/20687109513-0/origina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7797" y="5808310"/>
            <a:ext cx="1614805" cy="734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8048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89" y="0"/>
            <a:ext cx="12150811" cy="6858000"/>
          </a:xfrm>
          <a:prstGeom prst="rect">
            <a:avLst/>
          </a:prstGeom>
        </p:spPr>
      </p:pic>
      <p:pic>
        <p:nvPicPr>
          <p:cNvPr id="3074" name="Picture 2" descr="F:\выборы\Выставки\15039015669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2615" y="291612"/>
            <a:ext cx="6274776" cy="627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058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6" y="0"/>
            <a:ext cx="1215081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21081" y="301337"/>
            <a:ext cx="91232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600" b="1" dirty="0" smtClean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года </a:t>
            </a:r>
            <a:r>
              <a:rPr lang="ru-RU" sz="3600" b="1" dirty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библиотеке </a:t>
            </a:r>
            <a:r>
              <a:rPr lang="ru-RU" sz="3600" b="1" dirty="0" smtClean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функционирует </a:t>
            </a:r>
            <a:r>
              <a:rPr lang="ru-RU" sz="3600" b="1" dirty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</a:t>
            </a:r>
            <a:r>
              <a:rPr lang="ru-RU" sz="3600" b="1" dirty="0" smtClean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доступа»</a:t>
            </a:r>
            <a:endParaRPr lang="ru-RU" sz="3600" b="1" dirty="0">
              <a:solidFill>
                <a:srgbClr val="1B08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639103" y="1822026"/>
            <a:ext cx="3477491" cy="26081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264235" y="1815996"/>
            <a:ext cx="3477492" cy="26081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65217" y="4768789"/>
            <a:ext cx="100480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Установлена справочно-правовая система </a:t>
            </a:r>
            <a:endParaRPr lang="ru-RU" sz="2800" b="1" dirty="0" smtClean="0">
              <a:solidFill>
                <a:srgbClr val="1B08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 Плюс</a:t>
            </a:r>
            <a:r>
              <a:rPr lang="ru-RU" sz="2800" b="1" dirty="0" smtClean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rgbClr val="1B08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rgbClr val="1B08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 </a:t>
            </a:r>
            <a:r>
              <a:rPr lang="ru-RU" sz="2800" b="1" dirty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 в </a:t>
            </a:r>
            <a:r>
              <a:rPr lang="ru-RU" sz="2800" b="1" dirty="0" smtClean="0">
                <a:solidFill>
                  <a:srgbClr val="1B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endParaRPr lang="ru-RU" sz="2800" b="1" dirty="0">
              <a:solidFill>
                <a:srgbClr val="1B08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8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274</Words>
  <Application>Microsoft Office PowerPoint</Application>
  <PresentationFormat>Произвольный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Читатель</dc:creator>
  <cp:lastModifiedBy>admin</cp:lastModifiedBy>
  <cp:revision>79</cp:revision>
  <dcterms:created xsi:type="dcterms:W3CDTF">2017-11-08T10:35:36Z</dcterms:created>
  <dcterms:modified xsi:type="dcterms:W3CDTF">2017-12-27T09:34:18Z</dcterms:modified>
</cp:coreProperties>
</file>