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0" r:id="rId6"/>
    <p:sldId id="263" r:id="rId7"/>
    <p:sldId id="275" r:id="rId8"/>
    <p:sldId id="276" r:id="rId9"/>
    <p:sldId id="264" r:id="rId10"/>
    <p:sldId id="262" r:id="rId11"/>
    <p:sldId id="266" r:id="rId12"/>
    <p:sldId id="267" r:id="rId13"/>
    <p:sldId id="277" r:id="rId14"/>
    <p:sldId id="278" r:id="rId15"/>
    <p:sldId id="268" r:id="rId16"/>
    <p:sldId id="269" r:id="rId17"/>
    <p:sldId id="281" r:id="rId18"/>
    <p:sldId id="270" r:id="rId19"/>
    <p:sldId id="271" r:id="rId20"/>
    <p:sldId id="272" r:id="rId21"/>
    <p:sldId id="273" r:id="rId22"/>
    <p:sldId id="274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18ACF"/>
    <a:srgbClr val="D68B1C"/>
    <a:srgbClr val="D09622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1901950"/>
            <a:ext cx="7772400" cy="16227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4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5B103-B2F9-494A-964F-62F59AA27A3C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1A22-559A-4186-933B-B1915E4FB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E6C9E-9113-4E36-90D7-07247971DD16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87FB-9489-4618-A2B6-BEA9CF9BB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BE57-299B-4BA5-B3D1-A8B47AF79D80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06F7-8F36-4013-B2B1-B2DE88CF4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2AF96-E558-4220-99C0-E0D8E388FF01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7C080-9A01-4C44-9D0D-83327A0EC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18803"/>
          </a:xfrm>
        </p:spPr>
        <p:txBody>
          <a:bodyPr/>
          <a:lstStyle>
            <a:lvl1pPr>
              <a:defRPr sz="2800">
                <a:solidFill>
                  <a:srgbClr val="018ACF"/>
                </a:solidFill>
              </a:defRPr>
            </a:lvl1pPr>
            <a:lvl2pPr>
              <a:defRPr>
                <a:solidFill>
                  <a:srgbClr val="018ACF"/>
                </a:solidFill>
              </a:defRPr>
            </a:lvl2pPr>
            <a:lvl3pPr>
              <a:defRPr>
                <a:solidFill>
                  <a:srgbClr val="018ACF"/>
                </a:solidFill>
              </a:defRPr>
            </a:lvl3pPr>
            <a:lvl4pPr>
              <a:defRPr>
                <a:solidFill>
                  <a:srgbClr val="018ACF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C5B9-4512-400E-A7A7-8578414C2C55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FEAC-1EA0-485F-B6C0-9B6494BE0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18AC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A79C7-ABDA-469B-8055-FE39E7B24034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9A5D-1A4D-4280-AACB-303B63082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EC4AB-F0C8-4C29-B669-ECCEBF02EF16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E7AE9-E73E-4E88-A3CC-6569D12C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A5B74-FDB6-410E-AF55-1C4217E7A723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16A8-E16A-4EEE-B9D4-AB8C276F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27208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27208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8AC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190195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F1A7A-3CA0-4C58-83AC-C5431ABC8868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16B21-7CBC-4552-A26C-01AB0E06A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EE078-6012-4475-9ACD-03F2980E74E3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47082-10C1-4A07-8359-0A0BBA6E47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F6C61-A469-4350-B457-A5E6EDE134B7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B2DD-973B-4816-8300-2BBE18AD6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A7C08-B1FF-4639-A512-787BA7F57EE6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25AD-BFF2-4413-B2CD-7A5B0F87B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354B51-A813-44DB-B41D-E6E1B9559DAB}" type="datetimeFigureOut">
              <a:rPr lang="en-US"/>
              <a:pPr>
                <a:defRPr/>
              </a:pPr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37432A-58F8-4D0A-81B2-AAE2A5F84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3938" y="1844675"/>
            <a:ext cx="5580062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smtClean="0">
                <a:latin typeface="Monotype Corsiva" pitchFamily="66" charset="0"/>
              </a:rPr>
              <a:t>Статус члена участковой избирательной комиссии</a:t>
            </a:r>
            <a:endParaRPr lang="en-US" altLang="ru-RU" sz="4000" smtClean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315913"/>
            <a:ext cx="9144000" cy="1246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>
                <a:solidFill>
                  <a:srgbClr val="018ACF"/>
                </a:solidFill>
              </a:rPr>
              <a:t/>
            </a:r>
            <a:br>
              <a:rPr lang="ru-RU" altLang="ru-RU" sz="4000" smtClean="0">
                <a:solidFill>
                  <a:srgbClr val="018ACF"/>
                </a:solidFill>
              </a:rPr>
            </a:br>
            <a:r>
              <a:rPr lang="ru-RU" altLang="ru-RU" sz="3800" smtClean="0"/>
              <a:t>Членами УИК с правом решающего голоса </a:t>
            </a:r>
            <a:r>
              <a:rPr lang="ru-RU" altLang="ru-RU" sz="3800" b="1" smtClean="0"/>
              <a:t>НЕ МОГУТ БЫТЬ:</a:t>
            </a:r>
            <a:endParaRPr lang="en-US" altLang="ru-RU" sz="3800" b="1" smtClean="0">
              <a:solidFill>
                <a:srgbClr val="018ACF"/>
              </a:solidFill>
            </a:endParaRPr>
          </a:p>
        </p:txBody>
      </p:sp>
      <p:sp>
        <p:nvSpPr>
          <p:cNvPr id="11267" name="Content Placeholder 4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лица, не имеющие гражданства РФ</a:t>
            </a:r>
            <a:r>
              <a:rPr lang="ru-RU" altLang="ru-RU" sz="2800" smtClean="0">
                <a:solidFill>
                  <a:schemeClr val="tx2"/>
                </a:solidFill>
              </a:rPr>
              <a:t>, а также граждане Российской Федерации, имеющие гражданство иностранного государства либо вид на жительство;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граждане РФ</a:t>
            </a:r>
            <a:r>
              <a:rPr lang="ru-RU" altLang="ru-RU" sz="2800" smtClean="0">
                <a:solidFill>
                  <a:schemeClr val="tx2"/>
                </a:solidFill>
              </a:rPr>
              <a:t>, признанные решением суда, вступившим в законную силу, </a:t>
            </a:r>
            <a:r>
              <a:rPr lang="ru-RU" altLang="ru-RU" sz="2800" b="1" smtClean="0">
                <a:solidFill>
                  <a:schemeClr val="tx2"/>
                </a:solidFill>
              </a:rPr>
              <a:t>недееспособными, ограниченно дееспособными</a:t>
            </a:r>
            <a:r>
              <a:rPr lang="ru-RU" altLang="ru-RU" sz="2800" smtClean="0">
                <a:solidFill>
                  <a:schemeClr val="tx2"/>
                </a:solidFill>
              </a:rPr>
              <a:t>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smtClean="0">
                <a:solidFill>
                  <a:schemeClr val="tx2"/>
                </a:solidFill>
              </a:rPr>
              <a:t>граждане РФ, </a:t>
            </a:r>
            <a:r>
              <a:rPr lang="ru-RU" altLang="ru-RU" sz="2800" b="1" smtClean="0">
                <a:solidFill>
                  <a:schemeClr val="tx2"/>
                </a:solidFill>
              </a:rPr>
              <a:t>не достигшие возраста 18 лет</a:t>
            </a:r>
            <a:r>
              <a:rPr lang="ru-RU" altLang="ru-RU" sz="2800" smtClean="0">
                <a:solidFill>
                  <a:schemeClr val="tx2"/>
                </a:solidFill>
              </a:rPr>
              <a:t>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депутаты</a:t>
            </a:r>
            <a:r>
              <a:rPr lang="ru-RU" altLang="ru-RU" sz="2800" smtClean="0">
                <a:solidFill>
                  <a:schemeClr val="tx2"/>
                </a:solidFill>
              </a:rPr>
              <a:t> законодательных (представительных) органов государственной власти, органов местного самоуправления;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выборные должностные лица, главы</a:t>
            </a:r>
            <a:r>
              <a:rPr lang="ru-RU" altLang="ru-RU" sz="2800" smtClean="0">
                <a:solidFill>
                  <a:schemeClr val="tx2"/>
                </a:solidFill>
              </a:rPr>
              <a:t> местных администраций;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315913"/>
            <a:ext cx="9144000" cy="1246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>
                <a:solidFill>
                  <a:srgbClr val="018ACF"/>
                </a:solidFill>
              </a:rPr>
              <a:t/>
            </a:r>
            <a:br>
              <a:rPr lang="ru-RU" altLang="ru-RU" sz="4000" smtClean="0">
                <a:solidFill>
                  <a:srgbClr val="018ACF"/>
                </a:solidFill>
              </a:rPr>
            </a:br>
            <a:r>
              <a:rPr lang="ru-RU" altLang="ru-RU" sz="3800" smtClean="0"/>
              <a:t>Членами УИК с правом решающего голоса </a:t>
            </a:r>
            <a:r>
              <a:rPr lang="ru-RU" altLang="ru-RU" sz="3800" b="1" smtClean="0"/>
              <a:t>НЕ МОГУТ БЫТЬ:</a:t>
            </a:r>
            <a:endParaRPr lang="en-US" altLang="ru-RU" sz="3800" b="1" smtClean="0">
              <a:solidFill>
                <a:srgbClr val="018ACF"/>
              </a:solidFill>
            </a:endParaRPr>
          </a:p>
        </p:txBody>
      </p:sp>
      <p:sp>
        <p:nvSpPr>
          <p:cNvPr id="12291" name="Content Placeholder 4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судьи, прокуроры</a:t>
            </a:r>
            <a:r>
              <a:rPr lang="ru-RU" altLang="ru-RU" sz="2800" smtClean="0">
                <a:solidFill>
                  <a:schemeClr val="tx2"/>
                </a:solidFill>
              </a:rPr>
              <a:t>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кандидаты</a:t>
            </a:r>
            <a:r>
              <a:rPr lang="ru-RU" altLang="ru-RU" sz="2800" smtClean="0">
                <a:solidFill>
                  <a:schemeClr val="tx2"/>
                </a:solidFill>
              </a:rPr>
              <a:t>, их </a:t>
            </a:r>
            <a:r>
              <a:rPr lang="ru-RU" altLang="ru-RU" sz="2800" b="1" smtClean="0">
                <a:solidFill>
                  <a:schemeClr val="tx2"/>
                </a:solidFill>
              </a:rPr>
              <a:t>уполномоченные представители</a:t>
            </a:r>
            <a:r>
              <a:rPr lang="ru-RU" altLang="ru-RU" sz="2800" smtClean="0">
                <a:solidFill>
                  <a:schemeClr val="tx2"/>
                </a:solidFill>
              </a:rPr>
              <a:t> и </a:t>
            </a:r>
            <a:r>
              <a:rPr lang="ru-RU" altLang="ru-RU" sz="2800" b="1" smtClean="0">
                <a:solidFill>
                  <a:schemeClr val="tx2"/>
                </a:solidFill>
              </a:rPr>
              <a:t>доверенные лица</a:t>
            </a:r>
            <a:r>
              <a:rPr lang="ru-RU" altLang="ru-RU" sz="2800" smtClean="0">
                <a:solidFill>
                  <a:schemeClr val="tx2"/>
                </a:solidFill>
              </a:rPr>
              <a:t>, уполномоченные представители и доверенные лица избирательных объединений, выдвинувших кандидатов, списки кандидатов;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smtClean="0">
                <a:solidFill>
                  <a:schemeClr val="tx2"/>
                </a:solidFill>
              </a:rPr>
              <a:t>члены и уполномоченные представители инициативных групп по проведению референдума;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члены комиссий с правом совещательного голоса</a:t>
            </a:r>
            <a:r>
              <a:rPr lang="ru-RU" altLang="ru-RU" sz="2800" smtClean="0">
                <a:solidFill>
                  <a:schemeClr val="tx2"/>
                </a:solidFill>
              </a:rPr>
              <a:t>; 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супруги и близкие родственники</a:t>
            </a:r>
            <a:r>
              <a:rPr lang="ru-RU" altLang="ru-RU" sz="2800" smtClean="0">
                <a:solidFill>
                  <a:schemeClr val="tx2"/>
                </a:solidFill>
              </a:rPr>
              <a:t> кандидатов, близкие родственники супругов кандидатов;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z="2800" smtClean="0">
                <a:solidFill>
                  <a:schemeClr val="tx2"/>
                </a:solidFill>
              </a:rPr>
              <a:t>лица, которые находятся в непосредственном подчинении у кандидатов;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315913"/>
            <a:ext cx="9144000" cy="1246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>
                <a:solidFill>
                  <a:srgbClr val="018ACF"/>
                </a:solidFill>
              </a:rPr>
              <a:t/>
            </a:r>
            <a:br>
              <a:rPr lang="ru-RU" altLang="ru-RU" sz="4000" smtClean="0">
                <a:solidFill>
                  <a:srgbClr val="018ACF"/>
                </a:solidFill>
              </a:rPr>
            </a:br>
            <a:r>
              <a:rPr lang="ru-RU" altLang="ru-RU" sz="3800" smtClean="0"/>
              <a:t>Членами УИК с правом решающего голоса </a:t>
            </a:r>
            <a:r>
              <a:rPr lang="ru-RU" altLang="ru-RU" sz="3800" b="1" smtClean="0"/>
              <a:t>НЕ МОГУТ БЫТЬ:</a:t>
            </a:r>
            <a:endParaRPr lang="en-US" altLang="ru-RU" sz="3800" b="1" smtClean="0">
              <a:solidFill>
                <a:srgbClr val="018AC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56610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ru-RU" altLang="ru-RU" sz="2800" smtClean="0">
                <a:solidFill>
                  <a:schemeClr val="tx2"/>
                </a:solidFill>
              </a:rPr>
              <a:t>лица, выведенные из состава комиссий по решению суда, а также лица, утратившие свои полномочия членов комиссий с правом решающего голоса в результате расформирования комиссии – в течение пяти лет со дня вступления в законную силу соответствующего решения суда;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altLang="ru-RU" sz="2800" smtClean="0">
                <a:solidFill>
                  <a:schemeClr val="tx2"/>
                </a:solidFill>
              </a:rPr>
              <a:t>лица, имеющие неснятую и непогашенную судимость, а также лица, подвергнутые в судебном порядке административному наказанию за нарушение законодательства о выборах и референдумах, – в течение одного года со дня вступления в законную силу решения (постановления) суда о назначении административного наказания.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8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распис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0"/>
            <a:ext cx="5834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-315913"/>
            <a:ext cx="9144000" cy="12461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>
                <a:solidFill>
                  <a:srgbClr val="018ACF"/>
                </a:solidFill>
              </a:rPr>
              <a:t/>
            </a:r>
            <a:br>
              <a:rPr lang="ru-RU" altLang="ru-RU" sz="4000" smtClean="0">
                <a:solidFill>
                  <a:srgbClr val="018ACF"/>
                </a:solidFill>
              </a:rPr>
            </a:br>
            <a:r>
              <a:rPr lang="ru-RU" altLang="ru-RU" sz="3800" smtClean="0"/>
              <a:t>Члены УИК с правом решающего голоса </a:t>
            </a:r>
            <a:br>
              <a:rPr lang="ru-RU" altLang="ru-RU" sz="3800" smtClean="0"/>
            </a:br>
            <a:r>
              <a:rPr lang="ru-RU" altLang="ru-RU" sz="3800" b="1" smtClean="0"/>
              <a:t>НЕ ВПРАВЕ:</a:t>
            </a:r>
            <a:endParaRPr lang="en-US" altLang="ru-RU" sz="3800" b="1" smtClean="0">
              <a:solidFill>
                <a:srgbClr val="018ACF"/>
              </a:solidFill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4294967295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проводить</a:t>
            </a:r>
            <a:r>
              <a:rPr lang="ru-RU" altLang="ru-RU" sz="2800" smtClean="0">
                <a:solidFill>
                  <a:schemeClr val="tx2"/>
                </a:solidFill>
              </a:rPr>
              <a:t> предвыборную агитацию, выпускать и распространять любые агитационные материалы;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выступать</a:t>
            </a:r>
            <a:r>
              <a:rPr lang="ru-RU" altLang="ru-RU" sz="2800" smtClean="0">
                <a:solidFill>
                  <a:schemeClr val="tx2"/>
                </a:solidFill>
              </a:rPr>
              <a:t> от имени комиссии в ходе публичных мероприятий, проводимых органами государственной власти, органами местного самоуправления, политическими партиями или иными общественными объединениями, а также в СМИ без поручения соответствующей комиссии;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представлять</a:t>
            </a:r>
            <a:r>
              <a:rPr lang="ru-RU" altLang="ru-RU" sz="2800" smtClean="0">
                <a:solidFill>
                  <a:schemeClr val="tx2"/>
                </a:solidFill>
              </a:rPr>
              <a:t> интересы кандидата, избирательного объединения;</a:t>
            </a:r>
            <a:r>
              <a:rPr lang="ru-RU" altLang="ru-RU" sz="280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участвовать</a:t>
            </a:r>
            <a:r>
              <a:rPr lang="ru-RU" altLang="ru-RU" sz="2800" smtClean="0">
                <a:solidFill>
                  <a:schemeClr val="tx2"/>
                </a:solidFill>
              </a:rPr>
              <a:t> в сборе подписей в поддержку выдвижения кандидатов.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r>
              <a:rPr lang="ru-RU" altLang="ru-RU" sz="4400" b="1" smtClean="0">
                <a:solidFill>
                  <a:schemeClr val="tx2"/>
                </a:solidFill>
              </a:rPr>
              <a:t>Приостановление полномочий</a:t>
            </a:r>
            <a:endParaRPr lang="ru-RU" altLang="ru-RU" sz="4400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r>
              <a:rPr lang="ru-RU" altLang="ru-RU" sz="4400" smtClean="0">
                <a:solidFill>
                  <a:schemeClr val="tx2"/>
                </a:solidFill>
              </a:rPr>
              <a:t>членов участковых избирательных комиссий</a:t>
            </a:r>
            <a:endParaRPr lang="en-US" altLang="ru-RU" sz="4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b="1" dirty="0" smtClean="0">
                <a:solidFill>
                  <a:schemeClr val="tx2"/>
                </a:solidFill>
              </a:rPr>
              <a:t>Решение о приостановлении полномочий члена УИК </a:t>
            </a:r>
            <a:r>
              <a:rPr lang="ru-RU" altLang="ru-RU" sz="2800" dirty="0" smtClean="0">
                <a:solidFill>
                  <a:schemeClr val="tx2"/>
                </a:solidFill>
              </a:rPr>
              <a:t>с правом решающего голоса принимается на ближайшем заседании избирательной комиссии на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основании: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800" dirty="0" smtClean="0"/>
              <a:t>-  наличия супружеской связи с кандидатами, близкой родственной связи с кандидатами и (или) их супругами;*</a:t>
            </a:r>
            <a:endParaRPr lang="ru-RU" altLang="ru-RU" sz="2800" i="1" dirty="0" smtClean="0"/>
          </a:p>
          <a:p>
            <a:pPr>
              <a:buFont typeface="Arial" charset="0"/>
              <a:buNone/>
              <a:defRPr/>
            </a:pPr>
            <a:r>
              <a:rPr lang="ru-RU" altLang="ru-RU" sz="2800" i="1" dirty="0" smtClean="0"/>
              <a:t>   *Норма не распространяются на членов УИК, если кандидат выдвигается либо зарегистрирован по другому избирательному округу. Согласно статье 14 Семейного кодекса РФ </a:t>
            </a:r>
            <a:r>
              <a:rPr lang="ru-RU" altLang="ru-RU" sz="2800" i="1" u="sng" dirty="0" smtClean="0"/>
              <a:t>близкими родственниками являются родственники по прямой восходящей и нисходящей линии (родители и дети, дедушка, бабушка и внуки), братья и сестры</a:t>
            </a:r>
            <a:r>
              <a:rPr lang="ru-RU" altLang="ru-RU" sz="2800" i="1" dirty="0" smtClean="0"/>
              <a:t>.</a:t>
            </a:r>
            <a:endParaRPr lang="ru-RU" altLang="ru-RU" sz="2800" dirty="0" smtClean="0"/>
          </a:p>
          <a:p>
            <a:pPr algn="ctr">
              <a:buFont typeface="Arial" charset="0"/>
              <a:buNone/>
              <a:defRPr/>
            </a:pPr>
            <a:endParaRPr lang="en-US" alt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4294967295"/>
          </p:nvPr>
        </p:nvSpPr>
        <p:spPr>
          <a:xfrm>
            <a:off x="-15875" y="836613"/>
            <a:ext cx="9144000" cy="5567362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b="1" dirty="0" smtClean="0">
                <a:solidFill>
                  <a:schemeClr val="tx2"/>
                </a:solidFill>
              </a:rPr>
              <a:t>Решение о приостановлении полномочий члена УИК </a:t>
            </a:r>
            <a:r>
              <a:rPr lang="ru-RU" altLang="ru-RU" sz="2800" dirty="0" smtClean="0">
                <a:solidFill>
                  <a:schemeClr val="tx2"/>
                </a:solidFill>
              </a:rPr>
              <a:t>с правом решающего голоса принимается на ближайшем заседании избирательной комиссии на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основании: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800" i="1" dirty="0" smtClean="0"/>
              <a:t>-   нахождения в непосредственном подчинении у кандидатов.*</a:t>
            </a:r>
          </a:p>
          <a:p>
            <a:pPr>
              <a:buFont typeface="Arial" charset="0"/>
              <a:buNone/>
              <a:defRPr/>
            </a:pPr>
            <a:r>
              <a:rPr lang="ru-RU" altLang="ru-RU" sz="2200" i="1" dirty="0" smtClean="0"/>
              <a:t>    *Норма не распространяются на членов УИК, если кандидат выдвигается либо зарегистрирован по другому избирательному округу. Под </a:t>
            </a:r>
            <a:r>
              <a:rPr lang="ru-RU" altLang="ru-RU" sz="2200" i="1" u="sng" dirty="0" smtClean="0"/>
              <a:t>непосредственным подчинением</a:t>
            </a:r>
            <a:r>
              <a:rPr lang="ru-RU" altLang="ru-RU" sz="2200" i="1" dirty="0" smtClean="0"/>
              <a:t> понимаются служебные отношения между руководителем и подчиненным, при которых </a:t>
            </a:r>
            <a:r>
              <a:rPr lang="ru-RU" altLang="ru-RU" sz="2200" i="1" u="sng" dirty="0" smtClean="0"/>
              <a:t>руководитель обладает в отношении подчиненного властно-распорядительными полномочиями</a:t>
            </a:r>
            <a:r>
              <a:rPr lang="ru-RU" altLang="ru-RU" sz="2200" i="1" dirty="0" smtClean="0"/>
              <a:t>, то есть имеет право приема на работу и увольнения подчиненного или в пределах должностных полномочий вправе отдавать ему приказы, распоряжения и указания, обязательные для исполнения, поощрять и применять дисциплинарные взыскания.</a:t>
            </a:r>
            <a:endParaRPr lang="en-US" altLang="ru-RU" sz="2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25621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ru-RU" altLang="ru-RU" sz="3100" b="1" dirty="0" smtClean="0">
                <a:solidFill>
                  <a:schemeClr val="tx2"/>
                </a:solidFill>
              </a:rPr>
              <a:t>НО: </a:t>
            </a:r>
            <a:r>
              <a:rPr lang="ru-RU" altLang="ru-RU" sz="3100" dirty="0" smtClean="0">
                <a:solidFill>
                  <a:schemeClr val="tx2"/>
                </a:solidFill>
              </a:rPr>
              <a:t>при этом член УИК с правом решающего голоса, полномочия которого ПРИОСТАНОВЛЕНЫ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dirty="0" smtClean="0">
                <a:solidFill>
                  <a:schemeClr val="tx2"/>
                </a:solidFill>
              </a:rPr>
              <a:t>- не участвует в работе комиссии до прекращения обстоятельств, явившихся основанием для приостановления его полномочий;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dirty="0" smtClean="0">
                <a:solidFill>
                  <a:schemeClr val="tx2"/>
                </a:solidFill>
              </a:rPr>
              <a:t>- продолжает оставаться в составе избирательной комиссии;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altLang="ru-RU" dirty="0" smtClean="0">
                <a:solidFill>
                  <a:schemeClr val="tx2"/>
                </a:solidFill>
              </a:rPr>
              <a:t>- учитывается при определении установленного числа членов комиссии.</a:t>
            </a:r>
          </a:p>
          <a:p>
            <a:pPr algn="just">
              <a:buFont typeface="Arial" charset="0"/>
              <a:buNone/>
              <a:defRPr/>
            </a:pPr>
            <a:r>
              <a:rPr lang="ru-RU" altLang="ru-RU" dirty="0" smtClean="0"/>
              <a:t>  </a:t>
            </a:r>
            <a:endParaRPr lang="ru-RU" altLang="ru-RU" sz="28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en-US" altLang="ru-RU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r>
              <a:rPr lang="ru-RU" altLang="ru-RU" sz="4400" b="1" smtClean="0">
                <a:solidFill>
                  <a:schemeClr val="tx2"/>
                </a:solidFill>
              </a:rPr>
              <a:t>Прекращение полномочий</a:t>
            </a:r>
            <a:endParaRPr lang="ru-RU" altLang="ru-RU" sz="4400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r>
              <a:rPr lang="ru-RU" altLang="ru-RU" sz="4400" smtClean="0">
                <a:solidFill>
                  <a:schemeClr val="tx2"/>
                </a:solidFill>
              </a:rPr>
              <a:t>членов участковых избирательных комиссий</a:t>
            </a:r>
            <a:endParaRPr lang="en-US" altLang="ru-RU" sz="4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49275"/>
            <a:ext cx="8229600" cy="5889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4000" smtClean="0">
                <a:solidFill>
                  <a:schemeClr val="tx1"/>
                </a:solidFill>
              </a:rPr>
              <a:t>Понятие статуса члена УИК</a:t>
            </a:r>
            <a:endParaRPr lang="en-US" altLang="ru-RU" sz="4000" smtClean="0">
              <a:solidFill>
                <a:schemeClr val="tx1"/>
              </a:solidFill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5673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5400" b="1" smtClean="0"/>
              <a:t>Статус члена УИК – </a:t>
            </a:r>
            <a:r>
              <a:rPr lang="ru-RU" altLang="ru-RU" sz="5400" smtClean="0"/>
              <a:t>совокупность установленных законом прав, обязанностей и гарантий деятельности члена комиссии.</a:t>
            </a:r>
          </a:p>
          <a:p>
            <a:pPr algn="just" eaLnBrk="1" hangingPunct="1">
              <a:buFont typeface="Arial" charset="0"/>
              <a:buNone/>
            </a:pPr>
            <a:r>
              <a:rPr lang="ru-RU" altLang="ru-RU" sz="3200" smtClean="0"/>
              <a:t>                </a:t>
            </a:r>
            <a:endParaRPr lang="en-US" altLang="ru-RU" sz="3200" smtClean="0"/>
          </a:p>
          <a:p>
            <a:pPr algn="just" eaLnBrk="1" hangingPunct="1"/>
            <a:endParaRPr lang="en-US" altLang="ru-RU" sz="3600" b="1" smtClean="0"/>
          </a:p>
          <a:p>
            <a:pPr eaLnBrk="1" hangingPunct="1"/>
            <a:endParaRPr lang="en-US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4294967295"/>
          </p:nvPr>
        </p:nvSpPr>
        <p:spPr>
          <a:xfrm>
            <a:off x="0" y="692150"/>
            <a:ext cx="9144000" cy="5856288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ru-RU" altLang="ru-RU" sz="2800" dirty="0" smtClean="0">
                <a:solidFill>
                  <a:schemeClr val="tx2"/>
                </a:solidFill>
              </a:rPr>
              <a:t>             Срок полномочий членов УИК с правом решающего голоса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истекает одновременно</a:t>
            </a:r>
            <a:r>
              <a:rPr lang="ru-RU" altLang="ru-RU" sz="2800" dirty="0" smtClean="0">
                <a:solidFill>
                  <a:schemeClr val="tx2"/>
                </a:solidFill>
              </a:rPr>
              <a:t> с прекращением полномочий УИК, в состав которой они входят.</a:t>
            </a:r>
          </a:p>
          <a:p>
            <a:pPr algn="just">
              <a:buFont typeface="Arial" charset="0"/>
              <a:buNone/>
              <a:defRPr/>
            </a:pPr>
            <a:r>
              <a:rPr lang="ru-RU" altLang="ru-RU" sz="2800" dirty="0" smtClean="0">
                <a:solidFill>
                  <a:schemeClr val="tx2"/>
                </a:solidFill>
              </a:rPr>
              <a:t>             Член УИК с правом решающего голоса </a:t>
            </a:r>
            <a:r>
              <a:rPr lang="ru-RU" altLang="ru-RU" sz="2800" b="1" i="1" dirty="0" smtClean="0">
                <a:solidFill>
                  <a:schemeClr val="tx2"/>
                </a:solidFill>
              </a:rPr>
              <a:t>освобождается от обязанностей </a:t>
            </a:r>
            <a:r>
              <a:rPr lang="ru-RU" altLang="ru-RU" sz="2800" dirty="0" smtClean="0">
                <a:solidFill>
                  <a:schemeClr val="tx2"/>
                </a:solidFill>
              </a:rPr>
              <a:t>до истечения срока своих полномочий по решению соответствующей ИК, в случае: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800" dirty="0" smtClean="0">
                <a:solidFill>
                  <a:schemeClr val="tx2"/>
                </a:solidFill>
              </a:rPr>
              <a:t>-   подачи членом УИК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заявления в письменной форме</a:t>
            </a:r>
            <a:r>
              <a:rPr lang="ru-RU" altLang="ru-RU" sz="2800" dirty="0" smtClean="0">
                <a:solidFill>
                  <a:schemeClr val="tx2"/>
                </a:solidFill>
              </a:rPr>
              <a:t> о сложении своих полномочий;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altLang="ru-RU" sz="2800" dirty="0" smtClean="0">
                <a:solidFill>
                  <a:schemeClr val="tx2"/>
                </a:solidFill>
              </a:rPr>
              <a:t>- появления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оснований</a:t>
            </a:r>
            <a:r>
              <a:rPr lang="ru-RU" altLang="ru-RU" sz="2800" dirty="0" smtClean="0">
                <a:solidFill>
                  <a:schemeClr val="tx2"/>
                </a:solidFill>
              </a:rPr>
              <a:t>, ограничивающих осуществление им полномочий члена УИК с правом решающего голоса, предусмотренных статьей 29 Закона, за исключением случая приостановления полномочий члена комиссии.</a:t>
            </a:r>
            <a:r>
              <a:rPr lang="ru-RU" altLang="ru-RU" dirty="0" smtClean="0"/>
              <a:t> </a:t>
            </a:r>
            <a:endParaRPr lang="ru-RU" altLang="ru-RU" sz="2800" dirty="0" smtClean="0">
              <a:solidFill>
                <a:schemeClr val="tx2"/>
              </a:solidFill>
            </a:endParaRPr>
          </a:p>
          <a:p>
            <a:pPr algn="ctr">
              <a:buFont typeface="Arial" charset="0"/>
              <a:buNone/>
              <a:defRPr/>
            </a:pPr>
            <a:endParaRPr lang="en-US" altLang="ru-RU" sz="2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1484313"/>
            <a:ext cx="9144000" cy="52292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утраты членом УИК гражданства РФ</a:t>
            </a:r>
            <a:r>
              <a:rPr lang="ru-RU" altLang="ru-RU" sz="2800" smtClean="0">
                <a:solidFill>
                  <a:schemeClr val="tx2"/>
                </a:solidFill>
              </a:rPr>
              <a:t>, приобретения им гражданства иностранного государства либо получения им вида на жительство;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вступления в законную силу</a:t>
            </a:r>
            <a:r>
              <a:rPr lang="ru-RU" altLang="ru-RU" sz="2800" smtClean="0">
                <a:solidFill>
                  <a:schemeClr val="tx2"/>
                </a:solidFill>
              </a:rPr>
              <a:t> в отношении члена УИК обвинительного </a:t>
            </a:r>
            <a:r>
              <a:rPr lang="ru-RU" altLang="ru-RU" sz="2800" b="1" smtClean="0">
                <a:solidFill>
                  <a:schemeClr val="tx2"/>
                </a:solidFill>
              </a:rPr>
              <a:t>приговора суда</a:t>
            </a:r>
            <a:r>
              <a:rPr lang="ru-RU" altLang="ru-RU" sz="2800" smtClean="0">
                <a:solidFill>
                  <a:schemeClr val="tx2"/>
                </a:solidFill>
              </a:rPr>
              <a:t> либо решения о назначении административного наказания </a:t>
            </a:r>
            <a:r>
              <a:rPr lang="ru-RU" altLang="ru-RU" sz="2800" b="1" smtClean="0">
                <a:solidFill>
                  <a:schemeClr val="tx2"/>
                </a:solidFill>
              </a:rPr>
              <a:t>за нарушение законодательства о выборах и референдумах</a:t>
            </a:r>
            <a:r>
              <a:rPr lang="ru-RU" altLang="ru-RU" sz="2800" smtClean="0">
                <a:solidFill>
                  <a:schemeClr val="tx2"/>
                </a:solidFill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2800" b="1" smtClean="0">
                <a:solidFill>
                  <a:schemeClr val="tx2"/>
                </a:solidFill>
              </a:rPr>
              <a:t>признания члена УИК решением суда</a:t>
            </a:r>
            <a:r>
              <a:rPr lang="ru-RU" altLang="ru-RU" sz="2800" smtClean="0">
                <a:solidFill>
                  <a:schemeClr val="tx2"/>
                </a:solidFill>
              </a:rPr>
              <a:t>, вступившим в законную силу, </a:t>
            </a:r>
            <a:r>
              <a:rPr lang="ru-RU" altLang="ru-RU" sz="2800" b="1" smtClean="0">
                <a:solidFill>
                  <a:schemeClr val="tx2"/>
                </a:solidFill>
              </a:rPr>
              <a:t>недееспособным, ограниченно дееспособным, безвестно отсутствующим</a:t>
            </a:r>
            <a:r>
              <a:rPr lang="ru-RU" altLang="ru-RU" sz="2800" smtClean="0">
                <a:solidFill>
                  <a:schemeClr val="tx2"/>
                </a:solidFill>
              </a:rPr>
              <a:t> или </a:t>
            </a:r>
            <a:r>
              <a:rPr lang="ru-RU" altLang="ru-RU" sz="2800" b="1" smtClean="0">
                <a:solidFill>
                  <a:schemeClr val="tx2"/>
                </a:solidFill>
              </a:rPr>
              <a:t>умершим</a:t>
            </a:r>
            <a:r>
              <a:rPr lang="ru-RU" altLang="ru-RU" sz="2800" smtClean="0">
                <a:solidFill>
                  <a:schemeClr val="tx2"/>
                </a:solidFill>
              </a:rPr>
              <a:t>;</a:t>
            </a:r>
            <a:endParaRPr lang="en-US" altLang="ru-RU" sz="2800" smtClean="0">
              <a:solidFill>
                <a:schemeClr val="tx2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Полномочия члена УИК с правом решающего голоса </a:t>
            </a:r>
            <a:r>
              <a:rPr lang="ru-RU" altLang="ru-RU" sz="32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прекращаются </a:t>
            </a:r>
            <a:r>
              <a:rPr lang="ru-RU" altLang="ru-RU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немедленно в случае: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>
          <a:xfrm>
            <a:off x="0" y="1341438"/>
            <a:ext cx="9144000" cy="522922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3300" smtClean="0">
                <a:solidFill>
                  <a:schemeClr val="tx2"/>
                </a:solidFill>
              </a:rPr>
              <a:t> </a:t>
            </a:r>
            <a:r>
              <a:rPr lang="ru-RU" altLang="ru-RU" sz="3300" b="1" smtClean="0">
                <a:solidFill>
                  <a:schemeClr val="tx2"/>
                </a:solidFill>
              </a:rPr>
              <a:t>смерти члена УИК</a:t>
            </a:r>
            <a:r>
              <a:rPr lang="ru-RU" altLang="ru-RU" sz="3300" smtClean="0">
                <a:solidFill>
                  <a:schemeClr val="tx2"/>
                </a:solidFill>
              </a:rPr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300" smtClean="0">
                <a:solidFill>
                  <a:schemeClr val="tx2"/>
                </a:solidFill>
              </a:rPr>
              <a:t> </a:t>
            </a:r>
            <a:r>
              <a:rPr lang="ru-RU" altLang="ru-RU" sz="3300" b="1" smtClean="0">
                <a:solidFill>
                  <a:schemeClr val="tx2"/>
                </a:solidFill>
              </a:rPr>
              <a:t>признания члена УИК решением суда</a:t>
            </a:r>
            <a:r>
              <a:rPr lang="ru-RU" altLang="ru-RU" sz="3300" smtClean="0">
                <a:solidFill>
                  <a:schemeClr val="tx2"/>
                </a:solidFill>
              </a:rPr>
              <a:t>, вступившим в законную силу, на основании заявления соответствующей УИК систематически не выполняющим свои обязанности;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300" smtClean="0">
                <a:solidFill>
                  <a:schemeClr val="tx2"/>
                </a:solidFill>
              </a:rPr>
              <a:t> </a:t>
            </a:r>
            <a:r>
              <a:rPr lang="ru-RU" altLang="ru-RU" sz="3300" b="1" smtClean="0">
                <a:solidFill>
                  <a:schemeClr val="tx2"/>
                </a:solidFill>
              </a:rPr>
              <a:t>вступления в законную силу решения суда</a:t>
            </a:r>
            <a:r>
              <a:rPr lang="ru-RU" altLang="ru-RU" sz="3300" smtClean="0">
                <a:solidFill>
                  <a:schemeClr val="tx2"/>
                </a:solidFill>
              </a:rPr>
              <a:t> о расформировании участковой избирательной комиссии.</a:t>
            </a:r>
            <a:r>
              <a:rPr lang="ru-RU" altLang="ru-RU" smtClean="0">
                <a:solidFill>
                  <a:schemeClr val="tx2"/>
                </a:solidFill>
              </a:rPr>
              <a:t> </a:t>
            </a:r>
            <a:endParaRPr lang="en-US" altLang="ru-RU" smtClean="0">
              <a:solidFill>
                <a:schemeClr val="tx2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Полномочия члена УИК с правом решающего голоса </a:t>
            </a:r>
            <a:r>
              <a:rPr lang="ru-RU" altLang="ru-RU" sz="32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прекращаются </a:t>
            </a:r>
            <a:r>
              <a:rPr lang="ru-RU" altLang="ru-RU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немедленно в случае:</a:t>
            </a:r>
          </a:p>
          <a:p>
            <a:pPr algn="ctr">
              <a:defRPr/>
            </a:pP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3311525" y="3244850"/>
            <a:ext cx="48609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00CC"/>
                </a:solidFill>
              </a:rPr>
              <a:t>Спасибо за внимание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263" y="549275"/>
            <a:ext cx="8229600" cy="5889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/>
              <a:t>Понятие статуса члена УИК</a:t>
            </a:r>
            <a:endParaRPr lang="en-US" altLang="ru-RU" sz="400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3276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Статус члена УИК =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Права 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+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Обязанности 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+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rgbClr val="018ACF"/>
                </a:solidFill>
              </a:rPr>
              <a:t>Гарантии</a:t>
            </a:r>
            <a:endParaRPr lang="ru-RU" altLang="ru-RU" sz="5400" smtClean="0">
              <a:solidFill>
                <a:srgbClr val="018ACF"/>
              </a:solidFill>
            </a:endParaRPr>
          </a:p>
          <a:p>
            <a:pPr algn="just" eaLnBrk="1" hangingPunct="1">
              <a:buFont typeface="Arial" charset="0"/>
              <a:buNone/>
            </a:pPr>
            <a:r>
              <a:rPr lang="ru-RU" altLang="ru-RU" smtClean="0">
                <a:solidFill>
                  <a:srgbClr val="018ACF"/>
                </a:solidFill>
              </a:rPr>
              <a:t>                </a:t>
            </a:r>
            <a:endParaRPr lang="en-US" altLang="ru-RU" smtClean="0">
              <a:solidFill>
                <a:srgbClr val="018ACF"/>
              </a:solidFill>
            </a:endParaRPr>
          </a:p>
          <a:p>
            <a:pPr algn="just" eaLnBrk="1" hangingPunct="1"/>
            <a:endParaRPr lang="en-US" altLang="ru-RU" sz="3600" b="1" smtClean="0">
              <a:solidFill>
                <a:srgbClr val="018ACF"/>
              </a:solidFill>
            </a:endParaRPr>
          </a:p>
          <a:p>
            <a:pPr eaLnBrk="1" hangingPunct="1"/>
            <a:endParaRPr lang="en-US" altLang="ru-RU" sz="2800" smtClean="0">
              <a:solidFill>
                <a:srgbClr val="018A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250" y="527050"/>
            <a:ext cx="7219950" cy="12461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4000" smtClean="0">
                <a:solidFill>
                  <a:schemeClr val="tx1"/>
                </a:solidFill>
              </a:rPr>
              <a:t>Основы правового статуса члена УИК закреплены в: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en-US" altLang="ru-RU" sz="4000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03350" y="1700213"/>
            <a:ext cx="7446963" cy="4391025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ru-RU" altLang="ru-RU" sz="3200" smtClean="0">
                <a:solidFill>
                  <a:srgbClr val="018ACF"/>
                </a:solidFill>
              </a:rPr>
              <a:t>Федеральном законе от 12.06.2002 №67-ФЗ «Об основных гарантиях избирательных прав и права на участие в референдуме граждан Российской Федерации» (статья 29);</a:t>
            </a:r>
          </a:p>
          <a:p>
            <a:pPr algn="just" eaLnBrk="1" hangingPunct="1">
              <a:defRPr/>
            </a:pPr>
            <a:r>
              <a:rPr lang="ru-RU" altLang="ru-RU" sz="3200" smtClean="0">
                <a:solidFill>
                  <a:srgbClr val="018ACF"/>
                </a:solidFill>
              </a:rPr>
              <a:t>Законе Свердловской области от 29.04.2003 №10-ОЗ «Избирательный кодекс Свердловской области» (статья 30).</a:t>
            </a:r>
            <a:endParaRPr lang="en-US" altLang="ru-RU" sz="3200" smtClean="0">
              <a:solidFill>
                <a:srgbClr val="018AC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263" y="476250"/>
            <a:ext cx="8229600" cy="6619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/>
              <a:t>Полномочия члена УИК</a:t>
            </a:r>
            <a:endParaRPr lang="en-US" altLang="ru-RU" sz="400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4294967295"/>
          </p:nvPr>
        </p:nvSpPr>
        <p:spPr>
          <a:xfrm>
            <a:off x="0" y="1290638"/>
            <a:ext cx="9144000" cy="5567362"/>
          </a:xfrm>
        </p:spPr>
        <p:txBody>
          <a:bodyPr/>
          <a:lstStyle/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mtClean="0">
                <a:solidFill>
                  <a:schemeClr val="tx2"/>
                </a:solidFill>
              </a:rPr>
              <a:t> </a:t>
            </a:r>
            <a:r>
              <a:rPr lang="ru-RU" altLang="ru-RU" b="1" smtClean="0">
                <a:solidFill>
                  <a:schemeClr val="tx2"/>
                </a:solidFill>
              </a:rPr>
              <a:t>заблаговременно извещается о заседаниях</a:t>
            </a:r>
            <a:r>
              <a:rPr lang="ru-RU" altLang="ru-RU" smtClean="0">
                <a:solidFill>
                  <a:schemeClr val="tx2"/>
                </a:solidFill>
              </a:rPr>
              <a:t> участковой избирательной комиссии; 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mtClean="0">
                <a:solidFill>
                  <a:schemeClr val="tx2"/>
                </a:solidFill>
              </a:rPr>
              <a:t> </a:t>
            </a:r>
            <a:r>
              <a:rPr lang="ru-RU" altLang="ru-RU" b="1" smtClean="0">
                <a:solidFill>
                  <a:schemeClr val="tx2"/>
                </a:solidFill>
              </a:rPr>
              <a:t>вправе выступать на заседании</a:t>
            </a:r>
            <a:r>
              <a:rPr lang="ru-RU" altLang="ru-RU" smtClean="0">
                <a:solidFill>
                  <a:schemeClr val="tx2"/>
                </a:solidFill>
              </a:rPr>
              <a:t> участковой избирательной комиссии, вносить предложения по вопросам, отнесенным к компетенции комиссии, и требовать проведения по данным вопросам голосования; </a:t>
            </a:r>
          </a:p>
          <a:p>
            <a:pPr>
              <a:buClr>
                <a:schemeClr val="tx2"/>
              </a:buClr>
              <a:buFont typeface="Wingdings" pitchFamily="2" charset="2"/>
              <a:buChar char="q"/>
            </a:pPr>
            <a:r>
              <a:rPr lang="ru-RU" altLang="ru-RU" smtClean="0">
                <a:solidFill>
                  <a:schemeClr val="tx2"/>
                </a:solidFill>
              </a:rPr>
              <a:t> </a:t>
            </a:r>
            <a:r>
              <a:rPr lang="ru-RU" altLang="ru-RU" b="1" smtClean="0">
                <a:solidFill>
                  <a:schemeClr val="tx2"/>
                </a:solidFill>
              </a:rPr>
              <a:t>вправе задавать другим участникам заседания</a:t>
            </a:r>
            <a:r>
              <a:rPr lang="ru-RU" altLang="ru-RU" smtClean="0">
                <a:solidFill>
                  <a:schemeClr val="tx2"/>
                </a:solidFill>
              </a:rPr>
              <a:t> участковой избирательной комиссии вопросы в соответствии с повесткой дня и получать на них ответы по существу;</a:t>
            </a:r>
            <a:r>
              <a:rPr lang="ru-RU" altLang="ru-RU" smtClean="0"/>
              <a:t> </a:t>
            </a:r>
            <a:r>
              <a:rPr lang="ru-RU" altLang="ru-RU" smtClean="0">
                <a:solidFill>
                  <a:srgbClr val="018ACF"/>
                </a:solidFill>
              </a:rPr>
              <a:t>                </a:t>
            </a:r>
            <a:endParaRPr lang="en-US" altLang="ru-RU" smtClean="0">
              <a:solidFill>
                <a:srgbClr val="018ACF"/>
              </a:solidFill>
            </a:endParaRPr>
          </a:p>
          <a:p>
            <a:pPr algn="just" eaLnBrk="1" hangingPunct="1"/>
            <a:endParaRPr lang="en-US" altLang="ru-RU" sz="3600" b="1" smtClean="0">
              <a:solidFill>
                <a:srgbClr val="018ACF"/>
              </a:solidFill>
            </a:endParaRPr>
          </a:p>
          <a:p>
            <a:pPr eaLnBrk="1" hangingPunct="1"/>
            <a:endParaRPr lang="en-US" altLang="ru-RU" sz="2800" smtClean="0">
              <a:solidFill>
                <a:srgbClr val="018A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9263" y="476250"/>
            <a:ext cx="8229600" cy="66198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/>
              <a:t>Полномочия члена УИК</a:t>
            </a:r>
            <a:endParaRPr lang="en-US" altLang="ru-RU" sz="400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7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вправе знакомиться с документами и материалами</a:t>
            </a:r>
            <a:r>
              <a:rPr lang="ru-RU" altLang="ru-RU" sz="3000" smtClean="0">
                <a:solidFill>
                  <a:schemeClr val="tx2"/>
                </a:solidFill>
              </a:rPr>
              <a:t> непосредственно связанными с выборами и получать копии этих документов и материалов, требовать заверения указанных копий;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вправе удостовериться в правильности подсчета</a:t>
            </a:r>
            <a:r>
              <a:rPr lang="ru-RU" altLang="ru-RU" sz="3000" smtClean="0">
                <a:solidFill>
                  <a:schemeClr val="tx2"/>
                </a:solidFill>
              </a:rPr>
              <a:t> по спискам избирателей числа лиц, принявших участие в голосовании, в правильности сортировки бюллетеней по кандидатам, избирательным объединениям;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вправе обжаловать действия (бездействие) УИК</a:t>
            </a:r>
            <a:r>
              <a:rPr lang="ru-RU" altLang="ru-RU" sz="3000" smtClean="0">
                <a:solidFill>
                  <a:schemeClr val="tx2"/>
                </a:solidFill>
              </a:rPr>
              <a:t> в соответствующую вышестоящую комиссию или в суд.</a:t>
            </a:r>
          </a:p>
          <a:p>
            <a:pPr eaLnBrk="1" hangingPunct="1">
              <a:buFont typeface="Arial" charset="0"/>
              <a:buNone/>
            </a:pPr>
            <a:endParaRPr lang="en-US" altLang="ru-RU" sz="3000" smtClean="0">
              <a:solidFill>
                <a:srgbClr val="018AC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6619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/>
              <a:t>Полномочия члена УИК с правом </a:t>
            </a:r>
            <a:r>
              <a:rPr lang="ru-RU" altLang="ru-RU" sz="4000" b="1" smtClean="0"/>
              <a:t>решающего </a:t>
            </a:r>
            <a:r>
              <a:rPr lang="ru-RU" altLang="ru-RU" sz="4000" smtClean="0"/>
              <a:t>голоса</a:t>
            </a:r>
            <a:endParaRPr lang="en-US" altLang="ru-RU" sz="40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7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информируют</a:t>
            </a:r>
            <a:r>
              <a:rPr lang="ru-RU" altLang="ru-RU" sz="3000" smtClean="0">
                <a:solidFill>
                  <a:schemeClr val="tx2"/>
                </a:solidFill>
              </a:rPr>
              <a:t> население об адресе и о номере телефона УИК, времени ее работы, а также о дне, времени и месте голосования;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уточняют</a:t>
            </a:r>
            <a:r>
              <a:rPr lang="ru-RU" altLang="ru-RU" sz="3000" smtClean="0">
                <a:solidFill>
                  <a:schemeClr val="tx2"/>
                </a:solidFill>
              </a:rPr>
              <a:t> список избирателей, производят ознакомление избирателей с данным списком;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обеспечивают</a:t>
            </a:r>
            <a:r>
              <a:rPr lang="ru-RU" altLang="ru-RU" sz="3000" smtClean="0">
                <a:solidFill>
                  <a:schemeClr val="tx2"/>
                </a:solidFill>
              </a:rPr>
              <a:t> подготовку помещений для голосования, ящиков для голосования и другого оборудования;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b="1" smtClean="0">
                <a:solidFill>
                  <a:schemeClr val="tx2"/>
                </a:solidFill>
              </a:rPr>
              <a:t>информируют</a:t>
            </a:r>
            <a:r>
              <a:rPr lang="ru-RU" altLang="ru-RU" sz="3000" smtClean="0">
                <a:solidFill>
                  <a:schemeClr val="tx2"/>
                </a:solidFill>
              </a:rPr>
              <a:t> избирателей о зарегистрированных кандидатах, об избирательных  объединениях, зарегистрировавших списки кандидатов; </a:t>
            </a:r>
          </a:p>
          <a:p>
            <a:pPr eaLnBrk="1" hangingPunct="1">
              <a:buFont typeface="Arial" charset="0"/>
              <a:buNone/>
            </a:pPr>
            <a:endParaRPr lang="en-US" altLang="ru-RU" sz="30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6619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000" smtClean="0"/>
              <a:t>Полномочия члена УИК с правом </a:t>
            </a:r>
            <a:r>
              <a:rPr lang="ru-RU" altLang="ru-RU" sz="4000" b="1" smtClean="0"/>
              <a:t>решающего </a:t>
            </a:r>
            <a:r>
              <a:rPr lang="ru-RU" altLang="ru-RU" sz="4000" smtClean="0"/>
              <a:t>голоса</a:t>
            </a:r>
            <a:endParaRPr lang="en-US" altLang="ru-RU" sz="400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altLang="ru-RU" sz="27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контролируют</a:t>
            </a:r>
            <a:r>
              <a:rPr lang="ru-RU" altLang="ru-RU" sz="3000" smtClean="0">
                <a:solidFill>
                  <a:schemeClr val="tx2"/>
                </a:solidFill>
              </a:rPr>
              <a:t> соблюдение на территории избирательного участка порядка проведения предвыборной агитации, агитации;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выдают</a:t>
            </a:r>
            <a:r>
              <a:rPr lang="ru-RU" altLang="ru-RU" sz="3000" smtClean="0">
                <a:solidFill>
                  <a:schemeClr val="tx2"/>
                </a:solidFill>
              </a:rPr>
              <a:t> открепительные удостоверения;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 </a:t>
            </a:r>
            <a:r>
              <a:rPr lang="ru-RU" altLang="ru-RU" sz="3000" b="1" smtClean="0">
                <a:solidFill>
                  <a:schemeClr val="tx2"/>
                </a:solidFill>
              </a:rPr>
              <a:t>организуют</a:t>
            </a:r>
            <a:r>
              <a:rPr lang="ru-RU" altLang="ru-RU" sz="3000" smtClean="0">
                <a:solidFill>
                  <a:schemeClr val="tx2"/>
                </a:solidFill>
              </a:rPr>
              <a:t> на избирательном участке голосование в день голосования, а также досрочное голосование;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b="1" smtClean="0">
                <a:solidFill>
                  <a:schemeClr val="tx2"/>
                </a:solidFill>
              </a:rPr>
              <a:t>проводят</a:t>
            </a:r>
            <a:r>
              <a:rPr lang="ru-RU" altLang="ru-RU" sz="3000" smtClean="0">
                <a:solidFill>
                  <a:schemeClr val="tx2"/>
                </a:solidFill>
              </a:rPr>
              <a:t> подсчет голосов, устанавливают итоги голосования; </a:t>
            </a:r>
          </a:p>
          <a:p>
            <a:pPr>
              <a:buFont typeface="Wingdings" pitchFamily="2" charset="2"/>
              <a:buChar char="q"/>
            </a:pPr>
            <a:r>
              <a:rPr lang="ru-RU" altLang="ru-RU" sz="3000" smtClean="0">
                <a:solidFill>
                  <a:schemeClr val="tx2"/>
                </a:solidFill>
              </a:rPr>
              <a:t>осуществляют иные полномочия в соответствии с законом.</a:t>
            </a:r>
          </a:p>
          <a:p>
            <a:pPr eaLnBrk="1" hangingPunct="1">
              <a:buFont typeface="Arial" charset="0"/>
              <a:buNone/>
            </a:pPr>
            <a:endParaRPr lang="en-US" altLang="ru-RU" sz="30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4294967295"/>
          </p:nvPr>
        </p:nvSpPr>
        <p:spPr>
          <a:xfrm>
            <a:off x="0" y="1125538"/>
            <a:ext cx="9144000" cy="556736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endParaRPr lang="ru-RU" altLang="ru-RU" sz="4400" b="1" smtClean="0">
              <a:solidFill>
                <a:schemeClr val="tx2"/>
              </a:solidFill>
            </a:endParaRPr>
          </a:p>
          <a:p>
            <a:pPr algn="r">
              <a:buFont typeface="Arial" charset="0"/>
              <a:buNone/>
            </a:pPr>
            <a:r>
              <a:rPr lang="ru-RU" altLang="ru-RU" sz="4400" b="1" smtClean="0">
                <a:solidFill>
                  <a:schemeClr val="tx2"/>
                </a:solidFill>
              </a:rPr>
              <a:t>Контроль соблюдения ограничений</a:t>
            </a:r>
            <a:r>
              <a:rPr lang="ru-RU" altLang="ru-RU" sz="4400" smtClean="0">
                <a:solidFill>
                  <a:schemeClr val="tx2"/>
                </a:solidFill>
              </a:rPr>
              <a:t>, установленных законодательством</a:t>
            </a:r>
          </a:p>
          <a:p>
            <a:pPr algn="r">
              <a:buFont typeface="Arial" charset="0"/>
              <a:buNone/>
            </a:pPr>
            <a:r>
              <a:rPr lang="ru-RU" altLang="ru-RU" sz="4400" smtClean="0">
                <a:solidFill>
                  <a:schemeClr val="tx2"/>
                </a:solidFill>
              </a:rPr>
              <a:t> для членов УИК с правом решающего голоса</a:t>
            </a:r>
            <a:endParaRPr lang="en-US" altLang="ru-RU" sz="4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00CC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AE2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00CC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E2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 Theme 2">
    <a:dk1>
      <a:srgbClr val="000000"/>
    </a:dk1>
    <a:lt1>
      <a:srgbClr val="00CC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AAE2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1118</Words>
  <Application>Microsoft Office PowerPoint</Application>
  <PresentationFormat>Экран (4:3)</PresentationFormat>
  <Paragraphs>91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Monotype Corsiva</vt:lpstr>
      <vt:lpstr>Wingdings</vt:lpstr>
      <vt:lpstr>Office Theme</vt:lpstr>
      <vt:lpstr>Статус члена участковой избирательной комиссии</vt:lpstr>
      <vt:lpstr>Понятие статуса члена УИК</vt:lpstr>
      <vt:lpstr>Понятие статуса члена УИК</vt:lpstr>
      <vt:lpstr>Основы правового статуса члена УИК закреплены в: </vt:lpstr>
      <vt:lpstr>Полномочия члена УИК</vt:lpstr>
      <vt:lpstr>Полномочия члена УИК</vt:lpstr>
      <vt:lpstr>Полномочия члена УИК с правом решающего голоса</vt:lpstr>
      <vt:lpstr>Полномочия члена УИК с правом решающего голоса</vt:lpstr>
      <vt:lpstr>Слайд 9</vt:lpstr>
      <vt:lpstr> Членами УИК с правом решающего голоса НЕ МОГУТ БЫТЬ:</vt:lpstr>
      <vt:lpstr> Членами УИК с правом решающего голоса НЕ МОГУТ БЫТЬ:</vt:lpstr>
      <vt:lpstr> Членами УИК с правом решающего голоса НЕ МОГУТ БЫТЬ:</vt:lpstr>
      <vt:lpstr>Слайд 13</vt:lpstr>
      <vt:lpstr> Члены УИК с правом решающего голоса  НЕ ВПРАВЕ: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Вероника</cp:lastModifiedBy>
  <cp:revision>81</cp:revision>
  <dcterms:created xsi:type="dcterms:W3CDTF">2013-08-21T19:17:07Z</dcterms:created>
  <dcterms:modified xsi:type="dcterms:W3CDTF">2016-04-23T12:26:13Z</dcterms:modified>
</cp:coreProperties>
</file>